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73" r:id="rId11"/>
    <p:sldId id="272" r:id="rId12"/>
    <p:sldId id="274" r:id="rId13"/>
    <p:sldId id="281" r:id="rId14"/>
    <p:sldId id="282" r:id="rId15"/>
    <p:sldId id="283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EAF2B-AA71-4B62-BD54-C63552C0F088}" type="datetimeFigureOut">
              <a:rPr lang="cs-CZ" smtClean="0"/>
              <a:pPr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BEDB7-4E91-46BB-92DD-8FF1EF67A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76375" y="1916113"/>
            <a:ext cx="6400800" cy="10795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projektu školy 	CZ.1.07/1.5.00/34.0963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a název šablony 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klíčové aktivity 	III/2 Inovace a zkvalitnění výuky prostřednictvím ICT</a:t>
            </a:r>
          </a:p>
          <a:p>
            <a:pPr eaLnBrk="1" hangingPunct="1">
              <a:lnSpc>
                <a:spcPct val="90000"/>
              </a:lnSpc>
            </a:pPr>
            <a:r>
              <a:rPr lang="cs-CZ" sz="1200" b="1" dirty="0" smtClean="0"/>
              <a:t>Číslo materiálu	VY_32_INOVACE_</a:t>
            </a:r>
            <a:r>
              <a:rPr lang="cs-CZ" sz="1200" b="1" dirty="0" err="1" smtClean="0"/>
              <a:t>OdP</a:t>
            </a:r>
            <a:r>
              <a:rPr lang="cs-CZ" sz="1200" b="1" dirty="0" smtClean="0"/>
              <a:t>_S2_09</a:t>
            </a:r>
          </a:p>
        </p:txBody>
      </p:sp>
      <p:pic>
        <p:nvPicPr>
          <p:cNvPr id="27651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333375"/>
            <a:ext cx="6011863" cy="1470025"/>
          </a:xfrm>
          <a:solidFill>
            <a:srgbClr val="FFFFFF"/>
          </a:solidFill>
        </p:spPr>
      </p:pic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1476375" y="2852738"/>
            <a:ext cx="65532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/>
              <a:t>Popis výukového materiálu	</a:t>
            </a:r>
            <a:endParaRPr lang="cs-CZ" sz="1200" dirty="0" smtClean="0"/>
          </a:p>
          <a:p>
            <a:r>
              <a:rPr lang="cs-CZ" sz="1200" dirty="0" smtClean="0"/>
              <a:t>Název</a:t>
            </a:r>
            <a:r>
              <a:rPr lang="cs-CZ" sz="1200" dirty="0"/>
              <a:t>:			</a:t>
            </a:r>
            <a:r>
              <a:rPr lang="cs-CZ" sz="1200" dirty="0" smtClean="0"/>
              <a:t>Ubytovací úsek – house </a:t>
            </a:r>
            <a:r>
              <a:rPr lang="cs-CZ" sz="1200" dirty="0" err="1" smtClean="0"/>
              <a:t>keeping</a:t>
            </a:r>
            <a:r>
              <a:rPr lang="cs-CZ" sz="1200" dirty="0" smtClean="0"/>
              <a:t> personál</a:t>
            </a:r>
          </a:p>
          <a:p>
            <a:r>
              <a:rPr lang="cs-CZ" sz="1200" dirty="0" smtClean="0"/>
              <a:t>Autor:			Bc. Pavel Lang</a:t>
            </a:r>
          </a:p>
          <a:p>
            <a:r>
              <a:rPr lang="cs-CZ" sz="1200" dirty="0" smtClean="0"/>
              <a:t>Datum</a:t>
            </a:r>
            <a:r>
              <a:rPr lang="cs-CZ" sz="1200" dirty="0"/>
              <a:t>:			23.12.2013 </a:t>
            </a:r>
          </a:p>
          <a:p>
            <a:r>
              <a:rPr lang="cs-CZ" sz="1200" dirty="0"/>
              <a:t>Obor:			a) 65-41-L/01   Gastronomie  (nástavbové studium)</a:t>
            </a:r>
          </a:p>
          <a:p>
            <a:r>
              <a:rPr lang="cs-CZ" sz="1200" dirty="0"/>
              <a:t>			b) 65-41-L/01   Gastronomie</a:t>
            </a:r>
          </a:p>
          <a:p>
            <a:r>
              <a:rPr lang="cs-CZ" sz="1200" dirty="0"/>
              <a:t>Ročník:			a) - 2. ročník a b) - 4. ročník </a:t>
            </a:r>
          </a:p>
          <a:p>
            <a:r>
              <a:rPr lang="cs-CZ" sz="1200" dirty="0"/>
              <a:t>Předmět:			Hotelový provoz</a:t>
            </a:r>
          </a:p>
          <a:p>
            <a:r>
              <a:rPr lang="cs-CZ" sz="1200" dirty="0"/>
              <a:t>Anotace výukového materiálu</a:t>
            </a:r>
          </a:p>
          <a:p>
            <a:endParaRPr lang="cs-CZ" sz="1200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7653" name="Obdélník 4"/>
          <p:cNvSpPr>
            <a:spLocks noChangeArrowheads="1"/>
          </p:cNvSpPr>
          <p:nvPr/>
        </p:nvSpPr>
        <p:spPr bwMode="auto">
          <a:xfrm>
            <a:off x="1476375" y="4652963"/>
            <a:ext cx="69119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/>
              <a:t>1. Materiál je určen pro výuku předmětu Hotelový provoz a je v souladu s ŠVP </a:t>
            </a:r>
          </a:p>
          <a:p>
            <a:r>
              <a:rPr lang="cs-CZ" sz="1200" dirty="0"/>
              <a:t>2. Materiál je prezentován žákům prostřednictvím ICT s výkladem a doplněním při  </a:t>
            </a:r>
          </a:p>
          <a:p>
            <a:r>
              <a:rPr lang="cs-CZ" sz="1200" dirty="0"/>
              <a:t>    současném použití učebnic Moderní řízení hotelového provozu (Ing. J. Beránek a kol., </a:t>
            </a:r>
          </a:p>
          <a:p>
            <a:r>
              <a:rPr lang="cs-CZ" sz="1200" dirty="0"/>
              <a:t>    </a:t>
            </a:r>
            <a:r>
              <a:rPr lang="cs-CZ" sz="1200" dirty="0" err="1"/>
              <a:t>Magconsulting</a:t>
            </a:r>
            <a:r>
              <a:rPr lang="cs-CZ" sz="1200" dirty="0"/>
              <a:t> 2013) a Cestovní ruch pro střední školy a pro veřejnost (D. Drobná a </a:t>
            </a:r>
          </a:p>
          <a:p>
            <a:r>
              <a:rPr lang="cs-CZ" sz="1200" dirty="0"/>
              <a:t>    E. Morávková, </a:t>
            </a:r>
            <a:r>
              <a:rPr lang="cs-CZ" sz="1200" dirty="0" err="1"/>
              <a:t>nakl</a:t>
            </a:r>
            <a:r>
              <a:rPr lang="cs-CZ" sz="1200" dirty="0"/>
              <a:t>. Fortuna Praha 2004)</a:t>
            </a:r>
          </a:p>
          <a:p>
            <a:r>
              <a:rPr lang="cs-CZ" sz="1200" dirty="0"/>
              <a:t>    Součástí materiálu je krátký test s označením odpovědí. Další formou zpětné vazby je </a:t>
            </a:r>
          </a:p>
          <a:p>
            <a:r>
              <a:rPr lang="cs-CZ" sz="1200" dirty="0"/>
              <a:t>    test jako souhrn několika realizovaných materiálů.	</a:t>
            </a:r>
          </a:p>
          <a:p>
            <a:r>
              <a:rPr lang="cs-CZ" sz="1200" dirty="0"/>
              <a:t>    Pro výuku je použit - PC s </a:t>
            </a:r>
            <a:r>
              <a:rPr lang="cs-CZ" sz="1200" dirty="0" err="1"/>
              <a:t>dataprojektorem</a:t>
            </a:r>
            <a:endParaRPr lang="cs-CZ" sz="1200" dirty="0"/>
          </a:p>
          <a:p>
            <a:r>
              <a:rPr lang="cs-CZ" sz="1200" dirty="0"/>
              <a:t>	              - interaktivní tabule</a:t>
            </a:r>
          </a:p>
          <a:p>
            <a:r>
              <a:rPr lang="cs-CZ" sz="1200" dirty="0"/>
              <a:t>	              - interaktivní </a:t>
            </a:r>
            <a:r>
              <a:rPr lang="cs-CZ" sz="1200" dirty="0" err="1"/>
              <a:t>dataprojektor</a:t>
            </a:r>
            <a:endParaRPr lang="cs-CZ" sz="1200" dirty="0"/>
          </a:p>
          <a:p>
            <a:r>
              <a:rPr lang="cs-CZ" sz="1200" dirty="0"/>
              <a:t>  	              - učebnice</a:t>
            </a:r>
          </a:p>
          <a:p>
            <a:r>
              <a:rPr lang="cs-CZ" sz="1200" dirty="0"/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28800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Ubytovací úsek – house </a:t>
            </a:r>
            <a:r>
              <a:rPr lang="cs-CZ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keeping</a:t>
            </a: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personál</a:t>
            </a:r>
            <a:endParaRPr lang="cs-CZ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Pokojská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8280920" cy="5400600"/>
          </a:xfrm>
        </p:spPr>
        <p:txBody>
          <a:bodyPr>
            <a:normAutofit fontScale="92500" lnSpcReduction="20000"/>
          </a:bodyPr>
          <a:lstStyle/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pracuje v oblasti zákaznických služeb a jejím </a:t>
            </a:r>
          </a:p>
          <a:p>
            <a:pPr algn="just"/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úkolem je připravovat a uklízet pokoje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odpovědná za úklid celého pokoje a za </a:t>
            </a:r>
          </a:p>
          <a:p>
            <a:pPr algn="just"/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monitorování kvality své práce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/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algn="just"/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Změny kompetencí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:</a:t>
            </a:r>
          </a:p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kvalita odváděné práce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(rychlost, přesnost,   </a:t>
            </a:r>
          </a:p>
          <a:p>
            <a:pPr algn="just"/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diskrétnost), </a:t>
            </a:r>
          </a:p>
          <a:p>
            <a:pPr algn="just"/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efektivní organizace práce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seznámen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s produkty, jaké při své práci používá a </a:t>
            </a:r>
          </a:p>
          <a:p>
            <a:pPr algn="just"/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s operací procesu údržby vybavení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Pokojská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schopn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ost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vysvětlit hostům způsob používaní pokojového vybavení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základní vzdělání v sektoru hotelnictví nebo v sektoru hotelnictví a cateringu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š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kolení důležité hlavně v hotelích vysoké úrovně, kde je důležitá znalost angličtiny a znalost nových komunikačních technologií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školení má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zahrnovat služby nabízené zákazníkům, zejména použití nových technologií a školení o speciálním vybavení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Hotelová hospodyně</a:t>
            </a:r>
            <a:r>
              <a:rPr lang="cs-CZ" sz="4000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FontTx/>
              <a:buChar char="•"/>
            </a:pPr>
            <a:r>
              <a:rPr lang="cs-CZ" dirty="0" smtClean="0"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organizuje a monitoruje úklid pokojů a kontroluje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personál na patře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None/>
            </a:pP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 algn="just">
              <a:buFontTx/>
              <a:buNone/>
            </a:pP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Práce zahrnuje následující úkoly: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dohlíží a kontroluje práci personálu na patře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vede pokojový úklidu a dodávky ložního prádla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kontroluje, že pokoje a koupelny byly řádně uklizeny a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že byla dokončena řádná údržba vybavení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dohlíží na to, že byla práce na pokoji dokončena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zařizuje ubytování hostů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účastní se výběru a školení personálu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 algn="just">
              <a:buFontTx/>
              <a:buNone/>
            </a:pP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endParaRPr lang="cs-CZ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Hotelová hospodyně</a:t>
            </a:r>
            <a:r>
              <a:rPr lang="cs-CZ" sz="4000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FontTx/>
              <a:buNone/>
            </a:pP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Změny kompetencí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: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být dostupná, organizátor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ské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a vůdčí schopnosti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schopna porozumět kulturním zvykům a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očekávání zákazníků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h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ospodyně pracující v hotelech pro seniory musí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 ovládat mezilidské vztahy a musí být vždy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k dispozici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v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 některých případech musí také umět poskytnout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první pomoc, požádat o radu nebo kontaktovat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příslušný personál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None/>
            </a:pPr>
            <a:endParaRPr lang="cs-CZ" dirty="0" smtClean="0"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Hotelová hospodyně</a:t>
            </a:r>
            <a:r>
              <a:rPr lang="cs-CZ" sz="4000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" pitchFamily="2" charset="2"/>
              <a:buChar char="Ø"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d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nes se vyžaduje zejména potvrzení o vyšším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odborném vzdělání v hotelovém sektoru, ale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zkušenosti s </a:t>
            </a:r>
            <a:r>
              <a:rPr lang="cs-CZ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housekeepingem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a recepcí jsou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také důležité 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b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ěhem výkonu práce různá školení ke zlepšení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dovedností v komunikaci, obecném vzdělání,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ve znalosti cizího jazyka a managementu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Manažer pokojových služeb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/>
          </a:bodyPr>
          <a:lstStyle/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pomáhá hotelovému manažerovi v řízení všech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hotelových služeb (hala, recepce, poschodí)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v hotelech se 2 nebo více hvězdičkami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h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lavní úkol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: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kontrola rezervací, sestavování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očekávaného rozpočtu, předvídání zákaznické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poptávky, vybírání, školení a poskytování rad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personálu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přímo odpovědní za manažery recepce,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hospodyně, technické služby a manažery údržby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Manažer pokojových služeb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44616"/>
          </a:xfrm>
        </p:spPr>
        <p:txBody>
          <a:bodyPr>
            <a:normAutofit fontScale="77500" lnSpcReduction="20000"/>
          </a:bodyPr>
          <a:lstStyle/>
          <a:p>
            <a:pPr marL="0" indent="0">
              <a:buFont typeface="Wingdings" pitchFamily="2" charset="2"/>
              <a:buNone/>
            </a:pP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Změny kompetencí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: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vůdčí schopnosti, organizační dovednosti, musí být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schop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en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vést tým a být dostupn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ý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smysl pro obchodování, být taktní a diplomati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cký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, aby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 mohl řešit problémy mezi hosty </a:t>
            </a:r>
            <a:b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 a hotelem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,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ovládat plánování a přizpůsobivost v souvislosti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se zvyky různých typů zákazníků </a:t>
            </a:r>
            <a:b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 a s místními a regionálními turistickými aktivitami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znalost počítačových systémů pro hotelový management a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alespoň jednoho cizího jazyka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odborné vzdělání v oblasti techniky v hotelovém sektoru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nebo univerzitní vzdělání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při práce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v hlavním řetězci s velkým počtem podřízených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vhodné univerzitní vzdělání ekonomického směru</a:t>
            </a:r>
            <a:r>
              <a:rPr lang="cs-CZ" sz="2800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None/>
            </a:pPr>
            <a:endParaRPr lang="cs-CZ" sz="2800" dirty="0" smtClean="0"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Hotelový manažer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/>
          </a:bodyPr>
          <a:lstStyle/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řídí celkovou činnost hotelu, organizuje recepci a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ostatní služby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organizuje a rozděluje úkoly mezi personál,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zejména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koordinuje a kontroluje služby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rozhoduje o obchodní politice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vybírá a zaškoluje personál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kontroluje management a odhaduje rozpočet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;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kontroluje systém rezervací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Hotelový manažer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Font typeface="Wingdings" pitchFamily="2" charset="2"/>
              <a:buNone/>
            </a:pP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Změny kompetencí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: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Arial Narrow" pitchFamily="34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obchodní znalost;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dostupnost a taktnost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;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schopnost naslouchat a vnímat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schopnost předvídat a přizpůsobit se na základě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dobré znalosti zvyků různých typů zákazníků a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místních a regionálních turistických aktivit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schopnost ovládat různé typy počítačových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programů pro hotelový management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schopnost vést tým;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organizační dovednosti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; 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znalost alespoň jednoho cizího jazyka</a:t>
            </a:r>
            <a:endParaRPr lang="cs-CZ" u="sng" dirty="0" smtClean="0">
              <a:latin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Hotelový manažer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vysokoškolské vzdělání v hotelovém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managementu nebo obchodní vzdělání pro 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práci v hlavních hotelových řetězcích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z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ákladní školení by mělo být doplněno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prioritními zkušenostmi v tomto sektoru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další školení během své profesní kariéry a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neustále se tak vzdělávat v oboru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Tx/>
              <a:buNone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Welcome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service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manager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4006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Char char="ü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technikách a metodách kompozice a designu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menu;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techniky prostírání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Char char="ü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techniky obchodní ekonomie a techniky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analýz nákladů;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organizace a management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pohostinství</a:t>
            </a:r>
          </a:p>
          <a:p>
            <a:pPr marL="0" indent="0">
              <a:lnSpc>
                <a:spcPct val="90000"/>
              </a:lnSpc>
              <a:buNone/>
            </a:pP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schop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nost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vést mezilidské vztahy a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schopnost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organizovat a motivovat lidské zdroje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znalost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management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u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veřejných vztahů se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zákazníky, dobr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á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úroveň všeobecného vzdělání a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zn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alost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alespoň 2 ciz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ích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jazyk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ů (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angličtiny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nezbytná, pokud hotel nabízí možnosti schůzí,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prezentací, školení a konferencí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Obchodní manažer</a:t>
            </a:r>
            <a:r>
              <a:rPr lang="cs-CZ" sz="6000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FontTx/>
              <a:buChar char="•"/>
            </a:pPr>
            <a:r>
              <a:rPr lang="cs-CZ" dirty="0" smtClean="0"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odpovědn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ý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za reklamu a důležité kontakty s hosty,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cestovními kancelářemi a agenturami</a:t>
            </a:r>
          </a:p>
          <a:p>
            <a:pPr marL="0" indent="0" algn="just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řídí rezervování pokojů pro skupiny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, o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rganizuje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obchodní semináře, reprezentuje hotel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v obchodních záležitostech a podporuje kulturní a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turistické produkty, které hotel nabízí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 algn="just">
              <a:buFontTx/>
              <a:buNone/>
            </a:pP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Změny kompetencí</a:t>
            </a:r>
            <a:r>
              <a:rPr lang="cs-CZ" u="sng" dirty="0" smtClean="0">
                <a:solidFill>
                  <a:srgbClr val="800080"/>
                </a:solidFill>
                <a:latin typeface="Times New Roman" pitchFamily="18" charset="0"/>
              </a:rPr>
              <a:t> :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dobr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á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znalost zejména hotelového managementu a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cateringu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obeznámení s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 nejnovějšími </a:t>
            </a:r>
            <a:r>
              <a:rPr lang="cs-CZ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know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, aby mohli 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používat nejběžnější počítačové systémy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 algn="just">
              <a:buNone/>
            </a:pPr>
            <a:endParaRPr lang="cs-CZ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Obchodní manažer</a:t>
            </a:r>
            <a:r>
              <a:rPr lang="cs-CZ" sz="6000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 fontScale="77500" lnSpcReduction="20000"/>
          </a:bodyPr>
          <a:lstStyle/>
          <a:p>
            <a:pPr marL="0" indent="0">
              <a:buFont typeface="Wingdings" pitchFamily="2" charset="2"/>
              <a:buChar char="Ø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schopen používat konkrétní typy vybavení, nalézt, kdo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může tyto techniky dodat a poskytnout informace o jejich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 použití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,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znalosti marketingu a alespoň jednoho cizího jazyka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Arial Narrow" pitchFamily="34" charset="0"/>
              </a:rPr>
              <a:t>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</a:t>
            </a: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 v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zdělání všeobecné - vysokoškolská kvalifikace z managementu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nebo administrativy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speciální školení (například v oblasti hotelnictví) a základními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zkušenost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i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na postu zástupce obchodního manažera hotelu 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kurzy o hotelových službách, aby se seznámil s finanční stránkou a </a:t>
            </a:r>
          </a:p>
          <a:p>
            <a:pPr marL="0" indent="0">
              <a:buNone/>
            </a:pPr>
            <a:r>
              <a:rPr lang="cs-CZ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 také s obsahem služeb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pPr marL="0" indent="0">
              <a:buFontTx/>
              <a:buChar char="•"/>
            </a:pP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</a:rPr>
              <a:t>  b</a:t>
            </a:r>
            <a:r>
              <a:rPr lang="cs-CZ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ěhem práce vhodné další zdokonalování v jazykových dovednostech</a:t>
            </a:r>
            <a:endParaRPr lang="cs-CZ" dirty="0" smtClean="0">
              <a:solidFill>
                <a:srgbClr val="800080"/>
              </a:solidFill>
              <a:latin typeface="Times New Roman" pitchFamily="18" charset="0"/>
            </a:endParaRPr>
          </a:p>
          <a:p>
            <a:endParaRPr lang="cs-CZ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50702"/>
            <a:ext cx="8229600" cy="706090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CC0000"/>
                </a:solidFill>
              </a:rPr>
              <a:t>Odpovězte vlastními slovy a uveďte ukázku jednotlivých problematik</a:t>
            </a:r>
            <a:br>
              <a:rPr lang="cs-CZ" sz="2000" dirty="0" smtClean="0">
                <a:solidFill>
                  <a:srgbClr val="CC0000"/>
                </a:solidFill>
              </a:rPr>
            </a:b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04664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Výstupy - TEST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48478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FF0000"/>
                </a:solidFill>
              </a:rPr>
              <a:t>1. Popište činnost pokojské a její pracovní náplň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20486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2. Jaké pracovní úkoly zahrnuje práce hotelové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   hospodyně: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3284984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3. Jaké pracovní činnosti vykonává manažer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   pokojových služeb?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29309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4. Jaké pracovní vykonává hotelový manažer?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5013176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5. Jaké kvalifikační požadavky požadujete na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   pracovníka v pozici obchodního manažera? 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7744" y="6093296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</a:rPr>
              <a:t>Děkuji za pozornost   -   Bc. Pavel Lang</a:t>
            </a:r>
            <a:endParaRPr lang="cs-CZ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610</Words>
  <Application>Microsoft Office PowerPoint</Application>
  <PresentationFormat>Předvádění na obrazovce (4:3)</PresentationFormat>
  <Paragraphs>178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Ubytovací úsek – house keeping personál</vt:lpstr>
      <vt:lpstr>Pokojská</vt:lpstr>
      <vt:lpstr>Pokojská</vt:lpstr>
      <vt:lpstr>Hotelová hospodyně </vt:lpstr>
      <vt:lpstr>Hotelová hospodyně </vt:lpstr>
      <vt:lpstr>Hotelová hospodyně </vt:lpstr>
      <vt:lpstr>Manažer pokojových služeb </vt:lpstr>
      <vt:lpstr>Manažer pokojových služeb </vt:lpstr>
      <vt:lpstr>Hotelový manažer </vt:lpstr>
      <vt:lpstr>Hotelový manažer </vt:lpstr>
      <vt:lpstr>Hotelový manažer </vt:lpstr>
      <vt:lpstr>Welcome service manager </vt:lpstr>
      <vt:lpstr>Obchodní manažer </vt:lpstr>
      <vt:lpstr>Obchodní manažer </vt:lpstr>
      <vt:lpstr>Odpovězte vlastními slovy a uveďte ukázku jednotlivých problematik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kantor</cp:lastModifiedBy>
  <cp:revision>10</cp:revision>
  <dcterms:created xsi:type="dcterms:W3CDTF">2014-01-05T13:08:24Z</dcterms:created>
  <dcterms:modified xsi:type="dcterms:W3CDTF">2014-01-06T10:40:13Z</dcterms:modified>
</cp:coreProperties>
</file>