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7633F"/>
    <a:srgbClr val="DAEFB3"/>
    <a:srgbClr val="A6A458"/>
    <a:srgbClr val="F8A51E"/>
    <a:srgbClr val="26723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60"/>
  </p:normalViewPr>
  <p:slideViewPr>
    <p:cSldViewPr>
      <p:cViewPr>
        <p:scale>
          <a:sx n="100" d="100"/>
          <a:sy n="100" d="100"/>
        </p:scale>
        <p:origin x="-210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4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hidden">
          <a:xfrm>
            <a:off x="228600" y="3200400"/>
            <a:ext cx="8763000" cy="1341438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pic>
        <p:nvPicPr>
          <p:cNvPr id="5" name="Picture 3" descr="ANABNR2"/>
          <p:cNvPicPr>
            <a:picLocks noChangeAspect="1" noChangeArrowheads="1"/>
          </p:cNvPicPr>
          <p:nvPr/>
        </p:nvPicPr>
        <p:blipFill>
          <a:blip r:embed="rId2" cstate="print"/>
          <a:srcRect l="-900" t="-1314" r="-2" b="-36961"/>
          <a:stretch>
            <a:fillRect/>
          </a:stretch>
        </p:blipFill>
        <p:spPr bwMode="auto">
          <a:xfrm>
            <a:off x="533400" y="3200400"/>
            <a:ext cx="84582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4"/>
          <p:cNvSpPr>
            <a:spLocks noChangeArrowheads="1"/>
          </p:cNvSpPr>
          <p:nvPr/>
        </p:nvSpPr>
        <p:spPr bwMode="hidden">
          <a:xfrm>
            <a:off x="795338" y="2895600"/>
            <a:ext cx="304800" cy="990600"/>
          </a:xfrm>
          <a:prstGeom prst="rect">
            <a:avLst/>
          </a:prstGeom>
          <a:solidFill>
            <a:schemeClr val="accent2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43000" y="19812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2038350" y="4351338"/>
            <a:ext cx="6400800" cy="1371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3246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3246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324600"/>
            <a:ext cx="1905000" cy="457200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02BBC2BD-D218-4F81-B26A-443ED31A7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E3913D-D70A-491D-9AF9-7441F5527825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B9DE9C-1367-4FA2-A0EC-5AF4F04F80B0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9200" y="210185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338027-748B-45B2-8988-56E0F7DB08F9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126FD-A43A-4EF9-BCEC-9CBC6ACE5E32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4A597B-6F63-406C-BC9C-51C15757640C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C5CB35-C063-4D83-87CA-9083FFFFBECC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B047E7-C58B-4740-BBFB-B051F048E381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74AD92-FEF4-43F3-922F-F4552E3C6FDA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B3F32D-0ADA-419A-B319-74EFC7221D87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838200"/>
            <a:ext cx="1943100" cy="53784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838200"/>
            <a:ext cx="5676900" cy="53784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B271DB-F11D-4152-9223-B01B8E45D0CF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</p:spTree>
  </p:cSld>
  <p:clrMapOvr>
    <a:masterClrMapping/>
  </p:clrMapOvr>
  <p:transition spd="slow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hidden">
          <a:xfrm>
            <a:off x="152400" y="0"/>
            <a:ext cx="1447800" cy="685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hidden">
          <a:xfrm>
            <a:off x="1676400" y="0"/>
            <a:ext cx="7467600" cy="12192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1028" name="Rectangle 4" descr="Stationery"/>
          <p:cNvSpPr>
            <a:spLocks noChangeArrowheads="1"/>
          </p:cNvSpPr>
          <p:nvPr/>
        </p:nvSpPr>
        <p:spPr bwMode="auto">
          <a:xfrm>
            <a:off x="457200" y="0"/>
            <a:ext cx="1219200" cy="762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1029" name="Rectangle 5" descr="Stationery"/>
          <p:cNvSpPr>
            <a:spLocks noChangeArrowheads="1"/>
          </p:cNvSpPr>
          <p:nvPr/>
        </p:nvSpPr>
        <p:spPr bwMode="auto">
          <a:xfrm>
            <a:off x="0" y="0"/>
            <a:ext cx="457200" cy="6858000"/>
          </a:xfrm>
          <a:prstGeom prst="rect">
            <a:avLst/>
          </a:prstGeom>
          <a:blipFill dpi="0" rotWithShape="0">
            <a:blip r:embed="rId13" cstate="print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8382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4135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4135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pic>
        <p:nvPicPr>
          <p:cNvPr id="1033" name="Picture 9" descr="anabnr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228725" y="0"/>
            <a:ext cx="7915275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304800" y="457200"/>
            <a:ext cx="2514600" cy="304800"/>
          </a:xfrm>
          <a:prstGeom prst="rect">
            <a:avLst/>
          </a:prstGeom>
          <a:solidFill>
            <a:schemeClr val="accent2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endParaRPr lang="cs-CZ" altLang="cs-CZ" smtClean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229600" y="6413500"/>
            <a:ext cx="91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136E6FA-7B59-4BAE-B931-38A74CFBAAF1}" type="slidenum">
              <a:rPr lang="cs-CZ"/>
              <a:pPr>
                <a:defRPr/>
              </a:pPr>
              <a:t>‹#›</a:t>
            </a:fld>
            <a:endParaRPr lang="cs-CZ" sz="140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210185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457200" indent="-457200" algn="l" rtl="0" eaLnBrk="0" fontAlgn="base" hangingPunct="0">
        <a:spcBef>
          <a:spcPct val="20000"/>
        </a:spcBef>
        <a:spcAft>
          <a:spcPct val="0"/>
        </a:spcAft>
        <a:buClr>
          <a:srgbClr val="A50021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1027113" indent="-4556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370013" indent="-228600" algn="l" rtl="0" eaLnBrk="0" fontAlgn="base" hangingPunct="0">
        <a:spcBef>
          <a:spcPct val="20000"/>
        </a:spcBef>
        <a:spcAft>
          <a:spcPct val="0"/>
        </a:spcAft>
        <a:buClr>
          <a:srgbClr val="666699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712913" indent="-228600" algn="l" rtl="0" eaLnBrk="0" fontAlgn="base" hangingPunct="0">
        <a:spcBef>
          <a:spcPct val="20000"/>
        </a:spcBef>
        <a:spcAft>
          <a:spcPct val="0"/>
        </a:spcAft>
        <a:buSzPct val="6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547813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1200" b="1" dirty="0" smtClean="0">
                <a:solidFill>
                  <a:schemeClr val="accent1">
                    <a:lumMod val="10000"/>
                  </a:schemeClr>
                </a:solidFill>
              </a:rPr>
              <a:t>Číslo projektu školy 	CZ.1.07/1.5.00/34.0963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1200" b="1" dirty="0" smtClean="0">
                <a:solidFill>
                  <a:schemeClr val="accent1">
                    <a:lumMod val="10000"/>
                  </a:schemeClr>
                </a:solidFill>
              </a:rPr>
              <a:t>Číslo a název šablony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1200" b="1" dirty="0" smtClean="0">
                <a:solidFill>
                  <a:schemeClr val="accent1">
                    <a:lumMod val="10000"/>
                  </a:schemeClr>
                </a:solidFill>
              </a:rPr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1200" b="1" dirty="0" smtClean="0">
                <a:solidFill>
                  <a:schemeClr val="accent1">
                    <a:lumMod val="10000"/>
                  </a:schemeClr>
                </a:solidFill>
              </a:rPr>
              <a:t>Číslo materiálu	VY_32_INOVACE_</a:t>
            </a:r>
            <a:r>
              <a:rPr lang="cs-CZ" sz="1200" b="1" dirty="0" err="1" smtClean="0">
                <a:solidFill>
                  <a:schemeClr val="accent1">
                    <a:lumMod val="10000"/>
                  </a:schemeClr>
                </a:solidFill>
              </a:rPr>
              <a:t>OdP</a:t>
            </a:r>
            <a:r>
              <a:rPr lang="cs-CZ" sz="1200" b="1" dirty="0" smtClean="0">
                <a:solidFill>
                  <a:schemeClr val="accent1">
                    <a:lumMod val="10000"/>
                  </a:schemeClr>
                </a:solidFill>
              </a:rPr>
              <a:t>_S2_12</a:t>
            </a:r>
          </a:p>
        </p:txBody>
      </p:sp>
      <p:pic>
        <p:nvPicPr>
          <p:cNvPr id="3075" name="obrázek 1"/>
          <p:cNvPicPr>
            <a:picLocks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3076" name="Text Box 6"/>
          <p:cNvSpPr txBox="1">
            <a:spLocks noChangeArrowheads="1"/>
          </p:cNvSpPr>
          <p:nvPr/>
        </p:nvSpPr>
        <p:spPr bwMode="auto">
          <a:xfrm>
            <a:off x="1547813" y="2781300"/>
            <a:ext cx="65532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Popis výukového materiálu	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Název:			Agroturistika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Autor:			Bc. Pavel Lang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Datum:			25.12.2013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Obor:			a) 65-41-L/01   Gastronomie (</a:t>
            </a:r>
            <a:r>
              <a:rPr lang="cs-CZ" sz="1200">
                <a:solidFill>
                  <a:schemeClr val="accent1">
                    <a:lumMod val="10000"/>
                  </a:schemeClr>
                </a:solidFill>
              </a:rPr>
              <a:t>nástavbové studium)</a:t>
            </a:r>
            <a:endParaRPr lang="cs-CZ" sz="12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			b) 65-41-L/01   Gastronomie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Ročník:			a) - 2. ročník a b) - 4. ročník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Předmět:			Hotelový provoz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Anotace výukového materiálu</a:t>
            </a:r>
          </a:p>
          <a:p>
            <a:pPr>
              <a:defRPr/>
            </a:pPr>
            <a:endParaRPr lang="cs-CZ" sz="12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cs-CZ" dirty="0">
                <a:solidFill>
                  <a:schemeClr val="accent1">
                    <a:lumMod val="10000"/>
                  </a:schemeClr>
                </a:solidFill>
              </a:rPr>
              <a:t/>
            </a:r>
            <a:br>
              <a:rPr lang="cs-CZ" dirty="0">
                <a:solidFill>
                  <a:schemeClr val="accent1">
                    <a:lumMod val="10000"/>
                  </a:schemeClr>
                </a:solidFill>
              </a:rPr>
            </a:br>
            <a:endParaRPr lang="cs-CZ" dirty="0">
              <a:solidFill>
                <a:schemeClr val="accent1">
                  <a:lumMod val="10000"/>
                </a:schemeClr>
              </a:solidFill>
            </a:endParaRPr>
          </a:p>
        </p:txBody>
      </p:sp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1. Materiál je určen pro výuku předmětu Hotelový provoz a je v souladu s ŠVP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2. Materiál je prezentován žákům prostřednictvím ICT s výkladem a doplněním při 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současném použití učebnic Moderní řízení hotelového provozu (Ing. J. Beránek a kol.,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</a:t>
            </a:r>
            <a:r>
              <a:rPr lang="cs-CZ" sz="1200" dirty="0" err="1">
                <a:solidFill>
                  <a:schemeClr val="accent1">
                    <a:lumMod val="10000"/>
                  </a:schemeClr>
                </a:solidFill>
              </a:rPr>
              <a:t>Magconsulting</a:t>
            </a: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2013) a Cestovní ruch pro střední školy a pro veřejnost (D. Drobná a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E. Morávková, </a:t>
            </a:r>
            <a:r>
              <a:rPr lang="cs-CZ" sz="1200" dirty="0" err="1">
                <a:solidFill>
                  <a:schemeClr val="accent1">
                    <a:lumMod val="10000"/>
                  </a:schemeClr>
                </a:solidFill>
              </a:rPr>
              <a:t>nakl</a:t>
            </a: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. Fortuna Praha 2004)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Součástí materiálu je krátký test s označením odpovědí. Další formou zpětné vazby je 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test jako souhrn několika realizovaných materiálů.	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  Pro výuku je použit - PC s </a:t>
            </a:r>
            <a:r>
              <a:rPr lang="cs-CZ" sz="1200" dirty="0" err="1">
                <a:solidFill>
                  <a:schemeClr val="accent1">
                    <a:lumMod val="10000"/>
                  </a:schemeClr>
                </a:solidFill>
              </a:rPr>
              <a:t>dataprojektorem</a:t>
            </a:r>
            <a:endParaRPr lang="cs-CZ" sz="12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	              - interaktivní tabule</a:t>
            </a: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	              - interaktivní </a:t>
            </a:r>
            <a:r>
              <a:rPr lang="cs-CZ" sz="1200" dirty="0" err="1">
                <a:solidFill>
                  <a:schemeClr val="accent1">
                    <a:lumMod val="10000"/>
                  </a:schemeClr>
                </a:solidFill>
              </a:rPr>
              <a:t>dataprojektor</a:t>
            </a:r>
            <a:endParaRPr lang="cs-CZ" sz="1200" dirty="0">
              <a:solidFill>
                <a:schemeClr val="accent1">
                  <a:lumMod val="10000"/>
                </a:schemeClr>
              </a:solidFill>
            </a:endParaRPr>
          </a:p>
          <a:p>
            <a:pPr>
              <a:defRPr/>
            </a:pPr>
            <a:r>
              <a:rPr lang="cs-CZ" sz="1200" dirty="0">
                <a:solidFill>
                  <a:schemeClr val="accent1">
                    <a:lumMod val="10000"/>
                  </a:schemeClr>
                </a:solidFill>
              </a:rPr>
              <a:t>  	              - učebnice</a:t>
            </a:r>
          </a:p>
          <a:p>
            <a:pPr>
              <a:defRPr/>
            </a:pPr>
            <a:r>
              <a:rPr lang="cs-CZ" sz="1200" dirty="0"/>
              <a:t>	</a:t>
            </a:r>
          </a:p>
        </p:txBody>
      </p:sp>
    </p:spTree>
  </p:cSld>
  <p:clrMapOvr>
    <a:masterClrMapping/>
  </p:clrMapOvr>
  <p:transition spd="slow"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/>
            <a:r>
              <a:rPr lang="cs-CZ" altLang="cs-CZ" sz="5400" b="1" smtClean="0">
                <a:solidFill>
                  <a:srgbClr val="26723E"/>
                </a:solidFill>
              </a:rPr>
              <a:t>Agroturistika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4191000"/>
            <a:ext cx="6400800" cy="13716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C7633F"/>
                </a:solidFill>
              </a:rPr>
              <a:t>Pavel Lang</a:t>
            </a:r>
          </a:p>
        </p:txBody>
      </p:sp>
      <p:sp>
        <p:nvSpPr>
          <p:cNvPr id="4100" name="Rectangle 7"/>
          <p:cNvSpPr>
            <a:spLocks noChangeArrowheads="1"/>
          </p:cNvSpPr>
          <p:nvPr/>
        </p:nvSpPr>
        <p:spPr bwMode="auto">
          <a:xfrm>
            <a:off x="3657600" y="27670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  <p:sp>
        <p:nvSpPr>
          <p:cNvPr id="4101" name="Rectangle 9"/>
          <p:cNvSpPr>
            <a:spLocks noChangeArrowheads="1"/>
          </p:cNvSpPr>
          <p:nvPr/>
        </p:nvSpPr>
        <p:spPr bwMode="auto">
          <a:xfrm>
            <a:off x="3690938" y="2714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8153400" cy="8382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26723E"/>
                </a:solidFill>
              </a:rPr>
              <a:t>Základní formy agroturistiky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8153400" cy="4464050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Agroturismus</a:t>
            </a:r>
            <a:r>
              <a:rPr lang="cs-CZ" altLang="cs-CZ" sz="2800" smtClean="0"/>
              <a:t> </a:t>
            </a:r>
          </a:p>
          <a:p>
            <a:pPr marL="381000" indent="-381000"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forma venkovského turismu </a:t>
            </a:r>
            <a:r>
              <a:rPr lang="cs-CZ" altLang="cs-CZ" sz="2800" smtClean="0">
                <a:latin typeface="Arial" charset="0"/>
              </a:rPr>
              <a:t>CR</a:t>
            </a:r>
            <a:r>
              <a:rPr lang="cs-CZ" altLang="cs-CZ" sz="2800" smtClean="0">
                <a:latin typeface="Arial" charset="0"/>
                <a:cs typeface="Arial" charset="0"/>
              </a:rPr>
              <a:t>, jehož aktivity jsou bezprostředně spjaty s přírodou, krajinou a venkovským prostředím</a:t>
            </a:r>
            <a:r>
              <a:rPr lang="cs-CZ" altLang="cs-CZ" sz="2800" smtClean="0"/>
              <a:t> </a:t>
            </a:r>
          </a:p>
          <a:p>
            <a:pPr marL="381000" indent="-381000"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provozována podnikateli v zemědělské výrobě a slouží jim jako dodatečný nebo další finanční zdroj k udržení nebo rozšíření hlavního podnikatelského programu, což je výroba zemědělských produktů</a:t>
            </a:r>
            <a:r>
              <a:rPr lang="cs-CZ" altLang="cs-CZ" sz="2800" smtClean="0"/>
              <a:t>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838200"/>
            <a:ext cx="8077200" cy="8382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26723E"/>
                </a:solidFill>
              </a:rPr>
              <a:t>Základní formy agroturistiky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8153400" cy="4464050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None/>
            </a:pPr>
            <a:r>
              <a:rPr lang="cs-CZ" altLang="cs-CZ" sz="2800" b="1" smtClean="0">
                <a:latin typeface="Arial" charset="0"/>
                <a:cs typeface="Arial" charset="0"/>
              </a:rPr>
              <a:t>Ekoagroturismus</a:t>
            </a:r>
            <a:r>
              <a:rPr lang="cs-CZ" altLang="cs-CZ" sz="2800" smtClean="0"/>
              <a:t> </a:t>
            </a:r>
          </a:p>
          <a:p>
            <a:pPr marL="381000" indent="-381000"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agroturismus provozovaný na ekologické farmě (farma, která nepoužívá při výrobě rostlin a chovu zvířat žádné syntetické chemikálie, hnojiva, hormonální přípravky, umělá barviva či konzervační látky )</a:t>
            </a:r>
          </a:p>
        </p:txBody>
      </p:sp>
    </p:spTree>
  </p:cSld>
  <p:clrMapOvr>
    <a:masterClrMapping/>
  </p:clrMapOvr>
  <p:transition spd="slow"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838200"/>
          </a:xfrm>
        </p:spPr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26723E"/>
                </a:solidFill>
                <a:cs typeface="Times New Roman" pitchFamily="18" charset="0"/>
              </a:rPr>
              <a:t>Agroturismus v České republice</a:t>
            </a:r>
            <a:r>
              <a:rPr lang="cs-CZ" altLang="cs-CZ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52600"/>
            <a:ext cx="8153400" cy="4464050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r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ostoucí poptávka po ubytování na venkov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je jedním ze sou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asných  trend</a:t>
            </a:r>
            <a:r>
              <a:rPr lang="cs-CZ" altLang="cs-CZ" sz="2800" smtClean="0">
                <a:latin typeface="Arial" charset="0"/>
              </a:rPr>
              <a:t>ů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v </a:t>
            </a:r>
            <a:r>
              <a:rPr lang="cs-CZ" altLang="cs-CZ" sz="2800" smtClean="0">
                <a:latin typeface="Arial" charset="0"/>
              </a:rPr>
              <a:t>CR</a:t>
            </a:r>
          </a:p>
          <a:p>
            <a:pPr marL="381000" indent="-381000"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p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odle odhad</a:t>
            </a:r>
            <a:r>
              <a:rPr lang="cs-CZ" altLang="cs-CZ" sz="2800" smtClean="0">
                <a:latin typeface="Arial" charset="0"/>
              </a:rPr>
              <a:t>ů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tráví dovolenou na 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eských statcích ro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n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ádov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30 tisíc turist</a:t>
            </a:r>
            <a:r>
              <a:rPr lang="cs-CZ" altLang="cs-CZ" sz="2800" smtClean="0">
                <a:latin typeface="Arial" charset="0"/>
              </a:rPr>
              <a:t>ů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, z toho asi 10 tisíc z ciziny. Ze zahrani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 p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eva</a:t>
            </a:r>
            <a:r>
              <a:rPr lang="cs-CZ" altLang="cs-CZ" sz="2800" smtClean="0">
                <a:latin typeface="Arial" charset="0"/>
              </a:rPr>
              <a:t>ž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ují N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mci, Poláci a Nizozemci</a:t>
            </a:r>
            <a:r>
              <a:rPr lang="cs-CZ" altLang="cs-CZ" sz="2800" smtClean="0"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3657600" y="27765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altLang="cs-CZ"/>
          </a:p>
        </p:txBody>
      </p:sp>
    </p:spTree>
  </p:cSld>
  <p:clrMapOvr>
    <a:masterClrMapping/>
  </p:clrMapOvr>
  <p:transition spd="slow"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85800"/>
            <a:ext cx="8077200" cy="8382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ea typeface="Arial Unicode MS" pitchFamily="34" charset="-128"/>
                <a:cs typeface="Arial Unicode MS" pitchFamily="34" charset="-128"/>
              </a:rPr>
              <a:t>Organizace </a:t>
            </a:r>
            <a:r>
              <a:rPr lang="cs-CZ" altLang="cs-CZ" sz="3600" b="1" smtClean="0">
                <a:solidFill>
                  <a:srgbClr val="26723E"/>
                </a:solidFill>
              </a:rPr>
              <a:t>v </a:t>
            </a:r>
            <a:r>
              <a:rPr lang="cs-CZ" altLang="cs-CZ" sz="3600" b="1" smtClean="0">
                <a:solidFill>
                  <a:srgbClr val="26723E"/>
                </a:solidFill>
                <a:ea typeface="Arial Unicode MS" pitchFamily="34" charset="-128"/>
                <a:cs typeface="Arial Unicode MS" pitchFamily="34" charset="-128"/>
              </a:rPr>
              <a:t>agroturisti</a:t>
            </a:r>
            <a:r>
              <a:rPr lang="cs-CZ" altLang="cs-CZ" sz="3600" b="1" smtClean="0">
                <a:solidFill>
                  <a:srgbClr val="26723E"/>
                </a:solidFill>
              </a:rPr>
              <a:t>ce v ČR</a:t>
            </a:r>
            <a:r>
              <a:rPr lang="cs-CZ" altLang="cs-CZ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8229600" cy="4953000"/>
          </a:xfrm>
        </p:spPr>
        <p:txBody>
          <a:bodyPr/>
          <a:lstStyle/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u="sng" smtClean="0">
                <a:latin typeface="Arial" charset="0"/>
                <a:cs typeface="Arial" charset="0"/>
              </a:rPr>
              <a:t>ECEAT CZ</a:t>
            </a:r>
            <a:r>
              <a:rPr lang="cs-CZ" altLang="cs-CZ" sz="2800" smtClean="0">
                <a:latin typeface="Arial" charset="0"/>
              </a:rPr>
              <a:t> </a:t>
            </a: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centrum pro eko-agroturistiku</a:t>
            </a:r>
            <a:r>
              <a:rPr lang="cs-CZ" altLang="cs-CZ" sz="2800" smtClean="0">
                <a:latin typeface="Arial" charset="0"/>
              </a:rPr>
              <a:t>, </a:t>
            </a:r>
            <a:r>
              <a:rPr lang="cs-CZ" altLang="cs-CZ" sz="2800" smtClean="0">
                <a:latin typeface="Arial" charset="0"/>
                <a:cs typeface="Arial" charset="0"/>
              </a:rPr>
              <a:t>neziskov</a:t>
            </a:r>
            <a:r>
              <a:rPr lang="cs-CZ" altLang="cs-CZ" sz="2800" smtClean="0">
                <a:latin typeface="Arial" charset="0"/>
              </a:rPr>
              <a:t>á</a:t>
            </a:r>
            <a:r>
              <a:rPr lang="cs-CZ" altLang="cs-CZ" sz="2800" smtClean="0">
                <a:latin typeface="Arial" charset="0"/>
                <a:cs typeface="Arial" charset="0"/>
              </a:rPr>
              <a:t> organizac</a:t>
            </a:r>
            <a:r>
              <a:rPr lang="cs-CZ" altLang="cs-CZ" sz="2800" smtClean="0">
                <a:latin typeface="Arial" charset="0"/>
              </a:rPr>
              <a:t>e </a:t>
            </a:r>
            <a:r>
              <a:rPr lang="cs-CZ" altLang="cs-CZ" sz="2800" smtClean="0">
                <a:latin typeface="Arial" charset="0"/>
                <a:cs typeface="Arial" charset="0"/>
              </a:rPr>
              <a:t>založen</a:t>
            </a:r>
            <a:r>
              <a:rPr lang="cs-CZ" altLang="cs-CZ" sz="2800" smtClean="0">
                <a:latin typeface="Arial" charset="0"/>
              </a:rPr>
              <a:t>á</a:t>
            </a:r>
            <a:r>
              <a:rPr lang="cs-CZ" altLang="cs-CZ" sz="2800" smtClean="0">
                <a:latin typeface="Arial" charset="0"/>
                <a:cs typeface="Arial" charset="0"/>
              </a:rPr>
              <a:t> 1992 se sídlem v Brně</a:t>
            </a:r>
            <a:endParaRPr lang="cs-CZ" altLang="cs-CZ" sz="2800" smtClean="0">
              <a:latin typeface="Arial" charset="0"/>
            </a:endParaRP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 je členem ECEAT international</a:t>
            </a:r>
            <a:endParaRPr lang="cs-CZ" altLang="cs-CZ" sz="2800" smtClean="0">
              <a:latin typeface="Arial" charset="0"/>
            </a:endParaRP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h</a:t>
            </a:r>
            <a:r>
              <a:rPr lang="cs-CZ" altLang="cs-CZ" sz="2800" smtClean="0">
                <a:latin typeface="Arial" charset="0"/>
                <a:cs typeface="Arial" charset="0"/>
              </a:rPr>
              <a:t>lavním cílem je přispět k rozvoji venkova a napomáhání k rozšiřování šetrných forem </a:t>
            </a:r>
            <a:r>
              <a:rPr lang="cs-CZ" altLang="cs-CZ" sz="2800" smtClean="0">
                <a:latin typeface="Arial" charset="0"/>
              </a:rPr>
              <a:t>CR</a:t>
            </a: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800" u="sng" smtClean="0">
                <a:latin typeface="Arial" charset="0"/>
                <a:cs typeface="Arial" charset="0"/>
              </a:rPr>
              <a:t>Svaz venkovské turistiky</a:t>
            </a:r>
            <a:r>
              <a:rPr lang="cs-CZ" altLang="cs-CZ" sz="2800" u="sng" smtClean="0"/>
              <a:t> </a:t>
            </a:r>
            <a:r>
              <a:rPr lang="cs-CZ" altLang="cs-CZ" sz="2800" smtClean="0"/>
              <a:t>– </a:t>
            </a:r>
            <a:r>
              <a:rPr lang="cs-CZ" altLang="cs-CZ" sz="2800" smtClean="0">
                <a:latin typeface="Arial" charset="0"/>
              </a:rPr>
              <a:t>založen 1997</a:t>
            </a: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členem mezinárodní organizace svazů venkovské turistiky Eurogites </a:t>
            </a: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stará zejména o prosazování a hájení zájmů svých členů, kterými jsou venkovští podnikatelé</a:t>
            </a:r>
            <a:r>
              <a:rPr lang="cs-CZ" altLang="cs-CZ" sz="2800" smtClean="0"/>
              <a:t> </a:t>
            </a:r>
          </a:p>
        </p:txBody>
      </p:sp>
    </p:spTree>
  </p:cSld>
  <p:clrMapOvr>
    <a:masterClrMapping/>
  </p:clrMapOvr>
  <p:transition spd="slow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6858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Standardy pro ubytování v </a:t>
            </a:r>
            <a:r>
              <a:rPr lang="cs-CZ" altLang="cs-CZ" sz="3600" b="1" smtClean="0">
                <a:solidFill>
                  <a:srgbClr val="26723E"/>
                </a:solidFill>
              </a:rPr>
              <a:t>s</a:t>
            </a:r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oukromí</a:t>
            </a:r>
            <a:r>
              <a:rPr lang="cs-CZ" altLang="cs-CZ" smtClean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524000"/>
            <a:ext cx="8229600" cy="5029200"/>
          </a:xfrm>
        </p:spPr>
        <p:txBody>
          <a:bodyPr/>
          <a:lstStyle/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za ubytování v soukromí</a:t>
            </a:r>
            <a:r>
              <a:rPr lang="cs-CZ" altLang="cs-CZ" sz="2800" smtClean="0">
                <a:latin typeface="Arial" charset="0"/>
              </a:rPr>
              <a:t> ručí </a:t>
            </a:r>
            <a:r>
              <a:rPr lang="cs-CZ" altLang="cs-CZ" sz="2800" smtClean="0">
                <a:latin typeface="Arial" charset="0"/>
                <a:cs typeface="Arial" charset="0"/>
              </a:rPr>
              <a:t>Svaz venkovské turistiky </a:t>
            </a:r>
            <a:endParaRPr lang="cs-CZ" altLang="cs-CZ" sz="2800" smtClean="0">
              <a:latin typeface="Arial" charset="0"/>
            </a:endParaRP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3 kategorie: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malý kemp</a:t>
            </a:r>
            <a:r>
              <a:rPr lang="cs-CZ" altLang="cs-CZ" sz="2800" smtClean="0">
                <a:latin typeface="Arial" charset="0"/>
              </a:rPr>
              <a:t>,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ubytovací objekt / apartmán (letní byt) s vlastním va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ením</a:t>
            </a:r>
            <a:r>
              <a:rPr lang="cs-CZ" altLang="cs-CZ" sz="2800" smtClean="0">
                <a:latin typeface="Arial" charset="0"/>
              </a:rPr>
              <a:t>,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ubytování se stravováním</a:t>
            </a:r>
            <a:endParaRPr lang="cs-CZ" altLang="cs-CZ" sz="2800" smtClean="0">
              <a:latin typeface="Arial" charset="0"/>
            </a:endParaRP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u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bytovací za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ízení</a:t>
            </a:r>
            <a:r>
              <a:rPr lang="cs-CZ" altLang="cs-CZ" sz="2800" smtClean="0">
                <a:latin typeface="Arial" charset="0"/>
              </a:rPr>
              <a:t>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max</a:t>
            </a:r>
            <a:r>
              <a:rPr lang="cs-CZ" altLang="cs-CZ" sz="2800" smtClean="0">
                <a:latin typeface="Arial" charset="0"/>
              </a:rPr>
              <a:t>.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kapacit</a:t>
            </a:r>
            <a:r>
              <a:rPr lang="cs-CZ" altLang="cs-CZ" sz="2800" smtClean="0">
                <a:latin typeface="Arial" charset="0"/>
              </a:rPr>
              <a:t>a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do 35 osob </a:t>
            </a:r>
            <a:endParaRPr lang="cs-CZ" altLang="cs-CZ" sz="2800" smtClean="0">
              <a:latin typeface="Arial" charset="0"/>
            </a:endParaRP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Times New Roman" pitchFamily="18" charset="0"/>
              </a:rPr>
              <a:t>4 kvalitativní t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ídy</a:t>
            </a:r>
            <a:r>
              <a:rPr lang="cs-CZ" altLang="cs-CZ" sz="2800" smtClean="0">
                <a:latin typeface="Arial" charset="0"/>
              </a:rPr>
              <a:t> - o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 za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azení do p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íslušné t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ídy rozhoduje certifika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ní orgán</a:t>
            </a:r>
            <a:r>
              <a:rPr lang="cs-CZ" altLang="cs-CZ" sz="2800" smtClean="0">
                <a:latin typeface="Arial" charset="0"/>
              </a:rPr>
              <a:t> </a:t>
            </a:r>
          </a:p>
          <a:p>
            <a:pPr marL="476250" indent="-476250"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p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ro za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azení do p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íslušné t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ídy musí UZ splnit v po</a:t>
            </a:r>
            <a:r>
              <a:rPr lang="cs-CZ" altLang="cs-CZ" sz="2800" smtClean="0">
                <a:latin typeface="Arial" charset="0"/>
              </a:rPr>
              <a:t>ž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adovaném rozsahu:</a:t>
            </a:r>
            <a:r>
              <a:rPr lang="cs-CZ" altLang="cs-CZ" sz="2800" smtClean="0">
                <a:latin typeface="Arial" charset="0"/>
              </a:rPr>
              <a:t>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Všeobecné standardy</a:t>
            </a:r>
            <a:r>
              <a:rPr lang="cs-CZ" altLang="cs-CZ" sz="2800" smtClean="0">
                <a:latin typeface="Arial" charset="0"/>
              </a:rPr>
              <a:t> a další standardy</a:t>
            </a:r>
          </a:p>
        </p:txBody>
      </p:sp>
    </p:spTree>
  </p:cSld>
  <p:clrMapOvr>
    <a:masterClrMapping/>
  </p:clrMapOvr>
  <p:transition spd="slow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685800"/>
            <a:ext cx="8077200" cy="8382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Prázdniny na venkově</a:t>
            </a:r>
            <a:r>
              <a:rPr lang="cs-CZ" altLang="cs-CZ" smtClean="0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24000"/>
            <a:ext cx="8382000" cy="5029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oficiální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turistick</a:t>
            </a:r>
            <a:r>
              <a:rPr lang="cs-CZ" altLang="cs-CZ" sz="2800" dirty="0" smtClean="0">
                <a:latin typeface="Arial" charset="0"/>
              </a:rPr>
              <a:t>ý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 produkt </a:t>
            </a:r>
            <a:r>
              <a:rPr lang="cs-CZ" altLang="cs-CZ" sz="2800" dirty="0" smtClean="0">
                <a:latin typeface="Arial" charset="0"/>
              </a:rPr>
              <a:t>ČR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, který je podporovaný </a:t>
            </a:r>
            <a:r>
              <a:rPr lang="cs-CZ" altLang="cs-CZ" sz="2800" dirty="0" err="1" smtClean="0">
                <a:latin typeface="Arial" charset="0"/>
                <a:cs typeface="Times New Roman" pitchFamily="18" charset="0"/>
              </a:rPr>
              <a:t>CzechTourismem</a:t>
            </a:r>
            <a:r>
              <a:rPr lang="cs-CZ" altLang="cs-CZ" sz="2800" dirty="0" smtClean="0"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jejich prost</a:t>
            </a:r>
            <a:r>
              <a:rPr lang="cs-CZ" altLang="cs-CZ" sz="2800" dirty="0" smtClean="0">
                <a:latin typeface="Arial" charset="0"/>
              </a:rPr>
              <a:t>ř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ednictvím jezdí do </a:t>
            </a:r>
            <a:r>
              <a:rPr lang="cs-CZ" altLang="cs-CZ" sz="2800" dirty="0" smtClean="0">
                <a:latin typeface="Arial" charset="0"/>
              </a:rPr>
              <a:t>Č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R na 4 000 host</a:t>
            </a:r>
            <a:r>
              <a:rPr lang="cs-CZ" altLang="cs-CZ" sz="2800" dirty="0" smtClean="0">
                <a:latin typeface="Arial" charset="0"/>
              </a:rPr>
              <a:t>ů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 ro</a:t>
            </a:r>
            <a:r>
              <a:rPr lang="cs-CZ" altLang="cs-CZ" sz="2800" dirty="0" smtClean="0">
                <a:latin typeface="Arial" charset="0"/>
              </a:rPr>
              <a:t>č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n</a:t>
            </a:r>
            <a:r>
              <a:rPr lang="cs-CZ" altLang="cs-CZ" sz="2800" dirty="0" smtClean="0">
                <a:latin typeface="Arial" charset="0"/>
              </a:rPr>
              <a:t>ě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spole</a:t>
            </a:r>
            <a:r>
              <a:rPr lang="cs-CZ" altLang="cs-CZ" sz="2800" dirty="0" smtClean="0">
                <a:latin typeface="Arial" charset="0"/>
              </a:rPr>
              <a:t>č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ným programem ECEAT CZ</a:t>
            </a:r>
            <a:r>
              <a:rPr lang="cs-CZ" altLang="cs-CZ" sz="2800" dirty="0" smtClean="0">
                <a:latin typeface="Arial" charset="0"/>
              </a:rPr>
              <a:t>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a Svazu podnikatel</a:t>
            </a:r>
            <a:r>
              <a:rPr lang="cs-CZ" altLang="cs-CZ" sz="2800" dirty="0" smtClean="0">
                <a:latin typeface="Arial" charset="0"/>
              </a:rPr>
              <a:t>ů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 </a:t>
            </a:r>
            <a:r>
              <a:rPr lang="cs-CZ" altLang="cs-CZ" sz="2800" dirty="0" smtClean="0">
                <a:latin typeface="Arial" charset="0"/>
              </a:rPr>
              <a:t>Č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R ve venkovské turistice a agroturistice</a:t>
            </a:r>
            <a:r>
              <a:rPr lang="cs-CZ" altLang="cs-CZ" sz="2800" dirty="0" smtClean="0">
                <a:latin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prezentují ubytovací za</a:t>
            </a:r>
            <a:r>
              <a:rPr lang="cs-CZ" altLang="cs-CZ" sz="2800" dirty="0" smtClean="0">
                <a:latin typeface="Arial" charset="0"/>
              </a:rPr>
              <a:t>ř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ízení v následujících skupinách: malé kempy</a:t>
            </a:r>
            <a:r>
              <a:rPr lang="cs-CZ" altLang="cs-CZ" sz="2800" dirty="0" smtClean="0">
                <a:latin typeface="Arial" charset="0"/>
              </a:rPr>
              <a:t>,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chalupy a letní byty </a:t>
            </a:r>
            <a:r>
              <a:rPr lang="cs-CZ" altLang="cs-CZ" sz="2800" dirty="0" smtClean="0">
                <a:latin typeface="Arial" charset="0"/>
              </a:rPr>
              <a:t>      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s vlastním va</a:t>
            </a:r>
            <a:r>
              <a:rPr lang="cs-CZ" altLang="cs-CZ" sz="2800" dirty="0" smtClean="0">
                <a:latin typeface="Arial" charset="0"/>
              </a:rPr>
              <a:t>ř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ením </a:t>
            </a:r>
            <a:r>
              <a:rPr lang="cs-CZ" altLang="cs-CZ" sz="2800" dirty="0" smtClean="0">
                <a:latin typeface="Arial" charset="0"/>
              </a:rPr>
              <a:t>,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pensiony se snídaní p</a:t>
            </a:r>
            <a:r>
              <a:rPr lang="cs-CZ" altLang="cs-CZ" sz="2800" dirty="0" smtClean="0">
                <a:latin typeface="Arial" charset="0"/>
              </a:rPr>
              <a:t>ř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íp. dalším stravováním (do 20 l</a:t>
            </a:r>
            <a:r>
              <a:rPr lang="cs-CZ" altLang="cs-CZ" sz="2800" dirty="0" smtClean="0">
                <a:latin typeface="Arial" charset="0"/>
              </a:rPr>
              <a:t>ůž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ek)</a:t>
            </a:r>
            <a:r>
              <a:rPr lang="cs-CZ" altLang="cs-CZ" sz="2800" dirty="0" smtClean="0">
                <a:latin typeface="Arial" charset="0"/>
              </a:rPr>
              <a:t>,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hotely</a:t>
            </a:r>
            <a:r>
              <a:rPr lang="cs-CZ" altLang="cs-CZ" sz="2800" dirty="0" smtClean="0">
                <a:latin typeface="Arial" charset="0"/>
              </a:rPr>
              <a:t>, </a:t>
            </a:r>
            <a:r>
              <a:rPr lang="cs-CZ" altLang="cs-CZ" sz="2800" dirty="0" smtClean="0">
                <a:latin typeface="Arial" charset="0"/>
                <a:cs typeface="Times New Roman" pitchFamily="18" charset="0"/>
              </a:rPr>
              <a:t>speciální nabídky (ubytovny, chaty apod.) </a:t>
            </a:r>
          </a:p>
        </p:txBody>
      </p:sp>
    </p:spTree>
  </p:cSld>
  <p:clrMapOvr>
    <a:masterClrMapping/>
  </p:clrMapOvr>
  <p:transition spd="slow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8382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Význam agroturistiky</a:t>
            </a:r>
            <a:r>
              <a:rPr lang="cs-CZ" altLang="cs-CZ" smtClean="0"/>
              <a:t>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752600"/>
            <a:ext cx="8153400" cy="48006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p</a:t>
            </a:r>
            <a:r>
              <a:rPr lang="cs-CZ" altLang="cs-CZ" sz="2800" smtClean="0">
                <a:latin typeface="Arial" charset="0"/>
                <a:cs typeface="Arial" charset="0"/>
              </a:rPr>
              <a:t>ro zemědělské podnikatelské subjekty je doplňkovým zdrojem příjmů, což jim přináší existenční jistotu</a:t>
            </a:r>
            <a:r>
              <a:rPr lang="cs-CZ" altLang="cs-CZ" sz="2800" smtClean="0"/>
              <a:t> </a:t>
            </a:r>
          </a:p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zvyšuje vybavenost obcí</a:t>
            </a:r>
            <a:r>
              <a:rPr lang="cs-CZ" altLang="cs-CZ" sz="2800" smtClean="0">
                <a:latin typeface="Arial" charset="0"/>
              </a:rPr>
              <a:t> a </a:t>
            </a:r>
            <a:r>
              <a:rPr lang="cs-CZ" altLang="cs-CZ" sz="2800" smtClean="0">
                <a:latin typeface="Arial" charset="0"/>
                <a:cs typeface="Arial" charset="0"/>
              </a:rPr>
              <a:t> také příjmy jak obyvatel obce, tak i obce samotné</a:t>
            </a:r>
            <a:r>
              <a:rPr lang="cs-CZ" altLang="cs-CZ" sz="2800" smtClean="0"/>
              <a:t> </a:t>
            </a:r>
          </a:p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snižuje nezaměstnanost a vytváří pracovní příležitosti v zemědělství, ale i v jiných oborech</a:t>
            </a:r>
            <a:endParaRPr lang="cs-CZ" altLang="cs-CZ" sz="2800" smtClean="0"/>
          </a:p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CR</a:t>
            </a:r>
            <a:r>
              <a:rPr lang="cs-CZ" altLang="cs-CZ" sz="2800" smtClean="0">
                <a:latin typeface="Arial" charset="0"/>
                <a:cs typeface="Arial" charset="0"/>
              </a:rPr>
              <a:t> se díky ní rozptyluje do větších územních celků, což je blahodárné pro </a:t>
            </a:r>
            <a:r>
              <a:rPr lang="cs-CZ" altLang="cs-CZ" sz="2800" smtClean="0">
                <a:latin typeface="Arial" charset="0"/>
              </a:rPr>
              <a:t>ŽP</a:t>
            </a:r>
            <a:endParaRPr lang="cs-CZ" altLang="cs-CZ" sz="2800" smtClean="0"/>
          </a:p>
        </p:txBody>
      </p:sp>
    </p:spTree>
  </p:cSld>
  <p:clrMapOvr>
    <a:masterClrMapping/>
  </p:clrMapOvr>
  <p:transition spd="slow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7620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Negativní aspekty agroturistiky</a:t>
            </a:r>
            <a:r>
              <a:rPr lang="cs-CZ" altLang="cs-CZ" smtClean="0"/>
              <a:t>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752600"/>
            <a:ext cx="8305800" cy="4800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mohou nastat případy, kdy </a:t>
            </a:r>
            <a:r>
              <a:rPr lang="cs-CZ" altLang="cs-CZ" sz="2800" smtClean="0">
                <a:latin typeface="Arial" charset="0"/>
              </a:rPr>
              <a:t>se </a:t>
            </a:r>
            <a:r>
              <a:rPr lang="cs-CZ" altLang="cs-CZ" sz="2800" smtClean="0">
                <a:latin typeface="Arial" charset="0"/>
                <a:cs typeface="Arial" charset="0"/>
              </a:rPr>
              <a:t>vztah mezi </a:t>
            </a:r>
            <a:r>
              <a:rPr lang="cs-CZ" altLang="cs-CZ" sz="2800" smtClean="0">
                <a:latin typeface="Arial" charset="0"/>
              </a:rPr>
              <a:t>CR</a:t>
            </a:r>
            <a:r>
              <a:rPr lang="cs-CZ" altLang="cs-CZ" sz="2800" smtClean="0">
                <a:latin typeface="Arial" charset="0"/>
                <a:cs typeface="Arial" charset="0"/>
              </a:rPr>
              <a:t> a zemědělstvím změní ve vztah konkurenční</a:t>
            </a:r>
            <a:r>
              <a:rPr lang="cs-CZ" altLang="cs-CZ" sz="2800" smtClean="0"/>
              <a:t> - </a:t>
            </a:r>
            <a:r>
              <a:rPr lang="cs-CZ" altLang="cs-CZ" sz="2800" smtClean="0">
                <a:latin typeface="Arial" charset="0"/>
              </a:rPr>
              <a:t>h</a:t>
            </a:r>
            <a:r>
              <a:rPr lang="cs-CZ" altLang="cs-CZ" sz="2800" smtClean="0">
                <a:latin typeface="Arial" charset="0"/>
                <a:cs typeface="Arial" charset="0"/>
              </a:rPr>
              <a:t>lavní sezóna </a:t>
            </a:r>
            <a:r>
              <a:rPr lang="cs-CZ" altLang="cs-CZ" sz="2800" smtClean="0">
                <a:latin typeface="Arial" charset="0"/>
              </a:rPr>
              <a:t>CR</a:t>
            </a:r>
            <a:r>
              <a:rPr lang="cs-CZ" altLang="cs-CZ" sz="2800" smtClean="0">
                <a:latin typeface="Arial" charset="0"/>
                <a:cs typeface="Arial" charset="0"/>
              </a:rPr>
              <a:t> v podstatě shodná s hlavní sezónou v zemědělství a tak dochází ke konkurenci v rozložení a využívání pracovních sil</a:t>
            </a:r>
            <a:r>
              <a:rPr lang="cs-CZ" altLang="cs-CZ" sz="2800" smtClean="0">
                <a:latin typeface="Arial" charset="0"/>
              </a:rPr>
              <a:t> a </a:t>
            </a:r>
            <a:r>
              <a:rPr lang="cs-CZ" altLang="cs-CZ" sz="2800" smtClean="0">
                <a:latin typeface="Arial" charset="0"/>
                <a:cs typeface="Arial" charset="0"/>
              </a:rPr>
              <a:t>i konkurence z hlediska umístění volného kapitálu</a:t>
            </a:r>
            <a:endParaRPr lang="cs-CZ" altLang="cs-CZ" sz="280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Times New Roman" pitchFamily="18" charset="0"/>
              </a:rPr>
              <a:t>p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et</a:t>
            </a:r>
            <a:r>
              <a:rPr lang="cs-CZ" altLang="cs-CZ" sz="2800" smtClean="0">
                <a:latin typeface="Arial" charset="0"/>
              </a:rPr>
              <a:t>ěžo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vání farmá</a:t>
            </a:r>
            <a:r>
              <a:rPr lang="cs-CZ" altLang="cs-CZ" sz="2800" smtClean="0">
                <a:latin typeface="Arial" charset="0"/>
              </a:rPr>
              <a:t>ř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ek, na kterých vedle práce v zem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d</a:t>
            </a:r>
            <a:r>
              <a:rPr lang="cs-CZ" altLang="cs-CZ" sz="2800" smtClean="0">
                <a:latin typeface="Arial" charset="0"/>
              </a:rPr>
              <a:t>ě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lství spo</a:t>
            </a:r>
            <a:r>
              <a:rPr lang="cs-CZ" altLang="cs-CZ" sz="2800" smtClean="0">
                <a:latin typeface="Arial" charset="0"/>
              </a:rPr>
              <a:t>č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ívá i práce v oblasti agroturistiky </a:t>
            </a:r>
            <a:endParaRPr lang="cs-CZ" altLang="cs-CZ" sz="280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Times New Roman" pitchFamily="18" charset="0"/>
              </a:rPr>
              <a:t>mo</a:t>
            </a:r>
            <a:r>
              <a:rPr lang="cs-CZ" altLang="cs-CZ" sz="2800" smtClean="0">
                <a:latin typeface="Arial" charset="0"/>
              </a:rPr>
              <a:t>ž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ný negativní dopad na </a:t>
            </a:r>
            <a:r>
              <a:rPr lang="cs-CZ" altLang="cs-CZ" sz="2800" smtClean="0">
                <a:latin typeface="Arial" charset="0"/>
              </a:rPr>
              <a:t>ŽP atd.</a:t>
            </a:r>
          </a:p>
        </p:txBody>
      </p:sp>
    </p:spTree>
  </p:cSld>
  <p:clrMapOvr>
    <a:masterClrMapping/>
  </p:clrMapOvr>
  <p:transition spd="slow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7924800" cy="838200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solidFill>
                  <a:srgbClr val="26723E"/>
                </a:solidFill>
                <a:cs typeface="Times New Roman" pitchFamily="18" charset="0"/>
              </a:rPr>
              <a:t>Podnikání ve venkovské turistice</a:t>
            </a:r>
            <a:r>
              <a:rPr lang="cs-CZ" altLang="cs-CZ" smtClean="0"/>
              <a:t>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76400"/>
            <a:ext cx="8229600" cy="44640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podnikat v tomto oborou mohou především pracovníci v zemědělství a majitelé farem</a:t>
            </a:r>
            <a:r>
              <a:rPr lang="cs-CZ" altLang="cs-CZ" sz="2800" smtClean="0"/>
              <a:t> </a:t>
            </a:r>
          </a:p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i</a:t>
            </a:r>
            <a:r>
              <a:rPr lang="cs-CZ" altLang="cs-CZ" sz="2800" smtClean="0">
                <a:latin typeface="Arial" charset="0"/>
                <a:cs typeface="Arial" charset="0"/>
              </a:rPr>
              <a:t>mpulsem k zahájení činnosti by měla být snaha o rozšíření svých aktivit s cílem zlepšit hospodářskou činnost nebo zhodnotit svou nemovitost</a:t>
            </a:r>
            <a:r>
              <a:rPr lang="cs-CZ" altLang="cs-CZ" sz="2800" smtClean="0"/>
              <a:t> </a:t>
            </a:r>
          </a:p>
          <a:p>
            <a:pPr eaLnBrk="1" hangingPunct="1"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  <a:cs typeface="Arial" charset="0"/>
              </a:rPr>
              <a:t>důležité mít na zřeteli, že výsledky </a:t>
            </a:r>
            <a:r>
              <a:rPr lang="cs-CZ" altLang="cs-CZ" sz="2800" smtClean="0">
                <a:latin typeface="Arial" charset="0"/>
              </a:rPr>
              <a:t>             </a:t>
            </a:r>
            <a:r>
              <a:rPr lang="cs-CZ" altLang="cs-CZ" sz="2800" smtClean="0">
                <a:latin typeface="Arial" charset="0"/>
                <a:cs typeface="Arial" charset="0"/>
              </a:rPr>
              <a:t>tohoto snažení se nedostaví hned, </a:t>
            </a:r>
            <a:r>
              <a:rPr lang="cs-CZ" altLang="cs-CZ" sz="2800" smtClean="0">
                <a:latin typeface="Arial" charset="0"/>
              </a:rPr>
              <a:t>                </a:t>
            </a:r>
            <a:r>
              <a:rPr lang="cs-CZ" altLang="cs-CZ" sz="2800" smtClean="0">
                <a:latin typeface="Arial" charset="0"/>
                <a:cs typeface="Arial" charset="0"/>
              </a:rPr>
              <a:t>ale až po určité době podnikání</a:t>
            </a:r>
            <a:r>
              <a:rPr lang="cs-CZ" altLang="cs-CZ" sz="2800" smtClean="0"/>
              <a:t> </a:t>
            </a:r>
          </a:p>
        </p:txBody>
      </p:sp>
    </p:spTree>
  </p:cSld>
  <p:clrMapOvr>
    <a:masterClrMapping/>
  </p:clrMapOvr>
  <p:transition spd="slow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382000" cy="762000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solidFill>
                  <a:srgbClr val="26723E"/>
                </a:solidFill>
                <a:cs typeface="Times New Roman" pitchFamily="18" charset="0"/>
              </a:rPr>
              <a:t>Podmínky úspěšného podnikání v agroturistice</a:t>
            </a:r>
            <a:r>
              <a:rPr lang="cs-CZ" altLang="cs-CZ" smtClean="0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676400"/>
            <a:ext cx="8077200" cy="4540250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None/>
            </a:pPr>
            <a:r>
              <a:rPr lang="cs-CZ" altLang="cs-CZ" sz="2800" u="sng" smtClean="0">
                <a:latin typeface="Arial" charset="0"/>
              </a:rPr>
              <a:t>N</a:t>
            </a:r>
            <a:r>
              <a:rPr lang="cs-CZ" altLang="cs-CZ" sz="2800" u="sng" smtClean="0">
                <a:latin typeface="Arial" charset="0"/>
                <a:cs typeface="Times New Roman" pitchFamily="18" charset="0"/>
              </a:rPr>
              <a:t>ezbytné rozmyslet následující kroky</a:t>
            </a:r>
            <a:r>
              <a:rPr lang="cs-CZ" altLang="cs-CZ" sz="2800" u="sng" smtClean="0">
                <a:latin typeface="Arial" charset="0"/>
              </a:rPr>
              <a:t>: </a:t>
            </a:r>
          </a:p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altLang="cs-CZ" sz="2800" smtClean="0">
                <a:latin typeface="Arial" charset="0"/>
              </a:rPr>
              <a:t>krok: rozhodnutí o podnikání</a:t>
            </a:r>
          </a:p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altLang="cs-CZ" sz="2800" smtClean="0">
                <a:latin typeface="Arial" charset="0"/>
              </a:rPr>
              <a:t>krok: </a:t>
            </a:r>
            <a:r>
              <a:rPr lang="cs-CZ" altLang="cs-CZ" sz="2800" smtClean="0">
                <a:latin typeface="Arial" charset="0"/>
                <a:cs typeface="Arial" charset="0"/>
              </a:rPr>
              <a:t>dobrý nápad</a:t>
            </a:r>
            <a:r>
              <a:rPr lang="cs-CZ" altLang="cs-CZ" sz="2800" smtClean="0">
                <a:latin typeface="Arial" charset="0"/>
              </a:rPr>
              <a:t> </a:t>
            </a:r>
          </a:p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altLang="cs-CZ" sz="2800" smtClean="0">
                <a:latin typeface="Arial" charset="0"/>
              </a:rPr>
              <a:t>krok: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znalosti a informace</a:t>
            </a:r>
            <a:r>
              <a:rPr lang="cs-CZ" altLang="cs-CZ" sz="2800" smtClean="0">
                <a:latin typeface="Arial" charset="0"/>
              </a:rPr>
              <a:t> </a:t>
            </a:r>
          </a:p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altLang="cs-CZ" sz="2800" smtClean="0">
                <a:latin typeface="Arial" charset="0"/>
              </a:rPr>
              <a:t>krok: 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zalo</a:t>
            </a:r>
            <a:r>
              <a:rPr lang="cs-CZ" altLang="cs-CZ" sz="2800" smtClean="0">
                <a:latin typeface="Arial" charset="0"/>
              </a:rPr>
              <a:t>ž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ení </a:t>
            </a:r>
            <a:r>
              <a:rPr lang="cs-CZ" altLang="cs-CZ" sz="2800" smtClean="0">
                <a:latin typeface="Arial" charset="0"/>
              </a:rPr>
              <a:t>ž</a:t>
            </a:r>
            <a:r>
              <a:rPr lang="cs-CZ" altLang="cs-CZ" sz="2800" smtClean="0">
                <a:latin typeface="Arial" charset="0"/>
                <a:cs typeface="Times New Roman" pitchFamily="18" charset="0"/>
              </a:rPr>
              <a:t>ivnosti</a:t>
            </a:r>
            <a:r>
              <a:rPr lang="cs-CZ" altLang="cs-CZ" sz="2800" smtClean="0">
                <a:latin typeface="Arial" charset="0"/>
              </a:rPr>
              <a:t> </a:t>
            </a:r>
          </a:p>
          <a:p>
            <a:pPr marL="381000" indent="-381000" eaLnBrk="1" hangingPunct="1">
              <a:buFont typeface="Wingdings" pitchFamily="2" charset="2"/>
              <a:buNone/>
            </a:pPr>
            <a:endParaRPr lang="cs-CZ" altLang="cs-CZ" sz="2800" smtClean="0">
              <a:latin typeface="Arial" charset="0"/>
            </a:endParaRPr>
          </a:p>
        </p:txBody>
      </p:sp>
    </p:spTree>
  </p:cSld>
  <p:clrMapOvr>
    <a:masterClrMapping/>
  </p:clrMapOvr>
  <p:transition spd="slow"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8153400" cy="685800"/>
          </a:xfrm>
        </p:spPr>
        <p:txBody>
          <a:bodyPr/>
          <a:lstStyle/>
          <a:p>
            <a:pPr eaLnBrk="1" hangingPunct="1"/>
            <a:r>
              <a:rPr lang="cs-CZ" altLang="cs-CZ" sz="3200" b="1" smtClean="0">
                <a:solidFill>
                  <a:srgbClr val="26723E"/>
                </a:solidFill>
                <a:cs typeface="Times New Roman" pitchFamily="18" charset="0"/>
              </a:rPr>
              <a:t>Strategie podnikání ve venkovské turistice</a:t>
            </a:r>
            <a:r>
              <a:rPr lang="cs-CZ" altLang="cs-CZ" smtClean="0"/>
              <a:t>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8077200" cy="46164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p</a:t>
            </a:r>
            <a:r>
              <a:rPr lang="cs-CZ" altLang="cs-CZ" sz="2800" smtClean="0">
                <a:latin typeface="Arial" charset="0"/>
                <a:cs typeface="Arial" charset="0"/>
              </a:rPr>
              <a:t>odnikatelský plán musí mít zřetelné strategické zaměření a zároveň musí efektivně používat jednotlivé marketingové nástroje</a:t>
            </a:r>
            <a:r>
              <a:rPr lang="cs-CZ" altLang="cs-CZ" sz="280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s</a:t>
            </a:r>
            <a:r>
              <a:rPr lang="cs-CZ" altLang="cs-CZ" sz="2800" smtClean="0">
                <a:latin typeface="Arial" charset="0"/>
                <a:cs typeface="Arial" charset="0"/>
              </a:rPr>
              <a:t>trategické záměry venkovské turistiky by měly v první řadě respektovat zásady vyplývající z udržitelného rozvoje</a:t>
            </a:r>
            <a:r>
              <a:rPr lang="cs-CZ" altLang="cs-CZ" sz="2800" smtClean="0"/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Ï"/>
            </a:pPr>
            <a:r>
              <a:rPr lang="cs-CZ" altLang="cs-CZ" sz="2800" smtClean="0">
                <a:latin typeface="Arial" charset="0"/>
              </a:rPr>
              <a:t>p</a:t>
            </a:r>
            <a:r>
              <a:rPr lang="cs-CZ" altLang="cs-CZ" sz="2800" smtClean="0">
                <a:latin typeface="Arial" charset="0"/>
                <a:cs typeface="Arial" charset="0"/>
              </a:rPr>
              <a:t>odnikatelský plán venkovské turistiky by měl vycházet ze znalostí životního stylu a potřeb konzumentů venkovské turistiky, protože jen tak lze účinně využít jednotlivé marketingové nástroje</a:t>
            </a:r>
            <a:r>
              <a:rPr lang="cs-CZ" altLang="cs-CZ" sz="2800" smtClean="0"/>
              <a:t> </a:t>
            </a:r>
          </a:p>
        </p:txBody>
      </p:sp>
    </p:spTree>
  </p:cSld>
  <p:clrMapOvr>
    <a:masterClrMapping/>
  </p:clrMapOvr>
  <p:transition spd="slow"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>
                <a:solidFill>
                  <a:srgbClr val="26723E"/>
                </a:solidFill>
              </a:rPr>
              <a:t>Děkuji za pozornost...</a:t>
            </a:r>
          </a:p>
        </p:txBody>
      </p:sp>
    </p:spTree>
  </p:cSld>
  <p:clrMapOvr>
    <a:masterClrMapping/>
  </p:clrMapOvr>
  <p:transition spd="slow"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2663825" cy="568325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solidFill>
                  <a:srgbClr val="FF0000"/>
                </a:solidFill>
              </a:rPr>
              <a:t>Výstupy - Test: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468313" y="1484313"/>
            <a:ext cx="7848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1. Definujte termín - AGROTURISMUS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79838" y="836613"/>
            <a:ext cx="676910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Na otázky odpovídejte vlastními slovy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468313" y="2349500"/>
            <a:ext cx="7343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2. Definujte termín - EKOAGROTURISMUS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468313" y="3284538"/>
            <a:ext cx="6551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3. Popište standardy pro ubytování v soukromí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468313" y="4292600"/>
            <a:ext cx="7848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4. Upozorněte na některé </a:t>
            </a:r>
            <a:r>
              <a:rPr lang="cs-CZ" altLang="cs-CZ">
                <a:solidFill>
                  <a:srgbClr val="FF0000"/>
                </a:solidFill>
                <a:cs typeface="Times New Roman" pitchFamily="18" charset="0"/>
              </a:rPr>
              <a:t>Negativní aspekty agroturistiky</a:t>
            </a:r>
            <a:r>
              <a:rPr lang="cs-CZ" altLang="cs-CZ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468313" y="5373688"/>
            <a:ext cx="8351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FF0000"/>
                </a:solidFill>
              </a:rPr>
              <a:t>5. Definujte význam agroturistiky v rámci CR  </a:t>
            </a:r>
          </a:p>
        </p:txBody>
      </p:sp>
    </p:spTree>
  </p:cSld>
  <p:clrMapOvr>
    <a:masterClrMapping/>
  </p:clrMapOvr>
  <p:transition spd="slow">
    <p:wipe dir="d"/>
  </p:transition>
</p:sld>
</file>

<file path=ppt/theme/theme1.xml><?xml version="1.0" encoding="utf-8"?>
<a:theme xmlns:a="http://schemas.openxmlformats.org/drawingml/2006/main" name="Příroda">
  <a:themeElements>
    <a:clrScheme name="Příroda 2">
      <a:dk1>
        <a:srgbClr val="5B5249"/>
      </a:dk1>
      <a:lt1>
        <a:srgbClr val="FFFFFF"/>
      </a:lt1>
      <a:dk2>
        <a:srgbClr val="2A3D7A"/>
      </a:dk2>
      <a:lt2>
        <a:srgbClr val="CEC8BA"/>
      </a:lt2>
      <a:accent1>
        <a:srgbClr val="C9DDF1"/>
      </a:accent1>
      <a:accent2>
        <a:srgbClr val="FAC164"/>
      </a:accent2>
      <a:accent3>
        <a:srgbClr val="FFFFFF"/>
      </a:accent3>
      <a:accent4>
        <a:srgbClr val="4C453D"/>
      </a:accent4>
      <a:accent5>
        <a:srgbClr val="E1EBF7"/>
      </a:accent5>
      <a:accent6>
        <a:srgbClr val="E3AF5A"/>
      </a:accent6>
      <a:hlink>
        <a:srgbClr val="B0AE6A"/>
      </a:hlink>
      <a:folHlink>
        <a:srgbClr val="C3E684"/>
      </a:folHlink>
    </a:clrScheme>
    <a:fontScheme name="Příroda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cs-CZ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říroda 1">
        <a:dk1>
          <a:srgbClr val="666699"/>
        </a:dk1>
        <a:lt1>
          <a:srgbClr val="FFFFCC"/>
        </a:lt1>
        <a:dk2>
          <a:srgbClr val="687FCA"/>
        </a:dk2>
        <a:lt2>
          <a:srgbClr val="192449"/>
        </a:lt2>
        <a:accent1>
          <a:srgbClr val="C9DDF1"/>
        </a:accent1>
        <a:accent2>
          <a:srgbClr val="FAC164"/>
        </a:accent2>
        <a:accent3>
          <a:srgbClr val="B9C0E1"/>
        </a:accent3>
        <a:accent4>
          <a:srgbClr val="DADAAE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říroda 2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říroda 3">
        <a:dk1>
          <a:srgbClr val="333333"/>
        </a:dk1>
        <a:lt1>
          <a:srgbClr val="FFFFFF"/>
        </a:lt1>
        <a:dk2>
          <a:srgbClr val="000000"/>
        </a:dk2>
        <a:lt2>
          <a:srgbClr val="DDDDDD"/>
        </a:lt2>
        <a:accent1>
          <a:srgbClr val="DDDDDD"/>
        </a:accent1>
        <a:accent2>
          <a:srgbClr val="B2B2B2"/>
        </a:accent2>
        <a:accent3>
          <a:srgbClr val="FFFFFF"/>
        </a:accent3>
        <a:accent4>
          <a:srgbClr val="2A2A2A"/>
        </a:accent4>
        <a:accent5>
          <a:srgbClr val="EBEBEB"/>
        </a:accent5>
        <a:accent6>
          <a:srgbClr val="A1A1A1"/>
        </a:accent6>
        <a:hlink>
          <a:srgbClr val="808080"/>
        </a:hlink>
        <a:folHlink>
          <a:srgbClr val="5F5F5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říroda 4">
        <a:dk1>
          <a:srgbClr val="8061A5"/>
        </a:dk1>
        <a:lt1>
          <a:srgbClr val="FFFFCC"/>
        </a:lt1>
        <a:dk2>
          <a:srgbClr val="967DB5"/>
        </a:dk2>
        <a:lt2>
          <a:srgbClr val="192449"/>
        </a:lt2>
        <a:accent1>
          <a:srgbClr val="D6C9F1"/>
        </a:accent1>
        <a:accent2>
          <a:srgbClr val="FAC164"/>
        </a:accent2>
        <a:accent3>
          <a:srgbClr val="C9BFD7"/>
        </a:accent3>
        <a:accent4>
          <a:srgbClr val="DADAAE"/>
        </a:accent4>
        <a:accent5>
          <a:srgbClr val="E8E1F7"/>
        </a:accent5>
        <a:accent6>
          <a:srgbClr val="E3AF5A"/>
        </a:accent6>
        <a:hlink>
          <a:srgbClr val="B0AE6A"/>
        </a:hlink>
        <a:folHlink>
          <a:srgbClr val="C3E6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říroda 5">
        <a:dk1>
          <a:srgbClr val="5B5249"/>
        </a:dk1>
        <a:lt1>
          <a:srgbClr val="FFFFFF"/>
        </a:lt1>
        <a:dk2>
          <a:srgbClr val="2A3D7A"/>
        </a:dk2>
        <a:lt2>
          <a:srgbClr val="CEC8BA"/>
        </a:lt2>
        <a:accent1>
          <a:srgbClr val="C9DDF1"/>
        </a:accent1>
        <a:accent2>
          <a:srgbClr val="FAC164"/>
        </a:accent2>
        <a:accent3>
          <a:srgbClr val="FFFFFF"/>
        </a:accent3>
        <a:accent4>
          <a:srgbClr val="4C453D"/>
        </a:accent4>
        <a:accent5>
          <a:srgbClr val="E1EBF7"/>
        </a:accent5>
        <a:accent6>
          <a:srgbClr val="E3AF5A"/>
        </a:accent6>
        <a:hlink>
          <a:srgbClr val="993333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Designs\Příroda.pot</Template>
  <TotalTime>314</TotalTime>
  <Words>614</Words>
  <Application>Microsoft Office PowerPoint</Application>
  <PresentationFormat>Předvádění na obrazovce (4:3)</PresentationFormat>
  <Paragraphs>89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Times New Roman</vt:lpstr>
      <vt:lpstr>Arial</vt:lpstr>
      <vt:lpstr>Wingdings</vt:lpstr>
      <vt:lpstr>Calibri</vt:lpstr>
      <vt:lpstr>Arial Unicode MS</vt:lpstr>
      <vt:lpstr>Příroda</vt:lpstr>
      <vt:lpstr>Snímek 1</vt:lpstr>
      <vt:lpstr>Agroturistika</vt:lpstr>
      <vt:lpstr>Základní formy agroturistiky</vt:lpstr>
      <vt:lpstr>Základní formy agroturistiky</vt:lpstr>
      <vt:lpstr>Agroturismus v České republice </vt:lpstr>
      <vt:lpstr>Organizace v agroturistice v ČR </vt:lpstr>
      <vt:lpstr>Standardy pro ubytování v soukromí </vt:lpstr>
      <vt:lpstr>Prázdniny na venkově </vt:lpstr>
      <vt:lpstr>Význam agroturistiky </vt:lpstr>
      <vt:lpstr>Negativní aspekty agroturistiky </vt:lpstr>
      <vt:lpstr>Podnikání ve venkovské turistice </vt:lpstr>
      <vt:lpstr>Podmínky úspěšného podnikání v agroturistice </vt:lpstr>
      <vt:lpstr>Strategie podnikání ve venkovské turistice </vt:lpstr>
      <vt:lpstr>Děkuji za pozornost...</vt:lpstr>
      <vt:lpstr>Výstupy - Test: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Agroturistika</dc:title>
  <dc:creator>Bc. Pavel Lang</dc:creator>
  <cp:lastModifiedBy>Dum</cp:lastModifiedBy>
  <cp:revision>62</cp:revision>
  <dcterms:created xsi:type="dcterms:W3CDTF">2008-01-28T13:11:19Z</dcterms:created>
  <dcterms:modified xsi:type="dcterms:W3CDTF">2014-06-20T18:32:03Z</dcterms:modified>
</cp:coreProperties>
</file>