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10"/>
  </p:handoutMasterIdLst>
  <p:sldIdLst>
    <p:sldId id="295" r:id="rId2"/>
    <p:sldId id="256" r:id="rId3"/>
    <p:sldId id="257" r:id="rId4"/>
    <p:sldId id="287" r:id="rId5"/>
    <p:sldId id="259" r:id="rId6"/>
    <p:sldId id="260" r:id="rId7"/>
    <p:sldId id="288" r:id="rId8"/>
    <p:sldId id="294" r:id="rId9"/>
  </p:sldIdLst>
  <p:sldSz cx="9144000" cy="6858000" type="screen4x3"/>
  <p:notesSz cx="6781800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78" autoAdjust="0"/>
    <p:restoredTop sz="90929"/>
  </p:normalViewPr>
  <p:slideViewPr>
    <p:cSldViewPr>
      <p:cViewPr varScale="1">
        <p:scale>
          <a:sx n="95" d="100"/>
          <a:sy n="95" d="100"/>
        </p:scale>
        <p:origin x="-684" y="-102"/>
      </p:cViewPr>
      <p:guideLst>
        <p:guide orient="horz" pos="2160"/>
        <p:guide pos="7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31" tIns="45766" rIns="91531" bIns="45766" numCol="1" anchor="t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3338" y="0"/>
            <a:ext cx="2938462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31" tIns="45766" rIns="91531" bIns="45766" numCol="1" anchor="t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338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31" tIns="45766" rIns="91531" bIns="45766" numCol="1" anchor="b" anchorCtr="0" compatLnSpc="1">
            <a:prstTxWarp prst="textNoShape">
              <a:avLst/>
            </a:prstTxWarp>
          </a:bodyPr>
          <a:lstStyle>
            <a:lvl1pPr defTabSz="915988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89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3338" y="9431338"/>
            <a:ext cx="2938462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31" tIns="45766" rIns="91531" bIns="45766" numCol="1" anchor="b" anchorCtr="0" compatLnSpc="1">
            <a:prstTxWarp prst="textNoShape">
              <a:avLst/>
            </a:prstTxWarp>
          </a:bodyPr>
          <a:lstStyle>
            <a:lvl1pPr algn="r" defTabSz="915988">
              <a:defRPr sz="1200"/>
            </a:lvl1pPr>
          </a:lstStyle>
          <a:p>
            <a:pPr>
              <a:defRPr/>
            </a:pPr>
            <a:fld id="{3209AEC8-6C86-4529-AC1E-4A0C13912C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4572000" cy="68580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auto">
          <a:xfrm>
            <a:off x="685800" y="990600"/>
            <a:ext cx="5181600" cy="1905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kumimoji="1" lang="cs-CZ"/>
          </a:p>
        </p:txBody>
      </p: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7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819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36576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203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936625" y="1425575"/>
            <a:ext cx="7772400" cy="1143000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9" name="Rectangle 8"/>
          <p:cNvSpPr>
            <a:spLocks noGrp="1" noChangeArrowheads="1"/>
          </p:cNvSpPr>
          <p:nvPr>
            <p:ph type="dt" sz="quarter" idx="10"/>
          </p:nvPr>
        </p:nvSpPr>
        <p:spPr>
          <a:xfrm>
            <a:off x="2667000" y="6553200"/>
            <a:ext cx="1905000" cy="3048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9"/>
          <p:cNvSpPr>
            <a:spLocks noGrp="1" noChangeArrowheads="1"/>
          </p:cNvSpPr>
          <p:nvPr>
            <p:ph type="ftr" sz="quarter" idx="11"/>
          </p:nvPr>
        </p:nvSpPr>
        <p:spPr>
          <a:xfrm>
            <a:off x="5195888" y="6553200"/>
            <a:ext cx="3279775" cy="304800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9525" y="6359525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B65284E5-F169-4C6E-85AC-4E791B8073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C2FA7-C05C-44D4-94F1-BC20C1861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CDB4-6B50-4683-BD2E-8FE23CF13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2362200"/>
            <a:ext cx="3924300" cy="3733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91100" y="2362200"/>
            <a:ext cx="3924300" cy="3733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770B7-0CA1-4FBF-8B63-347D568CA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A0049-22D2-40C0-AB7D-ED8AC9D3A3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FE110-3614-4B4C-A9AD-5DDD5168F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FE61B-62AC-4C62-B00E-392BF7A7B4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987B0-EFF2-46DB-932F-9586D6970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050BF-7123-4C72-83EE-1E76C1B0B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984B0-4336-473E-A75B-20FDAB692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15150" y="762000"/>
            <a:ext cx="20002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762000"/>
            <a:ext cx="58483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D8CE8-CF0E-4732-BF00-EA5E64B6C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3200400" cy="6858000"/>
            <a:chOff x="0" y="0"/>
            <a:chExt cx="2016" cy="4320"/>
          </a:xfrm>
        </p:grpSpPr>
        <p:sp>
          <p:nvSpPr>
            <p:cNvPr id="1036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480" cy="4320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Rectangle 4"/>
            <p:cNvSpPr>
              <a:spLocks noChangeArrowheads="1"/>
            </p:cNvSpPr>
            <p:nvPr/>
          </p:nvSpPr>
          <p:spPr bwMode="auto">
            <a:xfrm>
              <a:off x="432" y="0"/>
              <a:ext cx="1584" cy="6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27" name="AutoShape 5"/>
          <p:cNvSpPr>
            <a:spLocks noChangeArrowheads="1"/>
          </p:cNvSpPr>
          <p:nvPr/>
        </p:nvSpPr>
        <p:spPr bwMode="auto">
          <a:xfrm>
            <a:off x="762000" y="762000"/>
            <a:ext cx="5105400" cy="6096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28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762000"/>
            <a:ext cx="8001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9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2362200"/>
            <a:ext cx="80010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7176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7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8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3436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  <a:spAutoFit/>
          </a:bodyPr>
          <a:lstStyle>
            <a:lvl1pPr>
              <a:defRPr sz="2600" b="1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8344FE71-A0E8-4C69-9C89-E13A0E44C4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1"/>
          <p:cNvGrpSpPr>
            <a:grpSpLocks/>
          </p:cNvGrpSpPr>
          <p:nvPr/>
        </p:nvGrpSpPr>
        <p:grpSpPr bwMode="auto">
          <a:xfrm>
            <a:off x="228600" y="1981200"/>
            <a:ext cx="7391400" cy="319088"/>
            <a:chOff x="144" y="1248"/>
            <a:chExt cx="4656" cy="201"/>
          </a:xfrm>
        </p:grpSpPr>
        <p:sp>
          <p:nvSpPr>
            <p:cNvPr id="1034" name="AutoShape 12"/>
            <p:cNvSpPr>
              <a:spLocks noChangeArrowheads="1"/>
            </p:cNvSpPr>
            <p:nvPr/>
          </p:nvSpPr>
          <p:spPr bwMode="auto">
            <a:xfrm>
              <a:off x="384" y="1248"/>
              <a:ext cx="4416" cy="200"/>
            </a:xfrm>
            <a:prstGeom prst="roundRect">
              <a:avLst>
                <a:gd name="adj" fmla="val 0"/>
              </a:avLst>
            </a:pr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AutoShape 13"/>
            <p:cNvSpPr>
              <a:spLocks noChangeArrowheads="1"/>
            </p:cNvSpPr>
            <p:nvPr/>
          </p:nvSpPr>
          <p:spPr bwMode="auto">
            <a:xfrm flipH="1">
              <a:off x="144" y="1248"/>
              <a:ext cx="248" cy="201"/>
            </a:xfrm>
            <a:prstGeom prst="flowChartDelay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0" r:id="rId1"/>
    <p:sldLayoutId id="2147483861" r:id="rId2"/>
    <p:sldLayoutId id="2147483862" r:id="rId3"/>
    <p:sldLayoutId id="2147483863" r:id="rId4"/>
    <p:sldLayoutId id="2147483864" r:id="rId5"/>
    <p:sldLayoutId id="2147483865" r:id="rId6"/>
    <p:sldLayoutId id="2147483866" r:id="rId7"/>
    <p:sldLayoutId id="2147483867" r:id="rId8"/>
    <p:sldLayoutId id="2147483868" r:id="rId9"/>
    <p:sldLayoutId id="2147483869" r:id="rId10"/>
    <p:sldLayoutId id="214748387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1844675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1200" b="1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1200" b="1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1200" b="1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1200" b="1" smtClean="0"/>
              <a:t>Číslo materiálu	</a:t>
            </a:r>
            <a:r>
              <a:rPr lang="cs-CZ" sz="1200" b="1" smtClean="0"/>
              <a:t>VY_32_INOVACE_OdP_S2_18</a:t>
            </a:r>
            <a:endParaRPr lang="cs-CZ" altLang="cs-CZ" sz="1200" b="1" smtClean="0"/>
          </a:p>
        </p:txBody>
      </p:sp>
      <p:pic>
        <p:nvPicPr>
          <p:cNvPr id="13315" name="obrázek 1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1403350" y="2924175"/>
            <a:ext cx="65532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 b="1"/>
              <a:t>Popis výukového materiálu	</a:t>
            </a:r>
          </a:p>
          <a:p>
            <a:r>
              <a:rPr lang="cs-CZ" altLang="cs-CZ" sz="1200" b="1"/>
              <a:t>Název:			Organizace a provoz – Organizační řád</a:t>
            </a:r>
            <a:endParaRPr lang="cs-CZ" altLang="cs-CZ" sz="1200"/>
          </a:p>
          <a:p>
            <a:r>
              <a:rPr lang="cs-CZ" altLang="cs-CZ" sz="1200"/>
              <a:t>Autor:			Bc. Pavel Lang</a:t>
            </a:r>
          </a:p>
          <a:p>
            <a:r>
              <a:rPr lang="cs-CZ" altLang="cs-CZ" sz="1200"/>
              <a:t>Datum:			24.12.2013</a:t>
            </a:r>
          </a:p>
          <a:p>
            <a:r>
              <a:rPr lang="cs-CZ" altLang="cs-CZ" sz="1200"/>
              <a:t>Obor:			a) 65-41-L/01   Gastronomie (nástavbové studium)</a:t>
            </a:r>
          </a:p>
          <a:p>
            <a:r>
              <a:rPr lang="cs-CZ" altLang="cs-CZ" sz="1200"/>
              <a:t>			b) 65-41-L/01   Gastronomie</a:t>
            </a:r>
          </a:p>
          <a:p>
            <a:r>
              <a:rPr lang="cs-CZ" altLang="cs-CZ" sz="1200"/>
              <a:t>			</a:t>
            </a:r>
            <a:r>
              <a:rPr lang="cs-CZ" altLang="cs-CZ" sz="1200">
                <a:cs typeface="Times New Roman" pitchFamily="18" charset="0"/>
              </a:rPr>
              <a:t>c) 65-51-H/01  Kuchař/kuchařka, Číšník/servírka</a:t>
            </a:r>
          </a:p>
          <a:p>
            <a:r>
              <a:rPr lang="cs-CZ" altLang="cs-CZ" sz="1200"/>
              <a:t>Ročník:			a) - 1. ročník,  b) - 4. ročník , c) 3. ročník</a:t>
            </a:r>
          </a:p>
          <a:p>
            <a:r>
              <a:rPr lang="cs-CZ" altLang="cs-CZ" sz="1200"/>
              <a:t>Předmět:			a) Cestovní ruch, b) Hotelový provoz, c) OdO</a:t>
            </a:r>
            <a:endParaRPr lang="cs-CZ" altLang="cs-CZ" sz="1200" b="1"/>
          </a:p>
          <a:p>
            <a:r>
              <a:rPr lang="cs-CZ" altLang="cs-CZ" sz="1200" b="1"/>
              <a:t>Anotace výukového materiálu</a:t>
            </a:r>
          </a:p>
          <a:p>
            <a:endParaRPr lang="cs-CZ" altLang="cs-CZ" sz="1200"/>
          </a:p>
          <a:p>
            <a:r>
              <a:rPr lang="cs-CZ" altLang="cs-CZ" sz="1200"/>
              <a:t>1. Materiál je určen pro výuku předmětu Cestovní ruch, Hotelový provoz a Odbyt a obsluha a je v souladu s ŠVP </a:t>
            </a:r>
          </a:p>
          <a:p>
            <a:r>
              <a:rPr lang="cs-CZ" altLang="cs-CZ" sz="1200"/>
              <a:t>2. Materiál je prezentován žákům prostřednictvím ICT s výkladem a doplněním při současném  </a:t>
            </a:r>
          </a:p>
          <a:p>
            <a:r>
              <a:rPr lang="cs-CZ" altLang="cs-CZ" sz="1200"/>
              <a:t>    použití učebnice Cestovní ruch pro střední školy a pro veřejnost – D. Drobná a E. </a:t>
            </a:r>
          </a:p>
          <a:p>
            <a:r>
              <a:rPr lang="cs-CZ" altLang="cs-CZ" sz="1200"/>
              <a:t>    Morávková, nakl. Fortuna Praha 2004</a:t>
            </a:r>
          </a:p>
          <a:p>
            <a:r>
              <a:rPr lang="cs-CZ" altLang="cs-CZ" sz="1200"/>
              <a:t>    Součástí materiálu je krátký test s označením odpovědí. Další formou zpětné vazby je </a:t>
            </a:r>
          </a:p>
          <a:p>
            <a:r>
              <a:rPr lang="cs-CZ" altLang="cs-CZ" sz="1200"/>
              <a:t>    test jako souhrn několika realizovaných materiálů.	</a:t>
            </a:r>
          </a:p>
          <a:p>
            <a:r>
              <a:rPr lang="cs-CZ" altLang="cs-CZ" sz="1200"/>
              <a:t>    Pro výuku je použit - PC s dataprojektorem</a:t>
            </a:r>
          </a:p>
          <a:p>
            <a:r>
              <a:rPr lang="cs-CZ" altLang="cs-CZ" sz="1200"/>
              <a:t>	              - interaktivní tabule</a:t>
            </a:r>
          </a:p>
          <a:p>
            <a:r>
              <a:rPr lang="cs-CZ" altLang="cs-CZ" sz="1200"/>
              <a:t>	              - interaktivní dataprojektor</a:t>
            </a:r>
          </a:p>
          <a:p>
            <a:r>
              <a:rPr lang="cs-CZ" altLang="cs-CZ" sz="1200"/>
              <a:t>	</a:t>
            </a:r>
            <a:r>
              <a:rPr lang="cs-CZ" altLang="cs-CZ"/>
              <a:t/>
            </a:r>
            <a:br>
              <a:rPr lang="cs-CZ" altLang="cs-CZ"/>
            </a:br>
            <a:endParaRPr lang="cs-CZ" alt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gradFill rotWithShape="0"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/>
          </a:gradFill>
        </p:spPr>
        <p:txBody>
          <a:bodyPr/>
          <a:lstStyle/>
          <a:p>
            <a:pPr eaLnBrk="1" hangingPunct="1"/>
            <a:r>
              <a:rPr lang="cs-CZ" altLang="cs-CZ" smtClean="0"/>
              <a:t>Organizace a provoz</a:t>
            </a:r>
            <a:endParaRPr lang="en-GB" alt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Bc. Pavel Lang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838200"/>
            <a:ext cx="8001000" cy="914400"/>
          </a:xfrm>
        </p:spPr>
        <p:txBody>
          <a:bodyPr/>
          <a:lstStyle/>
          <a:p>
            <a:pPr eaLnBrk="1" hangingPunct="1"/>
            <a:r>
              <a:rPr lang="cs-CZ" altLang="cs-CZ" smtClean="0"/>
              <a:t>Organizační řád</a:t>
            </a:r>
            <a:endParaRPr lang="en-GB" altLang="cs-CZ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Stupně řízení organizace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- </a:t>
            </a:r>
            <a:r>
              <a:rPr lang="cs-CZ" altLang="cs-CZ" sz="2000" smtClean="0"/>
              <a:t>orgány společnosti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		- ředitel společnosti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		- úsek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		- středisko / pracoviště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Povinnosti vedoucích zaměstnanců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- </a:t>
            </a:r>
            <a:r>
              <a:rPr lang="cs-CZ" altLang="cs-CZ" sz="2000" smtClean="0"/>
              <a:t>základní povinnosti (řídí svěřený pracovní úsek,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		  organizuje práci, kontroluje a hodnotí práci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	  podřízených, nese důsledky svého chování,aj.)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</a:t>
            </a:r>
            <a:endParaRPr lang="en-GB" altLang="cs-CZ" sz="2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0"/>
            <a:ext cx="8001000" cy="914400"/>
          </a:xfrm>
        </p:spPr>
        <p:txBody>
          <a:bodyPr/>
          <a:lstStyle/>
          <a:p>
            <a:pPr eaLnBrk="1" hangingPunct="1"/>
            <a:r>
              <a:rPr lang="cs-CZ" altLang="cs-CZ" smtClean="0"/>
              <a:t>Organizační řád</a:t>
            </a:r>
            <a:endParaRPr lang="en-GB" altLang="cs-CZ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- </a:t>
            </a:r>
            <a:r>
              <a:rPr lang="cs-CZ" altLang="cs-CZ" sz="2000" smtClean="0"/>
              <a:t>rozsah práv, povinností a odpovědnosti pracovníka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(pracovník koná práci osobně podle pracovní smlouvy,plní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 úkoly a příkazy nadřízeného, dodržuje právní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		  předpisy vztahující se k jeho práci,aj.)</a:t>
            </a:r>
          </a:p>
          <a:p>
            <a:pPr eaLnBrk="1" hangingPunct="1">
              <a:lnSpc>
                <a:spcPct val="90000"/>
              </a:lnSpc>
            </a:pPr>
            <a:endParaRPr lang="cs-CZ" altLang="cs-CZ" sz="24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Zastupování a předávání funkce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  </a:t>
            </a:r>
            <a:r>
              <a:rPr lang="cs-CZ" altLang="cs-CZ" sz="2000" smtClean="0"/>
              <a:t>( vedoucí zaměstnanec je povinnen určit svého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zástupce, který jej v době jeho nepřítomnosti v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plném rozsahu povinností, práv a povinností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zastoupí)</a:t>
            </a:r>
            <a:endParaRPr lang="en-GB" altLang="cs-CZ" sz="20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0"/>
            <a:ext cx="80010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Organizační řád</a:t>
            </a:r>
            <a:endParaRPr lang="en-GB" alt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Interní normy ředitele společnosti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- </a:t>
            </a:r>
            <a:r>
              <a:rPr lang="cs-CZ" altLang="cs-CZ" sz="2000" u="sng" smtClean="0"/>
              <a:t>řády</a:t>
            </a:r>
            <a:r>
              <a:rPr lang="cs-CZ" altLang="cs-CZ" sz="2000" smtClean="0"/>
              <a:t> = základní norma odvozená z obecně platných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 právních předpisů a zásadních rozhodnutích ředitele. Řád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 vydává ředitel. Doba platnosti řádu je neomezená, končí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		  jeho zrušením nebo nahrazením novým.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- </a:t>
            </a:r>
            <a:r>
              <a:rPr lang="cs-CZ" altLang="cs-CZ" sz="2000" u="sng" smtClean="0"/>
              <a:t>směrnice</a:t>
            </a:r>
            <a:r>
              <a:rPr lang="cs-CZ" altLang="cs-CZ" sz="2000" smtClean="0"/>
              <a:t> = </a:t>
            </a:r>
            <a:r>
              <a:rPr lang="cs-CZ" altLang="cs-CZ" sz="2000" smtClean="0">
                <a:cs typeface="Times New Roman" pitchFamily="18" charset="0"/>
              </a:rPr>
              <a:t>normativn</a:t>
            </a:r>
            <a:r>
              <a:rPr lang="cs-CZ" altLang="cs-CZ" sz="2000" smtClean="0">
                <a:latin typeface="Times New Roman" pitchFamily="18" charset="0"/>
              </a:rPr>
              <a:t>ě</a:t>
            </a:r>
            <a:r>
              <a:rPr lang="cs-CZ" altLang="cs-CZ" sz="2000" smtClean="0">
                <a:cs typeface="Times New Roman" pitchFamily="18" charset="0"/>
              </a:rPr>
              <a:t> upravuje ur</a:t>
            </a:r>
            <a:r>
              <a:rPr lang="cs-CZ" altLang="cs-CZ" sz="2000" smtClean="0">
                <a:latin typeface="Times New Roman" pitchFamily="18" charset="0"/>
              </a:rPr>
              <a:t>č</a:t>
            </a:r>
            <a:r>
              <a:rPr lang="cs-CZ" altLang="cs-CZ" sz="2000" smtClean="0">
                <a:cs typeface="Times New Roman" pitchFamily="18" charset="0"/>
              </a:rPr>
              <a:t>itý výkon</a:t>
            </a:r>
            <a:r>
              <a:rPr lang="cs-CZ" altLang="cs-CZ" sz="2000" smtClean="0"/>
              <a:t> </a:t>
            </a:r>
            <a:r>
              <a:rPr lang="cs-CZ" altLang="cs-CZ" sz="2000" smtClean="0">
                <a:cs typeface="Times New Roman" pitchFamily="18" charset="0"/>
              </a:rPr>
              <a:t>nebo určité</a:t>
            </a:r>
            <a:endParaRPr lang="cs-CZ" altLang="cs-CZ" sz="2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</a:t>
            </a:r>
            <a:r>
              <a:rPr lang="cs-CZ" altLang="cs-CZ" sz="2000" smtClean="0">
                <a:cs typeface="Times New Roman" pitchFamily="18" charset="0"/>
              </a:rPr>
              <a:t> </a:t>
            </a:r>
            <a:r>
              <a:rPr lang="cs-CZ" altLang="cs-CZ" sz="2000" smtClean="0">
                <a:latin typeface="Times New Roman" pitchFamily="18" charset="0"/>
              </a:rPr>
              <a:t>č</a:t>
            </a:r>
            <a:r>
              <a:rPr lang="cs-CZ" altLang="cs-CZ" sz="2000" smtClean="0">
                <a:cs typeface="Times New Roman" pitchFamily="18" charset="0"/>
              </a:rPr>
              <a:t>innosti, zejména popis všech systémů odborných prací,</a:t>
            </a:r>
            <a:endParaRPr lang="cs-CZ" altLang="cs-CZ" sz="2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</a:t>
            </a:r>
            <a:r>
              <a:rPr lang="cs-CZ" altLang="cs-CZ" sz="2000" smtClean="0">
                <a:cs typeface="Times New Roman" pitchFamily="18" charset="0"/>
              </a:rPr>
              <a:t> poskytování pracovního oblečení, ochranných pracovních</a:t>
            </a:r>
            <a:endParaRPr lang="cs-CZ" altLang="cs-CZ" sz="2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</a:t>
            </a:r>
            <a:r>
              <a:rPr lang="cs-CZ" altLang="cs-CZ" sz="2000" smtClean="0">
                <a:cs typeface="Times New Roman" pitchFamily="18" charset="0"/>
              </a:rPr>
              <a:t> prostředků, ochranných nápojů apod</a:t>
            </a:r>
            <a:r>
              <a:rPr lang="cs-CZ" altLang="cs-CZ" sz="2000" smtClean="0"/>
              <a:t>.</a:t>
            </a:r>
            <a:r>
              <a:rPr lang="en-GB" altLang="cs-CZ" sz="2400" smtClean="0"/>
              <a:t> </a:t>
            </a:r>
            <a:endParaRPr lang="cs-CZ" altLang="cs-CZ" sz="24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</a:t>
            </a:r>
          </a:p>
          <a:p>
            <a:pPr eaLnBrk="1" hangingPunct="1">
              <a:lnSpc>
                <a:spcPct val="90000"/>
              </a:lnSpc>
            </a:pPr>
            <a:endParaRPr lang="cs-CZ" altLang="cs-CZ" sz="24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0"/>
            <a:ext cx="80010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Organizační řád</a:t>
            </a:r>
            <a:endParaRPr lang="en-GB" altLang="cs-CZ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2400" smtClean="0"/>
              <a:t>		- </a:t>
            </a:r>
            <a:r>
              <a:rPr lang="cs-CZ" altLang="cs-CZ" sz="2000" u="sng" smtClean="0"/>
              <a:t>příkazy</a:t>
            </a:r>
            <a:r>
              <a:rPr lang="cs-CZ" altLang="cs-CZ" sz="2000" smtClean="0"/>
              <a:t> = </a:t>
            </a:r>
            <a:r>
              <a:rPr lang="cs-CZ" altLang="cs-CZ" sz="2000" smtClean="0">
                <a:cs typeface="Times New Roman" pitchFamily="18" charset="0"/>
              </a:rPr>
              <a:t>normativn</a:t>
            </a:r>
            <a:r>
              <a:rPr lang="cs-CZ" altLang="cs-CZ" sz="2000" smtClean="0">
                <a:latin typeface="Times New Roman" pitchFamily="18" charset="0"/>
              </a:rPr>
              <a:t>ě</a:t>
            </a:r>
            <a:r>
              <a:rPr lang="cs-CZ" altLang="cs-CZ" sz="2000" smtClean="0">
                <a:cs typeface="Times New Roman" pitchFamily="18" charset="0"/>
              </a:rPr>
              <a:t> upravuj</a:t>
            </a:r>
            <a:r>
              <a:rPr lang="cs-CZ" altLang="cs-CZ" sz="2000" smtClean="0"/>
              <a:t>í</a:t>
            </a:r>
            <a:r>
              <a:rPr lang="cs-CZ" altLang="cs-CZ" sz="2000" smtClean="0">
                <a:cs typeface="Times New Roman" pitchFamily="18" charset="0"/>
              </a:rPr>
              <a:t> výkon časově</a:t>
            </a:r>
            <a:r>
              <a:rPr lang="cs-CZ" altLang="cs-CZ" sz="2000" smtClean="0"/>
              <a:t> </a:t>
            </a:r>
            <a:r>
              <a:rPr lang="cs-CZ" altLang="cs-CZ" sz="2000" smtClean="0">
                <a:cs typeface="Times New Roman" pitchFamily="18" charset="0"/>
              </a:rPr>
              <a:t>omezené nebo</a:t>
            </a:r>
            <a:endParaRPr lang="cs-CZ" altLang="cs-CZ" sz="2000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z="2000" smtClean="0"/>
              <a:t>               </a:t>
            </a:r>
            <a:r>
              <a:rPr lang="cs-CZ" altLang="cs-CZ" sz="2000" smtClean="0">
                <a:cs typeface="Times New Roman" pitchFamily="18" charset="0"/>
              </a:rPr>
              <a:t>neopakující se činnosti. Doba platnosti je vymezena</a:t>
            </a:r>
            <a:endParaRPr lang="cs-CZ" altLang="cs-CZ" sz="2000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z="2000" smtClean="0"/>
              <a:t>              </a:t>
            </a:r>
            <a:r>
              <a:rPr lang="cs-CZ" altLang="cs-CZ" sz="2000" smtClean="0">
                <a:cs typeface="Times New Roman" pitchFamily="18" charset="0"/>
              </a:rPr>
              <a:t> termínem jeho splnění</a:t>
            </a:r>
            <a:r>
              <a:rPr lang="cs-CZ" altLang="cs-CZ" sz="2000" smtClean="0">
                <a:latin typeface="Times New Roman" pitchFamily="18" charset="0"/>
              </a:rPr>
              <a:t>.</a:t>
            </a:r>
            <a:r>
              <a:rPr lang="en-GB" altLang="cs-CZ" sz="2400" smtClean="0"/>
              <a:t> </a:t>
            </a:r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r>
              <a:rPr lang="cs-CZ" altLang="cs-CZ" smtClean="0"/>
              <a:t>Gremiální porada ředitele společnosti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400" smtClean="0"/>
              <a:t>		  (</a:t>
            </a:r>
            <a:r>
              <a:rPr lang="cs-CZ" altLang="cs-CZ" sz="2000" smtClean="0"/>
              <a:t>orgán ředitele, posuzuje závažnější otázky a vytváří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000" smtClean="0"/>
              <a:t>                předpoklady pro správné rozhodnutí)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4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0"/>
            <a:ext cx="80010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Organizační řád</a:t>
            </a:r>
            <a:endParaRPr lang="en-GB" altLang="cs-CZ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Provozní a výrobní porady</a:t>
            </a:r>
            <a:r>
              <a:rPr lang="cs-CZ" altLang="cs-CZ" sz="2400" smtClean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	</a:t>
            </a:r>
            <a:r>
              <a:rPr lang="cs-CZ" altLang="cs-CZ" sz="2000" smtClean="0"/>
              <a:t>- </a:t>
            </a:r>
            <a:r>
              <a:rPr lang="cs-CZ" altLang="cs-CZ" sz="2000" u="sng" smtClean="0"/>
              <a:t>provozní porady</a:t>
            </a:r>
            <a:r>
              <a:rPr lang="cs-CZ" altLang="cs-CZ" sz="2000" smtClean="0"/>
              <a:t> - p</a:t>
            </a:r>
            <a:r>
              <a:rPr lang="cs-CZ" altLang="cs-CZ" sz="2000" smtClean="0">
                <a:cs typeface="Times New Roman" pitchFamily="18" charset="0"/>
              </a:rPr>
              <a:t>rojednávány jsou pracovní úkoly v </a:t>
            </a:r>
            <a:endParaRPr lang="cs-CZ" altLang="cs-CZ" sz="2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 </a:t>
            </a:r>
            <a:r>
              <a:rPr lang="cs-CZ" altLang="cs-CZ" sz="2000" smtClean="0">
                <a:cs typeface="Times New Roman" pitchFamily="18" charset="0"/>
              </a:rPr>
              <a:t>oblasti obchodně provozní a způsob jejich zajištění,</a:t>
            </a:r>
            <a:endParaRPr lang="cs-CZ" altLang="cs-CZ" sz="2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</a:t>
            </a:r>
            <a:r>
              <a:rPr lang="cs-CZ" altLang="cs-CZ" sz="2000" smtClean="0">
                <a:cs typeface="Times New Roman" pitchFamily="18" charset="0"/>
              </a:rPr>
              <a:t> realizace a kontrola plnění</a:t>
            </a:r>
            <a:r>
              <a:rPr lang="en-GB" altLang="cs-CZ" sz="2000" smtClean="0"/>
              <a:t> </a:t>
            </a:r>
            <a:r>
              <a:rPr lang="cs-CZ" altLang="cs-CZ" sz="2000" smtClean="0"/>
              <a:t>	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		- </a:t>
            </a:r>
            <a:r>
              <a:rPr lang="cs-CZ" altLang="cs-CZ" sz="2000" u="sng" smtClean="0"/>
              <a:t>výrobní porady</a:t>
            </a:r>
            <a:r>
              <a:rPr lang="cs-CZ" altLang="cs-CZ" sz="2000" smtClean="0"/>
              <a:t> - p</a:t>
            </a:r>
            <a:r>
              <a:rPr lang="en-GB" altLang="cs-CZ" sz="2000" smtClean="0">
                <a:cs typeface="Times New Roman" pitchFamily="18" charset="0"/>
              </a:rPr>
              <a:t>rojednávány jsou </a:t>
            </a:r>
            <a:r>
              <a:rPr lang="cs-CZ" altLang="cs-CZ" sz="2000" smtClean="0"/>
              <a:t>z</a:t>
            </a:r>
            <a:r>
              <a:rPr lang="en-GB" altLang="cs-CZ" sz="2000" smtClean="0">
                <a:cs typeface="Times New Roman" pitchFamily="18" charset="0"/>
              </a:rPr>
              <a:t>ejména aktuální</a:t>
            </a:r>
            <a:endParaRPr lang="cs-CZ" altLang="cs-CZ" sz="2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</a:t>
            </a:r>
            <a:r>
              <a:rPr lang="en-GB" altLang="cs-CZ" sz="2000" smtClean="0">
                <a:cs typeface="Times New Roman" pitchFamily="18" charset="0"/>
              </a:rPr>
              <a:t> otázky týkající se pracovišt</a:t>
            </a:r>
            <a:r>
              <a:rPr lang="cs-CZ" altLang="cs-CZ" sz="2000" smtClean="0">
                <a:latin typeface="Times New Roman" pitchFamily="18" charset="0"/>
              </a:rPr>
              <a:t>ě</a:t>
            </a:r>
            <a:r>
              <a:rPr lang="en-GB" altLang="cs-CZ" sz="2000" smtClean="0">
                <a:cs typeface="Times New Roman" pitchFamily="18" charset="0"/>
              </a:rPr>
              <a:t>, zaměstnanců, jejich podněty a</a:t>
            </a:r>
            <a:endParaRPr lang="cs-CZ" altLang="cs-CZ" sz="2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smtClean="0"/>
              <a:t>              </a:t>
            </a:r>
            <a:r>
              <a:rPr lang="en-GB" altLang="cs-CZ" sz="2000" smtClean="0">
                <a:cs typeface="Times New Roman" pitchFamily="18" charset="0"/>
              </a:rPr>
              <a:t> připomínky</a:t>
            </a:r>
            <a:r>
              <a:rPr lang="en-GB" altLang="cs-CZ" sz="2400" smtClean="0">
                <a:cs typeface="Times New Roman" pitchFamily="18" charset="0"/>
              </a:rPr>
              <a:t>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smtClean="0"/>
              <a:t>	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Organizační struktura</a:t>
            </a:r>
            <a:endParaRPr lang="en-GB" alt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cs-CZ" sz="24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04813"/>
            <a:ext cx="8001000" cy="990600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Výstupy</a:t>
            </a:r>
            <a:br>
              <a:rPr lang="cs-CZ" altLang="cs-CZ" smtClean="0">
                <a:solidFill>
                  <a:srgbClr val="FF0000"/>
                </a:solidFill>
              </a:rPr>
            </a:br>
            <a:r>
              <a:rPr lang="cs-CZ" altLang="cs-CZ" smtClean="0">
                <a:solidFill>
                  <a:srgbClr val="FF0000"/>
                </a:solidFill>
              </a:rPr>
              <a:t>TEST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3871913"/>
            <a:ext cx="8001000" cy="3733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altLang="cs-CZ" smtClean="0"/>
              <a:t>Děkuji za pozornost	</a:t>
            </a:r>
            <a:endParaRPr lang="en-GB" alt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42988" y="1773238"/>
            <a:ext cx="69135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1. Jakou problematiku řeší Organizační řád?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42988" y="2636838"/>
            <a:ext cx="662463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2. Které interní normy ředitele společnosti </a:t>
            </a:r>
          </a:p>
          <a:p>
            <a:r>
              <a:rPr lang="cs-CZ" altLang="cs-CZ" sz="2800">
                <a:solidFill>
                  <a:srgbClr val="FF0000"/>
                </a:solidFill>
              </a:rPr>
              <a:t>    řeší problematiku vlastního provozu?</a:t>
            </a:r>
          </a:p>
          <a:p>
            <a:endParaRPr lang="cs-CZ" altLang="cs-CZ" sz="280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42988" y="3860800"/>
            <a:ext cx="73453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dirty="0">
                <a:solidFill>
                  <a:srgbClr val="FF0000"/>
                </a:solidFill>
              </a:rPr>
              <a:t>3. Které problémy by měly </a:t>
            </a:r>
            <a:r>
              <a:rPr lang="cs-CZ" altLang="cs-CZ" sz="2800" dirty="0" smtClean="0">
                <a:solidFill>
                  <a:srgbClr val="FF0000"/>
                </a:solidFill>
              </a:rPr>
              <a:t>řešit provozní </a:t>
            </a:r>
            <a:r>
              <a:rPr lang="cs-CZ" altLang="cs-CZ" sz="2800" dirty="0">
                <a:solidFill>
                  <a:srgbClr val="FF0000"/>
                </a:solidFill>
              </a:rPr>
              <a:t>a </a:t>
            </a:r>
            <a:r>
              <a:rPr lang="cs-CZ" altLang="cs-CZ" sz="2800">
                <a:solidFill>
                  <a:srgbClr val="FF0000"/>
                </a:solidFill>
              </a:rPr>
              <a:t>výrobní </a:t>
            </a:r>
            <a:r>
              <a:rPr lang="cs-CZ" altLang="cs-CZ" sz="2800" smtClean="0">
                <a:solidFill>
                  <a:srgbClr val="FF0000"/>
                </a:solidFill>
              </a:rPr>
              <a:t>porady</a:t>
            </a:r>
            <a:r>
              <a:rPr lang="cs-CZ" altLang="cs-CZ" sz="2800" dirty="0">
                <a:solidFill>
                  <a:srgbClr val="FF0000"/>
                </a:solidFill>
              </a:rPr>
              <a:t>? </a:t>
            </a:r>
          </a:p>
        </p:txBody>
      </p:sp>
      <p:sp>
        <p:nvSpPr>
          <p:cNvPr id="20487" name="TextovéPole 7"/>
          <p:cNvSpPr txBox="1">
            <a:spLocks noChangeArrowheads="1"/>
          </p:cNvSpPr>
          <p:nvPr/>
        </p:nvSpPr>
        <p:spPr bwMode="auto">
          <a:xfrm>
            <a:off x="2700338" y="836613"/>
            <a:ext cx="51847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Odpovězte vlastními slovy a uveďte ukázku jednotlivých problematik</a:t>
            </a:r>
            <a:endParaRPr lang="cs-CZ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  <p:bldP spid="4" grpId="0"/>
      <p:bldP spid="5" grpId="0"/>
      <p:bldP spid="7" grpId="0"/>
    </p:bldLst>
  </p:timing>
</p:sld>
</file>

<file path=ppt/theme/theme1.xml><?xml version="1.0" encoding="utf-8"?>
<a:theme xmlns:a="http://schemas.openxmlformats.org/drawingml/2006/main" name="Kapsule">
  <a:themeElements>
    <a:clrScheme name="Kapsule 2">
      <a:dk1>
        <a:srgbClr val="003366"/>
      </a:dk1>
      <a:lt1>
        <a:srgbClr val="FFFFFF"/>
      </a:lt1>
      <a:dk2>
        <a:srgbClr val="006666"/>
      </a:dk2>
      <a:lt2>
        <a:srgbClr val="003366"/>
      </a:lt2>
      <a:accent1>
        <a:srgbClr val="99CC99"/>
      </a:accent1>
      <a:accent2>
        <a:srgbClr val="33CCCC"/>
      </a:accent2>
      <a:accent3>
        <a:srgbClr val="FFFFFF"/>
      </a:accent3>
      <a:accent4>
        <a:srgbClr val="002A56"/>
      </a:accent4>
      <a:accent5>
        <a:srgbClr val="CAE2CA"/>
      </a:accent5>
      <a:accent6>
        <a:srgbClr val="2DB9B9"/>
      </a:accent6>
      <a:hlink>
        <a:srgbClr val="666699"/>
      </a:hlink>
      <a:folHlink>
        <a:srgbClr val="CC99FF"/>
      </a:folHlink>
    </a:clrScheme>
    <a:fontScheme name="Kapsu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Kapsule 1">
        <a:dk1>
          <a:srgbClr val="000066"/>
        </a:dk1>
        <a:lt1>
          <a:srgbClr val="FFFFEB"/>
        </a:lt1>
        <a:dk2>
          <a:srgbClr val="336699"/>
        </a:dk2>
        <a:lt2>
          <a:srgbClr val="FFFFEB"/>
        </a:lt2>
        <a:accent1>
          <a:srgbClr val="666699"/>
        </a:accent1>
        <a:accent2>
          <a:srgbClr val="99CCFF"/>
        </a:accent2>
        <a:accent3>
          <a:srgbClr val="ADB8CA"/>
        </a:accent3>
        <a:accent4>
          <a:srgbClr val="DADAC9"/>
        </a:accent4>
        <a:accent5>
          <a:srgbClr val="B8B8CA"/>
        </a:accent5>
        <a:accent6>
          <a:srgbClr val="8AB9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ule 2">
        <a:dk1>
          <a:srgbClr val="003366"/>
        </a:dk1>
        <a:lt1>
          <a:srgbClr val="FFFFFF"/>
        </a:lt1>
        <a:dk2>
          <a:srgbClr val="006666"/>
        </a:dk2>
        <a:lt2>
          <a:srgbClr val="003366"/>
        </a:lt2>
        <a:accent1>
          <a:srgbClr val="99CC99"/>
        </a:accent1>
        <a:accent2>
          <a:srgbClr val="33CCCC"/>
        </a:accent2>
        <a:accent3>
          <a:srgbClr val="FFFFFF"/>
        </a:accent3>
        <a:accent4>
          <a:srgbClr val="002A56"/>
        </a:accent4>
        <a:accent5>
          <a:srgbClr val="CAE2CA"/>
        </a:accent5>
        <a:accent6>
          <a:srgbClr val="2DB9B9"/>
        </a:accent6>
        <a:hlink>
          <a:srgbClr val="666699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ul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ule 4">
        <a:dk1>
          <a:srgbClr val="000000"/>
        </a:dk1>
        <a:lt1>
          <a:srgbClr val="FFFFFF"/>
        </a:lt1>
        <a:dk2>
          <a:srgbClr val="9900CC"/>
        </a:dk2>
        <a:lt2>
          <a:srgbClr val="0033CC"/>
        </a:lt2>
        <a:accent1>
          <a:srgbClr val="FFCC66"/>
        </a:accent1>
        <a:accent2>
          <a:srgbClr val="33CC33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2DB92D"/>
        </a:accent6>
        <a:hlink>
          <a:srgbClr val="9900CC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Designs\Kapsule.pot</Template>
  <TotalTime>699</TotalTime>
  <Words>79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Times New Roman</vt:lpstr>
      <vt:lpstr>Arial</vt:lpstr>
      <vt:lpstr>Wingdings</vt:lpstr>
      <vt:lpstr>Calibri</vt:lpstr>
      <vt:lpstr>Kapsule</vt:lpstr>
      <vt:lpstr>Snímek 1</vt:lpstr>
      <vt:lpstr>Organizace a provoz</vt:lpstr>
      <vt:lpstr>Organizační řád</vt:lpstr>
      <vt:lpstr>Organizační řád</vt:lpstr>
      <vt:lpstr>Organizační řád</vt:lpstr>
      <vt:lpstr>Organizační řád</vt:lpstr>
      <vt:lpstr>Organizační řád</vt:lpstr>
      <vt:lpstr>Výstupy TEST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Bc. Pavel Lang</dc:creator>
  <cp:lastModifiedBy>Dum</cp:lastModifiedBy>
  <cp:revision>55</cp:revision>
  <dcterms:created xsi:type="dcterms:W3CDTF">2007-10-30T12:34:51Z</dcterms:created>
  <dcterms:modified xsi:type="dcterms:W3CDTF">2014-06-20T18:43:13Z</dcterms:modified>
</cp:coreProperties>
</file>