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62" r:id="rId1"/>
  </p:sldMasterIdLst>
  <p:notesMasterIdLst>
    <p:notesMasterId r:id="rId15"/>
  </p:notesMasterIdLst>
  <p:handoutMasterIdLst>
    <p:handoutMasterId r:id="rId16"/>
  </p:handoutMasterIdLst>
  <p:sldIdLst>
    <p:sldId id="298" r:id="rId2"/>
    <p:sldId id="297" r:id="rId3"/>
    <p:sldId id="277" r:id="rId4"/>
    <p:sldId id="278" r:id="rId5"/>
    <p:sldId id="261" r:id="rId6"/>
    <p:sldId id="288" r:id="rId7"/>
    <p:sldId id="262" r:id="rId8"/>
    <p:sldId id="295" r:id="rId9"/>
    <p:sldId id="296" r:id="rId10"/>
    <p:sldId id="289" r:id="rId11"/>
    <p:sldId id="287" r:id="rId12"/>
    <p:sldId id="294" r:id="rId13"/>
    <p:sldId id="299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Pavel" initials="P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68" autoAdjust="0"/>
  </p:normalViewPr>
  <p:slideViewPr>
    <p:cSldViewPr>
      <p:cViewPr>
        <p:scale>
          <a:sx n="75" d="100"/>
          <a:sy n="75" d="100"/>
        </p:scale>
        <p:origin x="-930" y="-61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EEB2B2-279B-40E7-8319-36419209D738}" type="datetimeFigureOut">
              <a:rPr lang="cs-CZ" smtClean="0"/>
              <a:pPr/>
              <a:t>20.6.2014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43B319-7F36-4479-82F3-4F54F613579F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14149186"/>
      </p:ext>
    </p:extLst>
  </p:cSld>
  <p:clrMap bg1="lt1" tx1="dk1" bg2="lt2" tx2="dk2" accent1="accent1" accent2="accent2" accent3="accent3" accent4="accent4" accent5="accent5" accent6="accent6" hlink="hlink" folHlink="folHlink"/>
  <p:hf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F40D4B-30A6-40D1-9746-5A93C144D2BF}" type="datetimeFigureOut">
              <a:rPr lang="cs-CZ" smtClean="0"/>
              <a:pPr/>
              <a:t>20.6.2014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CE9E49-5700-46A8-B078-F5F45181CC4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92914041"/>
      </p:ext>
    </p:extLst>
  </p:cSld>
  <p:clrMap bg1="lt1" tx1="dk1" bg2="lt2" tx2="dk2" accent1="accent1" accent2="accent2" accent3="accent3" accent4="accent4" accent5="accent5" accent6="accent6" hlink="hlink" folHlink="folHlink"/>
  <p:hf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CE9E49-5700-46A8-B078-F5F45181CC46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1</a:t>
            </a:r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Master" Target="../slideMasters/slideMaster1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6.jpeg"/><Relationship Id="rId5" Type="http://schemas.openxmlformats.org/officeDocument/2006/relationships/oleObject" Target="../embeddings/oleObject2.bin"/><Relationship Id="rId4" Type="http://schemas.openxmlformats.org/officeDocument/2006/relationships/image" Target="../media/image5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81107C0-2792-454F-9216-A1FB5CA08A7C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Group 12"/>
          <p:cNvGrpSpPr>
            <a:grpSpLocks/>
          </p:cNvGrpSpPr>
          <p:nvPr userDrawn="1"/>
        </p:nvGrpSpPr>
        <p:grpSpPr bwMode="auto">
          <a:xfrm>
            <a:off x="304800" y="0"/>
            <a:ext cx="8839200" cy="838200"/>
            <a:chOff x="817" y="757"/>
            <a:chExt cx="10260" cy="975"/>
          </a:xfrm>
        </p:grpSpPr>
        <p:pic>
          <p:nvPicPr>
            <p:cNvPr id="10" name="Picture 13" descr="esf_vlajkaEU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852" y="769"/>
              <a:ext cx="2340" cy="8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1" name="Picture 14" descr="Státní vlajka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7387" y="757"/>
              <a:ext cx="1270" cy="86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graphicFrame>
          <p:nvGraphicFramePr>
            <p:cNvPr id="12" name="Object 15"/>
            <p:cNvGraphicFramePr>
              <a:graphicFrameLocks noChangeAspect="1"/>
            </p:cNvGraphicFramePr>
            <p:nvPr/>
          </p:nvGraphicFramePr>
          <p:xfrm>
            <a:off x="8767" y="797"/>
            <a:ext cx="2115" cy="831"/>
          </p:xfrm>
          <a:graphic>
            <a:graphicData uri="http://schemas.openxmlformats.org/presentationml/2006/ole">
              <p:oleObj spid="_x0000_s65542" name="Fotografie" r:id="rId5" imgW="1905266" imgH="743054" progId="">
                <p:embed/>
              </p:oleObj>
            </a:graphicData>
          </a:graphic>
        </p:graphicFrame>
        <p:sp>
          <p:nvSpPr>
            <p:cNvPr id="13" name="Line 16"/>
            <p:cNvSpPr>
              <a:spLocks noChangeShapeType="1"/>
            </p:cNvSpPr>
            <p:nvPr/>
          </p:nvSpPr>
          <p:spPr bwMode="auto">
            <a:xfrm>
              <a:off x="817" y="1732"/>
              <a:ext cx="10260" cy="0"/>
            </a:xfrm>
            <a:prstGeom prst="line">
              <a:avLst/>
            </a:prstGeom>
            <a:noFill/>
            <a:ln w="28575">
              <a:solidFill>
                <a:srgbClr val="000080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 dirty="0"/>
            </a:p>
          </p:txBody>
        </p:sp>
      </p:grpSp>
      <p:pic>
        <p:nvPicPr>
          <p:cNvPr id="14" name="Picture 17" descr="logo mag_color"/>
          <p:cNvPicPr>
            <a:picLocks noChangeAspect="1" noChangeArrowheads="1"/>
          </p:cNvPicPr>
          <p:nvPr userDrawn="1"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0" y="6334125"/>
            <a:ext cx="2362200" cy="517525"/>
          </a:xfrm>
          <a:prstGeom prst="rect">
            <a:avLst/>
          </a:prstGeom>
          <a:noFill/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884E3C5-A33A-4027-B60D-474D651F0BA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70AF26-F1ED-4E48-AAFF-E49DA5008B6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8BF8D8-CDD5-421A-9C56-A7E9C00FE5B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CCF95E5D-FCA7-41FD-A4EF-E6E6489772A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212CA7-44DA-48EF-9123-033A0337C67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1F378-F925-4F33-958A-BE9E64F8C88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0DC378-F6C3-4AE4-BA88-12DE2707869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F27F02-9741-49C6-AC2E-EB48CB1EC3B1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98C6D8-4739-4CC7-B549-51169D9DDDF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A9FD99-B358-4B9B-AD3B-6A3CF80BA76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vmlDrawing" Target="../drawings/vmlDrawing1.v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17" Type="http://schemas.openxmlformats.org/officeDocument/2006/relationships/image" Target="../media/image6.jpeg"/><Relationship Id="rId2" Type="http://schemas.openxmlformats.org/officeDocument/2006/relationships/slideLayout" Target="../slideLayouts/slideLayout2.xml"/><Relationship Id="rId16" Type="http://schemas.openxmlformats.org/officeDocument/2006/relationships/oleObject" Target="../embeddings/oleObject1.bin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5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D635A9B-B07C-4911-8B7C-80C87A5A61E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grpSp>
        <p:nvGrpSpPr>
          <p:cNvPr id="13" name="Group 14"/>
          <p:cNvGrpSpPr>
            <a:grpSpLocks/>
          </p:cNvGrpSpPr>
          <p:nvPr userDrawn="1"/>
        </p:nvGrpSpPr>
        <p:grpSpPr bwMode="auto">
          <a:xfrm>
            <a:off x="304800" y="0"/>
            <a:ext cx="8839200" cy="838200"/>
            <a:chOff x="817" y="757"/>
            <a:chExt cx="10260" cy="975"/>
          </a:xfrm>
        </p:grpSpPr>
        <p:pic>
          <p:nvPicPr>
            <p:cNvPr id="14" name="Picture 15" descr="esf_vlajkaEU"/>
            <p:cNvPicPr>
              <a:picLocks noChangeAspect="1" noChangeArrowheads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4852" y="769"/>
              <a:ext cx="2340" cy="8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5" name="Picture 16" descr="Státní vlajka"/>
            <p:cNvPicPr>
              <a:picLocks noChangeAspect="1" noChangeArrowheads="1"/>
            </p:cNvPicPr>
            <p:nvPr/>
          </p:nvPicPr>
          <p:blipFill>
            <a:blip r:embed="rId15" cstate="print"/>
            <a:srcRect/>
            <a:stretch>
              <a:fillRect/>
            </a:stretch>
          </p:blipFill>
          <p:spPr bwMode="auto">
            <a:xfrm>
              <a:off x="7387" y="757"/>
              <a:ext cx="1270" cy="86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graphicFrame>
          <p:nvGraphicFramePr>
            <p:cNvPr id="16" name="Object 17"/>
            <p:cNvGraphicFramePr>
              <a:graphicFrameLocks noChangeAspect="1"/>
            </p:cNvGraphicFramePr>
            <p:nvPr/>
          </p:nvGraphicFramePr>
          <p:xfrm>
            <a:off x="8767" y="797"/>
            <a:ext cx="2115" cy="831"/>
          </p:xfrm>
          <a:graphic>
            <a:graphicData uri="http://schemas.openxmlformats.org/presentationml/2006/ole">
              <p:oleObj spid="_x0000_s66566" name="Fotografie" r:id="rId16" imgW="1905266" imgH="743054" progId="">
                <p:embed/>
              </p:oleObj>
            </a:graphicData>
          </a:graphic>
        </p:graphicFrame>
        <p:sp>
          <p:nvSpPr>
            <p:cNvPr id="17" name="Line 18"/>
            <p:cNvSpPr>
              <a:spLocks noChangeShapeType="1"/>
            </p:cNvSpPr>
            <p:nvPr/>
          </p:nvSpPr>
          <p:spPr bwMode="auto">
            <a:xfrm>
              <a:off x="817" y="1732"/>
              <a:ext cx="10260" cy="0"/>
            </a:xfrm>
            <a:prstGeom prst="line">
              <a:avLst/>
            </a:prstGeom>
            <a:noFill/>
            <a:ln w="28575">
              <a:solidFill>
                <a:srgbClr val="000080"/>
              </a:solidFill>
              <a:round/>
              <a:headEnd/>
              <a:tailEnd/>
            </a:ln>
          </p:spPr>
          <p:txBody>
            <a:bodyPr/>
            <a:lstStyle/>
            <a:p>
              <a:endParaRPr lang="cs-CZ" dirty="0"/>
            </a:p>
          </p:txBody>
        </p:sp>
      </p:grpSp>
      <p:pic>
        <p:nvPicPr>
          <p:cNvPr id="18" name="Picture 19" descr="logo mag_color"/>
          <p:cNvPicPr>
            <a:picLocks noChangeAspect="1" noChangeArrowheads="1"/>
          </p:cNvPicPr>
          <p:nvPr userDrawn="1"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0" y="6334125"/>
            <a:ext cx="2362200" cy="517525"/>
          </a:xfrm>
          <a:prstGeom prst="rect">
            <a:avLst/>
          </a:prstGeom>
          <a:noFill/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subTitle" idx="4294967295"/>
          </p:nvPr>
        </p:nvSpPr>
        <p:spPr>
          <a:xfrm>
            <a:off x="1042988" y="2133600"/>
            <a:ext cx="6400800" cy="10795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1200" b="1" dirty="0" smtClean="0"/>
              <a:t>Číslo projektu školy 	CZ.1.07/1.5.00/34.0963 </a:t>
            </a:r>
          </a:p>
          <a:p>
            <a:pPr eaLnBrk="1" hangingPunct="1">
              <a:lnSpc>
                <a:spcPct val="90000"/>
              </a:lnSpc>
            </a:pPr>
            <a:r>
              <a:rPr lang="cs-CZ" sz="1200" b="1" dirty="0" smtClean="0"/>
              <a:t>Číslo a název šablony </a:t>
            </a:r>
          </a:p>
          <a:p>
            <a:pPr eaLnBrk="1" hangingPunct="1">
              <a:lnSpc>
                <a:spcPct val="90000"/>
              </a:lnSpc>
            </a:pPr>
            <a:r>
              <a:rPr lang="cs-CZ" sz="1200" b="1" dirty="0" smtClean="0"/>
              <a:t>klíčové aktivity 	III/2 Inovace a zkvalitnění výuky prostřednictvím ICT</a:t>
            </a:r>
          </a:p>
          <a:p>
            <a:pPr eaLnBrk="1" hangingPunct="1">
              <a:lnSpc>
                <a:spcPct val="90000"/>
              </a:lnSpc>
            </a:pPr>
            <a:r>
              <a:rPr lang="cs-CZ" sz="1200" b="1" dirty="0" smtClean="0"/>
              <a:t>Číslo materiálu</a:t>
            </a:r>
            <a:r>
              <a:rPr lang="cs-CZ" sz="1200" b="1" smtClean="0"/>
              <a:t>	VY_32_INOVACE_OdP_S3_03</a:t>
            </a:r>
            <a:endParaRPr lang="cs-CZ" sz="1200" b="1" dirty="0" smtClean="0"/>
          </a:p>
        </p:txBody>
      </p:sp>
      <p:pic>
        <p:nvPicPr>
          <p:cNvPr id="2051" name="obrázek 1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1512888" y="333375"/>
            <a:ext cx="6011862" cy="1470025"/>
          </a:xfrm>
          <a:solidFill>
            <a:srgbClr val="FFFFFF"/>
          </a:solidFill>
        </p:spPr>
      </p:pic>
      <p:sp>
        <p:nvSpPr>
          <p:cNvPr id="2052" name="Text Box 4"/>
          <p:cNvSpPr txBox="1">
            <a:spLocks noChangeArrowheads="1"/>
          </p:cNvSpPr>
          <p:nvPr/>
        </p:nvSpPr>
        <p:spPr bwMode="auto">
          <a:xfrm>
            <a:off x="1403350" y="2997200"/>
            <a:ext cx="6553200" cy="4339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-1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-1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-1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-1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-1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-1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-1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-1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-18"/>
              </a:defRPr>
            </a:lvl9pPr>
          </a:lstStyle>
          <a:p>
            <a:r>
              <a:rPr lang="cs-CZ" sz="1200" b="1" dirty="0">
                <a:latin typeface="Arial" charset="0"/>
              </a:rPr>
              <a:t>Popis výukového materiálu	</a:t>
            </a:r>
          </a:p>
          <a:p>
            <a:r>
              <a:rPr lang="cs-CZ" sz="1200" b="1" dirty="0">
                <a:latin typeface="Arial" charset="0"/>
              </a:rPr>
              <a:t>Název:			</a:t>
            </a:r>
            <a:r>
              <a:rPr lang="cs-CZ" sz="1200" b="1" dirty="0" smtClean="0">
                <a:latin typeface="Arial" charset="0"/>
              </a:rPr>
              <a:t>Kvalita služeb  v hotelnictví a gastronomii</a:t>
            </a:r>
            <a:endParaRPr lang="cs-CZ" sz="1200" b="1" dirty="0">
              <a:latin typeface="Arial" charset="0"/>
            </a:endParaRPr>
          </a:p>
          <a:p>
            <a:r>
              <a:rPr lang="cs-CZ" sz="1200" dirty="0">
                <a:latin typeface="Arial" charset="0"/>
              </a:rPr>
              <a:t>Autor:			Bc. Pavel Lang</a:t>
            </a:r>
          </a:p>
          <a:p>
            <a:r>
              <a:rPr lang="cs-CZ" sz="1200" dirty="0">
                <a:latin typeface="Arial" charset="0"/>
              </a:rPr>
              <a:t>Datum:			12.1.2013 </a:t>
            </a:r>
          </a:p>
          <a:p>
            <a:r>
              <a:rPr lang="cs-CZ" sz="1200" dirty="0">
                <a:latin typeface="Arial" charset="0"/>
              </a:rPr>
              <a:t>Obor:			</a:t>
            </a:r>
            <a:r>
              <a:rPr lang="cs-CZ" sz="1200" dirty="0"/>
              <a:t>a) </a:t>
            </a:r>
            <a:r>
              <a:rPr lang="cs-CZ" sz="1200" dirty="0" smtClean="0"/>
              <a:t>65-41-L/01   Gastronomie (nástavbové studiu,)</a:t>
            </a:r>
            <a:endParaRPr lang="cs-CZ" sz="1200" dirty="0"/>
          </a:p>
          <a:p>
            <a:r>
              <a:rPr lang="cs-CZ" sz="1200" dirty="0"/>
              <a:t>			b) 65-41-L/01   Gastronomie</a:t>
            </a:r>
          </a:p>
          <a:p>
            <a:r>
              <a:rPr lang="cs-CZ" sz="1200" dirty="0"/>
              <a:t>Ročník:			a) - 1. ročník a b) - 1</a:t>
            </a:r>
            <a:r>
              <a:rPr lang="cs-CZ" sz="1200" dirty="0" smtClean="0"/>
              <a:t>., 4. </a:t>
            </a:r>
            <a:r>
              <a:rPr lang="cs-CZ" sz="1200" dirty="0"/>
              <a:t>ročník </a:t>
            </a:r>
          </a:p>
          <a:p>
            <a:r>
              <a:rPr lang="cs-CZ" sz="1200" dirty="0">
                <a:latin typeface="Arial" charset="0"/>
              </a:rPr>
              <a:t>Předmět:			Cestovní </a:t>
            </a:r>
            <a:r>
              <a:rPr lang="cs-CZ" sz="1200" dirty="0" smtClean="0">
                <a:latin typeface="Arial" charset="0"/>
              </a:rPr>
              <a:t>ruch, Hotelový provoz</a:t>
            </a:r>
            <a:endParaRPr lang="cs-CZ" sz="1200" b="1" dirty="0">
              <a:latin typeface="Arial" charset="0"/>
            </a:endParaRPr>
          </a:p>
          <a:p>
            <a:r>
              <a:rPr lang="cs-CZ" sz="1200" b="1" dirty="0">
                <a:latin typeface="Arial" charset="0"/>
              </a:rPr>
              <a:t>Anotace výukového materiálu</a:t>
            </a:r>
          </a:p>
          <a:p>
            <a:endParaRPr lang="cs-CZ" sz="1200" dirty="0">
              <a:latin typeface="Arial" charset="0"/>
            </a:endParaRPr>
          </a:p>
          <a:p>
            <a:r>
              <a:rPr lang="cs-CZ" sz="1200" dirty="0">
                <a:latin typeface="Arial" charset="0"/>
              </a:rPr>
              <a:t>1. Materiál je určen pro výuku předmětu Cestovní ruch </a:t>
            </a:r>
            <a:r>
              <a:rPr lang="cs-CZ" sz="1200" dirty="0" smtClean="0">
                <a:latin typeface="Arial" charset="0"/>
              </a:rPr>
              <a:t>a Hotelový provoz a </a:t>
            </a:r>
            <a:r>
              <a:rPr lang="cs-CZ" sz="1200" dirty="0">
                <a:latin typeface="Arial" charset="0"/>
              </a:rPr>
              <a:t>je v souladu s ŠVP </a:t>
            </a:r>
          </a:p>
          <a:p>
            <a:r>
              <a:rPr lang="cs-CZ" sz="1200" dirty="0">
                <a:latin typeface="Arial" charset="0"/>
              </a:rPr>
              <a:t>2. Materiál je prezentován žákům prostřednictvím ICT s výkladem a doplněním při současném  </a:t>
            </a:r>
          </a:p>
          <a:p>
            <a:r>
              <a:rPr lang="cs-CZ" sz="1200" dirty="0">
                <a:latin typeface="Arial" charset="0"/>
              </a:rPr>
              <a:t>    použití učebnice </a:t>
            </a:r>
            <a:r>
              <a:rPr lang="cs-CZ" sz="1200" dirty="0">
                <a:latin typeface="Arial" pitchFamily="34" charset="0"/>
                <a:cs typeface="Arial" pitchFamily="34" charset="0"/>
              </a:rPr>
              <a:t>Moderní řízení hotelového provozu (Ing. J. Beránek a kol., </a:t>
            </a:r>
          </a:p>
          <a:p>
            <a:r>
              <a:rPr lang="cs-CZ" sz="1200" dirty="0">
                <a:latin typeface="Arial" pitchFamily="34" charset="0"/>
                <a:cs typeface="Arial" pitchFamily="34" charset="0"/>
              </a:rPr>
              <a:t>    Magconsulting 2013) 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 a </a:t>
            </a:r>
            <a:r>
              <a:rPr lang="cs-CZ" sz="1200" dirty="0" smtClean="0">
                <a:latin typeface="Arial" charset="0"/>
              </a:rPr>
              <a:t>Cestovní </a:t>
            </a:r>
            <a:r>
              <a:rPr lang="cs-CZ" sz="1200" dirty="0">
                <a:latin typeface="Arial" charset="0"/>
              </a:rPr>
              <a:t>ruch pro střední školy a pro veřejnost – D. Drobná a E. </a:t>
            </a:r>
          </a:p>
          <a:p>
            <a:r>
              <a:rPr lang="cs-CZ" sz="1200" dirty="0">
                <a:latin typeface="Arial" charset="0"/>
              </a:rPr>
              <a:t>    Morávková, nakl. Fortuna Praha 2004</a:t>
            </a:r>
          </a:p>
          <a:p>
            <a:r>
              <a:rPr lang="cs-CZ" sz="1200" dirty="0">
                <a:latin typeface="Arial" charset="0"/>
              </a:rPr>
              <a:t>    Součástí materiálu je krátký test s označením odpovědí. Další formou zpětné vazby je </a:t>
            </a:r>
          </a:p>
          <a:p>
            <a:r>
              <a:rPr lang="cs-CZ" sz="1200" dirty="0">
                <a:latin typeface="Arial" charset="0"/>
              </a:rPr>
              <a:t>    test jako souhrn několika realizovaných materiálů.	</a:t>
            </a:r>
            <a:r>
              <a:rPr lang="cs-CZ" sz="1200" dirty="0" smtClean="0">
                <a:latin typeface="Arial" charset="0"/>
              </a:rPr>
              <a:t>Obrázky – www.office.</a:t>
            </a:r>
            <a:r>
              <a:rPr lang="cs-CZ" sz="1200" smtClean="0">
                <a:latin typeface="Arial" charset="0"/>
              </a:rPr>
              <a:t>microsoft.com</a:t>
            </a:r>
            <a:endParaRPr lang="cs-CZ" sz="1200" dirty="0">
              <a:latin typeface="Arial" charset="0"/>
            </a:endParaRPr>
          </a:p>
          <a:p>
            <a:r>
              <a:rPr lang="cs-CZ" sz="1200" dirty="0">
                <a:latin typeface="Arial" charset="0"/>
              </a:rPr>
              <a:t>    Pro výuku je použit - PC s dataprojektorem</a:t>
            </a:r>
          </a:p>
          <a:p>
            <a:r>
              <a:rPr lang="cs-CZ" sz="1200" dirty="0">
                <a:latin typeface="Arial" charset="0"/>
              </a:rPr>
              <a:t>	              - interaktivní tabule</a:t>
            </a:r>
          </a:p>
          <a:p>
            <a:r>
              <a:rPr lang="cs-CZ" sz="1200" dirty="0">
                <a:latin typeface="Arial" charset="0"/>
              </a:rPr>
              <a:t>	              - interaktivní dataprojektor</a:t>
            </a:r>
          </a:p>
          <a:p>
            <a:r>
              <a:rPr lang="cs-CZ" sz="1200" dirty="0">
                <a:latin typeface="Arial" charset="0"/>
              </a:rPr>
              <a:t>	</a:t>
            </a:r>
            <a:r>
              <a:rPr lang="cs-CZ" dirty="0">
                <a:latin typeface="Arial" charset="0"/>
              </a:rPr>
              <a:t/>
            </a:r>
            <a:br>
              <a:rPr lang="cs-CZ" dirty="0">
                <a:latin typeface="Arial" charset="0"/>
              </a:rPr>
            </a:br>
            <a:endParaRPr lang="cs-CZ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77295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4000" dirty="0"/>
              <a:t>KVALITA SLUŽEB V </a:t>
            </a:r>
            <a:r>
              <a:rPr lang="cs-CZ" sz="4000" dirty="0" smtClean="0"/>
              <a:t>hotelnictví </a:t>
            </a:r>
            <a:br>
              <a:rPr lang="cs-CZ" sz="4000" dirty="0" smtClean="0"/>
            </a:br>
            <a:r>
              <a:rPr lang="cs-CZ" sz="4000" dirty="0" smtClean="0"/>
              <a:t>a gastronomii</a:t>
            </a:r>
            <a:endParaRPr lang="en-GB" sz="4000" dirty="0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927350"/>
            <a:ext cx="3657600" cy="1438275"/>
          </a:xfrm>
        </p:spPr>
        <p:txBody>
          <a:bodyPr/>
          <a:lstStyle/>
          <a:p>
            <a:r>
              <a:rPr lang="cs-CZ" sz="2400" dirty="0" smtClean="0"/>
              <a:t>Bc. Pavel Lang</a:t>
            </a: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>
          <a:xfrm>
            <a:off x="914400" y="762000"/>
            <a:ext cx="8001000" cy="795338"/>
          </a:xfrm>
        </p:spPr>
        <p:txBody>
          <a:bodyPr/>
          <a:lstStyle/>
          <a:p>
            <a:r>
              <a:rPr lang="cs-CZ" dirty="0"/>
              <a:t>Historie kvality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idx="1"/>
          </p:nvPr>
        </p:nvSpPr>
        <p:spPr>
          <a:xfrm>
            <a:off x="914400" y="1773238"/>
            <a:ext cx="8001000" cy="4751387"/>
          </a:xfrm>
        </p:spPr>
        <p:txBody>
          <a:bodyPr/>
          <a:lstStyle/>
          <a:p>
            <a:pPr marL="0" indent="12700" defTabSz="179388">
              <a:buFontTx/>
              <a:buChar char="-"/>
            </a:pPr>
            <a:r>
              <a:rPr lang="cs-CZ" sz="2400" dirty="0"/>
              <a:t> </a:t>
            </a:r>
            <a:r>
              <a:rPr lang="cs-CZ" sz="2400" b="1" dirty="0"/>
              <a:t>Řecko</a:t>
            </a:r>
            <a:r>
              <a:rPr lang="cs-CZ" sz="2400" dirty="0"/>
              <a:t> (kvalita vína, poměry kovů v bronzu) </a:t>
            </a:r>
          </a:p>
          <a:p>
            <a:pPr marL="0" indent="12700" defTabSz="179388">
              <a:buFontTx/>
              <a:buChar char="-"/>
            </a:pPr>
            <a:endParaRPr lang="cs-CZ" sz="1000" dirty="0"/>
          </a:p>
          <a:p>
            <a:pPr marL="0" indent="12700" defTabSz="179388">
              <a:buFontTx/>
              <a:buChar char="-"/>
            </a:pPr>
            <a:r>
              <a:rPr lang="cs-CZ" sz="2400" dirty="0"/>
              <a:t> </a:t>
            </a:r>
            <a:r>
              <a:rPr lang="cs-CZ" sz="2400" b="1" dirty="0"/>
              <a:t>Řím</a:t>
            </a:r>
            <a:r>
              <a:rPr lang="cs-CZ" sz="2400" dirty="0"/>
              <a:t> (systém distribuce vody) </a:t>
            </a:r>
          </a:p>
          <a:p>
            <a:pPr marL="0" indent="12700" defTabSz="179388">
              <a:buFontTx/>
              <a:buChar char="-"/>
            </a:pPr>
            <a:endParaRPr lang="cs-CZ" sz="1200" dirty="0"/>
          </a:p>
          <a:p>
            <a:pPr marL="0" indent="12700" defTabSz="179388">
              <a:buFontTx/>
              <a:buChar char="-"/>
            </a:pPr>
            <a:r>
              <a:rPr lang="cs-CZ" sz="2400" dirty="0"/>
              <a:t> </a:t>
            </a:r>
            <a:r>
              <a:rPr lang="cs-CZ" sz="2400" b="1" dirty="0"/>
              <a:t>Říše Inků</a:t>
            </a:r>
            <a:r>
              <a:rPr lang="cs-CZ" sz="2400" dirty="0"/>
              <a:t> (budování cest) </a:t>
            </a:r>
          </a:p>
          <a:p>
            <a:pPr marL="0" indent="12700" defTabSz="179388">
              <a:buFontTx/>
              <a:buChar char="-"/>
            </a:pPr>
            <a:endParaRPr lang="cs-CZ" sz="1200" dirty="0"/>
          </a:p>
          <a:p>
            <a:pPr marL="0" indent="12700" defTabSz="179388">
              <a:buFontTx/>
              <a:buChar char="-"/>
            </a:pPr>
            <a:r>
              <a:rPr lang="cs-CZ" sz="2400" dirty="0"/>
              <a:t> </a:t>
            </a:r>
            <a:r>
              <a:rPr lang="cs-CZ" sz="2400" b="1" dirty="0"/>
              <a:t>Středověká Evropa</a:t>
            </a:r>
            <a:r>
              <a:rPr lang="cs-CZ" sz="2400" dirty="0"/>
              <a:t> (stagnace kvality) </a:t>
            </a:r>
          </a:p>
          <a:p>
            <a:pPr marL="0" indent="12700" defTabSz="179388">
              <a:buFontTx/>
              <a:buChar char="-"/>
            </a:pPr>
            <a:endParaRPr lang="cs-CZ" sz="1000" dirty="0"/>
          </a:p>
          <a:p>
            <a:pPr marL="0" indent="12700" defTabSz="179388">
              <a:buFontTx/>
              <a:buChar char="-"/>
            </a:pPr>
            <a:r>
              <a:rPr lang="cs-CZ" sz="2400" dirty="0"/>
              <a:t> </a:t>
            </a:r>
            <a:r>
              <a:rPr lang="cs-CZ" sz="2400" b="1" dirty="0"/>
              <a:t>Řemeslníci před průmyslovou revolucí</a:t>
            </a:r>
            <a:r>
              <a:rPr lang="cs-CZ" sz="2400" dirty="0"/>
              <a:t> (cechy) </a:t>
            </a:r>
          </a:p>
          <a:p>
            <a:pPr marL="0" indent="12700" defTabSz="179388">
              <a:buFontTx/>
              <a:buNone/>
            </a:pPr>
            <a:endParaRPr lang="cs-CZ" sz="1000" dirty="0"/>
          </a:p>
          <a:p>
            <a:pPr marL="0" indent="12700" defTabSz="179388">
              <a:buFontTx/>
              <a:buChar char="-"/>
            </a:pPr>
            <a:r>
              <a:rPr lang="cs-CZ" sz="2400" dirty="0"/>
              <a:t> </a:t>
            </a:r>
            <a:r>
              <a:rPr lang="cs-CZ" sz="2400" b="1" dirty="0"/>
              <a:t>Průmyslová revoluce a světové války</a:t>
            </a:r>
            <a:r>
              <a:rPr lang="cs-CZ" sz="2400" dirty="0"/>
              <a:t> </a:t>
            </a:r>
          </a:p>
          <a:p>
            <a:pPr marL="0" indent="12700" defTabSz="179388">
              <a:buFontTx/>
              <a:buNone/>
            </a:pPr>
            <a:r>
              <a:rPr lang="cs-CZ" sz="2400" dirty="0"/>
              <a:t>  (od inspektorů k 	systematickému přístupu ke kvalitě) 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84E3C5-A33A-4027-B60D-474D651F0BAB}" type="slidenum">
              <a:rPr lang="cs-CZ" smtClean="0"/>
              <a:pPr/>
              <a:t>3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>
          <a:xfrm>
            <a:off x="914400" y="838200"/>
            <a:ext cx="8001000" cy="795338"/>
          </a:xfrm>
        </p:spPr>
        <p:txBody>
          <a:bodyPr>
            <a:normAutofit fontScale="90000"/>
          </a:bodyPr>
          <a:lstStyle/>
          <a:p>
            <a:r>
              <a:rPr lang="cs-CZ" dirty="0"/>
              <a:t>Kvalita v hotelnictví a gastronomii</a:t>
            </a:r>
          </a:p>
        </p:txBody>
      </p:sp>
      <p:sp>
        <p:nvSpPr>
          <p:cNvPr id="39939" name="Rectangle 3"/>
          <p:cNvSpPr>
            <a:spLocks noGrp="1" noChangeArrowheads="1"/>
          </p:cNvSpPr>
          <p:nvPr>
            <p:ph idx="1"/>
          </p:nvPr>
        </p:nvSpPr>
        <p:spPr>
          <a:xfrm>
            <a:off x="914400" y="1844675"/>
            <a:ext cx="8001000" cy="4479925"/>
          </a:xfrm>
        </p:spPr>
        <p:txBody>
          <a:bodyPr/>
          <a:lstStyle/>
          <a:p>
            <a:pPr marL="1588" indent="20638">
              <a:buFont typeface="Wingdings" pitchFamily="2" charset="2"/>
              <a:buNone/>
            </a:pPr>
            <a:r>
              <a:rPr lang="cs-CZ" sz="2400" dirty="0">
                <a:sym typeface="Symbol" pitchFamily="18" charset="2"/>
              </a:rPr>
              <a:t>Ve vztahu k hotelnictví a gastronomii je kvalita schopnost služby uspokojovat potřeby hostů. </a:t>
            </a:r>
          </a:p>
          <a:p>
            <a:pPr marL="1588" indent="20638">
              <a:buFont typeface="Wingdings" pitchFamily="2" charset="2"/>
              <a:buNone/>
            </a:pPr>
            <a:endParaRPr lang="cs-CZ" sz="2400" dirty="0">
              <a:sym typeface="Symbol" pitchFamily="18" charset="2"/>
            </a:endParaRPr>
          </a:p>
          <a:p>
            <a:pPr marL="1588" indent="20638">
              <a:buFont typeface="Wingdings" pitchFamily="2" charset="2"/>
              <a:buNone/>
            </a:pPr>
            <a:r>
              <a:rPr lang="cs-CZ" sz="2400" u="sng" dirty="0">
                <a:sym typeface="Symbol" pitchFamily="18" charset="2"/>
              </a:rPr>
              <a:t>Zavádění standardů </a:t>
            </a:r>
            <a:r>
              <a:rPr lang="cs-CZ" sz="2400" dirty="0">
                <a:sym typeface="Symbol" pitchFamily="18" charset="2"/>
              </a:rPr>
              <a:t>kvality - </a:t>
            </a:r>
            <a:r>
              <a:rPr lang="cs-CZ" sz="2400" u="sng" dirty="0">
                <a:sym typeface="Symbol" pitchFamily="18" charset="2"/>
              </a:rPr>
              <a:t>požadavek trhu</a:t>
            </a:r>
            <a:endParaRPr lang="cs-CZ" sz="2400" dirty="0">
              <a:sym typeface="Symbol" pitchFamily="18" charset="2"/>
            </a:endParaRPr>
          </a:p>
          <a:p>
            <a:pPr marL="1588" indent="20638">
              <a:buFont typeface="Wingdings" pitchFamily="2" charset="2"/>
              <a:buNone/>
            </a:pPr>
            <a:endParaRPr lang="cs-CZ" sz="1000" dirty="0">
              <a:sym typeface="Symbol" pitchFamily="18" charset="2"/>
            </a:endParaRPr>
          </a:p>
          <a:p>
            <a:pPr marL="1588" indent="20638">
              <a:buFontTx/>
              <a:buChar char="-"/>
            </a:pPr>
            <a:r>
              <a:rPr lang="cs-CZ" sz="2000" dirty="0">
                <a:sym typeface="Symbol" pitchFamily="18" charset="2"/>
              </a:rPr>
              <a:t> </a:t>
            </a:r>
            <a:r>
              <a:rPr lang="cs-CZ" sz="2400" dirty="0">
                <a:sym typeface="Symbol" pitchFamily="18" charset="2"/>
              </a:rPr>
              <a:t>host nesmí být překvapen nežádoucí kvalitou služby </a:t>
            </a:r>
          </a:p>
          <a:p>
            <a:pPr marL="1588" indent="20638">
              <a:buFontTx/>
              <a:buChar char="-"/>
            </a:pPr>
            <a:r>
              <a:rPr lang="cs-CZ" sz="2400" dirty="0">
                <a:sym typeface="Symbol" pitchFamily="18" charset="2"/>
              </a:rPr>
              <a:t> host nemá předpokládat, že jeho očekávání bude</a:t>
            </a:r>
          </a:p>
          <a:p>
            <a:pPr marL="1588" indent="20638">
              <a:buFontTx/>
              <a:buNone/>
            </a:pPr>
            <a:r>
              <a:rPr lang="cs-CZ" sz="2400" dirty="0">
                <a:sym typeface="Symbol" pitchFamily="18" charset="2"/>
              </a:rPr>
              <a:t>  spojeno s dalšími výlohami </a:t>
            </a:r>
          </a:p>
          <a:p>
            <a:pPr marL="1588" indent="20638">
              <a:buFontTx/>
              <a:buChar char="-"/>
            </a:pPr>
            <a:r>
              <a:rPr lang="cs-CZ" sz="2400" dirty="0">
                <a:sym typeface="Symbol" pitchFamily="18" charset="2"/>
              </a:rPr>
              <a:t> hostovi může kvalitní službu nabídnout každé ubytovací</a:t>
            </a:r>
          </a:p>
          <a:p>
            <a:pPr marL="1588" indent="20638">
              <a:buFontTx/>
              <a:buNone/>
            </a:pPr>
            <a:r>
              <a:rPr lang="cs-CZ" sz="2400" dirty="0">
                <a:sym typeface="Symbol" pitchFamily="18" charset="2"/>
              </a:rPr>
              <a:t>  a stravovací zařízení 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84E3C5-A33A-4027-B60D-474D651F0BAB}" type="slidenum">
              <a:rPr lang="cs-CZ" smtClean="0"/>
              <a:pPr/>
              <a:t>4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914400" y="838200"/>
            <a:ext cx="8001000" cy="1154113"/>
          </a:xfrm>
        </p:spPr>
        <p:txBody>
          <a:bodyPr>
            <a:normAutofit fontScale="90000"/>
          </a:bodyPr>
          <a:lstStyle/>
          <a:p>
            <a:r>
              <a:rPr lang="cs-CZ" dirty="0"/>
              <a:t>Management kvality ve vzdělávacím systému ČR</a:t>
            </a:r>
            <a:endParaRPr lang="en-GB" dirty="0"/>
          </a:p>
        </p:txBody>
      </p:sp>
      <p:sp>
        <p:nvSpPr>
          <p:cNvPr id="22531" name="Rectangle 3"/>
          <p:cNvSpPr>
            <a:spLocks noGrp="1" noChangeArrowheads="1"/>
          </p:cNvSpPr>
          <p:nvPr>
            <p:ph idx="1"/>
          </p:nvPr>
        </p:nvSpPr>
        <p:spPr>
          <a:xfrm>
            <a:off x="838200" y="2205038"/>
            <a:ext cx="8001000" cy="3960812"/>
          </a:xfrm>
        </p:spPr>
        <p:txBody>
          <a:bodyPr/>
          <a:lstStyle/>
          <a:p>
            <a:pPr marL="185738" indent="-185738">
              <a:buSzTx/>
              <a:buFontTx/>
              <a:buNone/>
            </a:pPr>
            <a:r>
              <a:rPr lang="cs-CZ" dirty="0"/>
              <a:t>- úloha škol (středních, vyšších odborných, vysokých) </a:t>
            </a:r>
          </a:p>
          <a:p>
            <a:pPr marL="185738" indent="-185738">
              <a:buSzTx/>
              <a:buFontTx/>
              <a:buNone/>
            </a:pPr>
            <a:endParaRPr lang="cs-CZ" dirty="0"/>
          </a:p>
          <a:p>
            <a:pPr marL="185738" indent="-185738">
              <a:buSzTx/>
              <a:buFontTx/>
              <a:buChar char="-"/>
            </a:pPr>
            <a:r>
              <a:rPr lang="cs-CZ" dirty="0"/>
              <a:t>Česká společnost pro jakost </a:t>
            </a:r>
          </a:p>
          <a:p>
            <a:pPr marL="185738" indent="-185738">
              <a:buSzTx/>
              <a:buFontTx/>
              <a:buNone/>
            </a:pPr>
            <a:endParaRPr lang="cs-CZ" dirty="0"/>
          </a:p>
          <a:p>
            <a:pPr marL="185738" indent="-185738">
              <a:buSzTx/>
              <a:buFontTx/>
              <a:buNone/>
            </a:pPr>
            <a:r>
              <a:rPr lang="cs-CZ" dirty="0"/>
              <a:t>- projekty EU </a:t>
            </a:r>
          </a:p>
          <a:p>
            <a:pPr marL="185738" indent="-185738">
              <a:buSzTx/>
              <a:buFontTx/>
              <a:buNone/>
            </a:pPr>
            <a:endParaRPr lang="en-GB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84E3C5-A33A-4027-B60D-474D651F0BAB}" type="slidenum">
              <a:rPr lang="cs-CZ" smtClean="0"/>
              <a:pPr/>
              <a:t>5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ChangeArrowheads="1"/>
          </p:cNvSpPr>
          <p:nvPr>
            <p:ph type="title"/>
          </p:nvPr>
        </p:nvSpPr>
        <p:spPr>
          <a:xfrm>
            <a:off x="914400" y="838200"/>
            <a:ext cx="8001000" cy="1143000"/>
          </a:xfrm>
        </p:spPr>
        <p:txBody>
          <a:bodyPr>
            <a:normAutofit fontScale="90000"/>
          </a:bodyPr>
          <a:lstStyle/>
          <a:p>
            <a:r>
              <a:rPr lang="cs-CZ" dirty="0"/>
              <a:t>Vzdělávání pracovníků v cestovním ruchu </a:t>
            </a:r>
            <a:endParaRPr lang="en-GB" dirty="0"/>
          </a:p>
        </p:txBody>
      </p:sp>
      <p:sp>
        <p:nvSpPr>
          <p:cNvPr id="52227" name="Rectangle 3"/>
          <p:cNvSpPr>
            <a:spLocks noGrp="1" noChangeArrowheads="1"/>
          </p:cNvSpPr>
          <p:nvPr>
            <p:ph idx="1"/>
          </p:nvPr>
        </p:nvSpPr>
        <p:spPr>
          <a:xfrm>
            <a:off x="762000" y="1676400"/>
            <a:ext cx="8153400" cy="4648200"/>
          </a:xfrm>
        </p:spPr>
        <p:txBody>
          <a:bodyPr/>
          <a:lstStyle/>
          <a:p>
            <a:pPr marL="0" indent="0">
              <a:buSzTx/>
              <a:buFontTx/>
              <a:buNone/>
            </a:pPr>
            <a:endParaRPr lang="cs-CZ" sz="2400" u="sng" dirty="0"/>
          </a:p>
          <a:p>
            <a:pPr marL="0" indent="0">
              <a:buSzTx/>
              <a:buFontTx/>
              <a:buNone/>
            </a:pPr>
            <a:r>
              <a:rPr lang="cs-CZ" sz="2400" u="sng" dirty="0">
                <a:latin typeface="Times New Roman" pitchFamily="18" charset="0"/>
              </a:rPr>
              <a:t> </a:t>
            </a:r>
            <a:r>
              <a:rPr lang="cs-CZ" sz="2400" u="sng" dirty="0">
                <a:cs typeface="Arial" charset="0"/>
              </a:rPr>
              <a:t>Zaměstnanost v sektoru cestovního ruchu trpí:</a:t>
            </a:r>
            <a:endParaRPr lang="cs-CZ" sz="2400" u="sng" dirty="0"/>
          </a:p>
          <a:p>
            <a:pPr marL="0" indent="0">
              <a:buSzTx/>
              <a:buFontTx/>
              <a:buNone/>
            </a:pPr>
            <a:endParaRPr lang="cs-CZ" sz="2400" u="sng" dirty="0"/>
          </a:p>
          <a:p>
            <a:pPr marL="0" indent="0">
              <a:buSzTx/>
              <a:buFontTx/>
              <a:buChar char="-"/>
            </a:pPr>
            <a:r>
              <a:rPr lang="cs-CZ" sz="2400" dirty="0"/>
              <a:t> vysokým procentem dočasné práce, často</a:t>
            </a:r>
          </a:p>
          <a:p>
            <a:pPr marL="0" indent="0">
              <a:buSzTx/>
              <a:buFontTx/>
              <a:buNone/>
            </a:pPr>
            <a:r>
              <a:rPr lang="cs-CZ" sz="2400" dirty="0"/>
              <a:t>  kombinovaná s asociální pracovní dobou</a:t>
            </a:r>
          </a:p>
          <a:p>
            <a:pPr marL="0" indent="0">
              <a:buSzTx/>
              <a:buFontTx/>
              <a:buChar char="-"/>
            </a:pPr>
            <a:r>
              <a:rPr lang="cs-CZ" sz="2400" dirty="0"/>
              <a:t> omezeností kariérního růstu</a:t>
            </a:r>
          </a:p>
          <a:p>
            <a:pPr marL="0" indent="0">
              <a:buSzTx/>
              <a:buFontTx/>
              <a:buChar char="-"/>
            </a:pPr>
            <a:r>
              <a:rPr lang="cs-CZ" sz="2400" dirty="0"/>
              <a:t> platy o 20 % nižší než je tomu u srovnatelné</a:t>
            </a:r>
          </a:p>
          <a:p>
            <a:pPr marL="0" indent="0">
              <a:buSzTx/>
              <a:buFontTx/>
              <a:buNone/>
            </a:pPr>
            <a:r>
              <a:rPr lang="cs-CZ" sz="2400" dirty="0"/>
              <a:t>  práce v jiných sektorech</a:t>
            </a:r>
          </a:p>
          <a:p>
            <a:pPr marL="0" indent="0">
              <a:buSzTx/>
              <a:buFontTx/>
              <a:buChar char="-"/>
            </a:pPr>
            <a:r>
              <a:rPr lang="cs-CZ" sz="2400" dirty="0"/>
              <a:t> značným počtem nedostatečně placených prací </a:t>
            </a:r>
          </a:p>
          <a:p>
            <a:pPr marL="0" indent="0">
              <a:buSzTx/>
              <a:buFontTx/>
              <a:buNone/>
            </a:pPr>
            <a:r>
              <a:rPr lang="cs-CZ" sz="2400" dirty="0"/>
              <a:t>  (i nenahlášených) </a:t>
            </a:r>
            <a:endParaRPr lang="en-GB" sz="2400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84E3C5-A33A-4027-B60D-474D651F0BAB}" type="slidenum">
              <a:rPr lang="cs-CZ" smtClean="0"/>
              <a:pPr/>
              <a:t>6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914400" y="990600"/>
            <a:ext cx="8001000" cy="685800"/>
          </a:xfrm>
        </p:spPr>
        <p:txBody>
          <a:bodyPr/>
          <a:lstStyle/>
          <a:p>
            <a:r>
              <a:rPr lang="cs-CZ" dirty="0"/>
              <a:t>Vzdělatelný podnik</a:t>
            </a:r>
            <a:endParaRPr lang="en-GB" dirty="0"/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>
          <a:xfrm>
            <a:off x="914400" y="1600200"/>
            <a:ext cx="8001000" cy="4919663"/>
          </a:xfrm>
        </p:spPr>
        <p:txBody>
          <a:bodyPr/>
          <a:lstStyle/>
          <a:p>
            <a:pPr marL="185738" indent="-185738">
              <a:buSzTx/>
              <a:buFontTx/>
              <a:buNone/>
            </a:pPr>
            <a:endParaRPr lang="cs-CZ" sz="2400" b="1" dirty="0"/>
          </a:p>
          <a:p>
            <a:pPr marL="185738" indent="-185738">
              <a:buSzTx/>
              <a:buFontTx/>
              <a:buChar char="-"/>
            </a:pPr>
            <a:r>
              <a:rPr lang="cs-CZ" dirty="0"/>
              <a:t>role zaměstnanců ve službách CR </a:t>
            </a:r>
          </a:p>
          <a:p>
            <a:pPr marL="185738" indent="-185738">
              <a:buSzTx/>
              <a:buFontTx/>
              <a:buNone/>
            </a:pPr>
            <a:endParaRPr lang="cs-CZ" dirty="0"/>
          </a:p>
          <a:p>
            <a:pPr marL="185738" indent="-185738">
              <a:buSzTx/>
              <a:buFontTx/>
              <a:buChar char="-"/>
            </a:pPr>
            <a:r>
              <a:rPr lang="cs-CZ" dirty="0"/>
              <a:t>výběr zaměstnanců </a:t>
            </a:r>
          </a:p>
          <a:p>
            <a:pPr marL="185738" indent="-185738">
              <a:buSzTx/>
              <a:buFontTx/>
              <a:buNone/>
            </a:pPr>
            <a:endParaRPr lang="cs-CZ" dirty="0"/>
          </a:p>
          <a:p>
            <a:pPr marL="185738" indent="-185738">
              <a:buSzTx/>
              <a:buFontTx/>
              <a:buChar char="-"/>
            </a:pPr>
            <a:r>
              <a:rPr lang="cs-CZ" dirty="0"/>
              <a:t>školení zaměstnanců </a:t>
            </a:r>
          </a:p>
        </p:txBody>
      </p:sp>
      <p:pic>
        <p:nvPicPr>
          <p:cNvPr id="23556" name="Picture 4" descr="BS02064_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81600" y="3124200"/>
            <a:ext cx="2667000" cy="2654300"/>
          </a:xfrm>
          <a:prstGeom prst="rect">
            <a:avLst/>
          </a:prstGeom>
          <a:noFill/>
        </p:spPr>
      </p:pic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84E3C5-A33A-4027-B60D-474D651F0BAB}" type="slidenum">
              <a:rPr lang="cs-CZ" smtClean="0"/>
              <a:pPr/>
              <a:t>7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ChangeArrowheads="1"/>
          </p:cNvSpPr>
          <p:nvPr>
            <p:ph type="title"/>
          </p:nvPr>
        </p:nvSpPr>
        <p:spPr>
          <a:xfrm>
            <a:off x="838200" y="990600"/>
            <a:ext cx="8001000" cy="685800"/>
          </a:xfrm>
        </p:spPr>
        <p:txBody>
          <a:bodyPr>
            <a:normAutofit fontScale="90000"/>
          </a:bodyPr>
          <a:lstStyle/>
          <a:p>
            <a:r>
              <a:rPr lang="cs-CZ" sz="3200" dirty="0"/>
              <a:t>Cesta k uspokojování potřeb zákazníků </a:t>
            </a:r>
            <a:endParaRPr lang="en-GB" sz="3200" dirty="0"/>
          </a:p>
        </p:txBody>
      </p:sp>
      <p:sp>
        <p:nvSpPr>
          <p:cNvPr id="60419" name="Rectangle 3"/>
          <p:cNvSpPr>
            <a:spLocks noGrp="1" noChangeArrowheads="1"/>
          </p:cNvSpPr>
          <p:nvPr>
            <p:ph idx="1"/>
          </p:nvPr>
        </p:nvSpPr>
        <p:spPr>
          <a:xfrm>
            <a:off x="914400" y="1524000"/>
            <a:ext cx="7848600" cy="5029200"/>
          </a:xfrm>
        </p:spPr>
        <p:txBody>
          <a:bodyPr/>
          <a:lstStyle/>
          <a:p>
            <a:pPr marL="9525" indent="-9525">
              <a:buSzTx/>
              <a:buFontTx/>
              <a:buNone/>
            </a:pPr>
            <a:endParaRPr lang="cs-CZ" u="sng" dirty="0"/>
          </a:p>
          <a:p>
            <a:pPr marL="9525" indent="-9525">
              <a:buSzTx/>
              <a:buFontTx/>
              <a:buNone/>
            </a:pPr>
            <a:r>
              <a:rPr lang="cs-CZ" u="sng" dirty="0"/>
              <a:t>3 fáze uspokojování potřeb zákazníka:</a:t>
            </a:r>
          </a:p>
          <a:p>
            <a:pPr marL="9525" indent="-9525">
              <a:buSzTx/>
              <a:buFontTx/>
              <a:buNone/>
            </a:pPr>
            <a:r>
              <a:rPr lang="cs-CZ" dirty="0"/>
              <a:t>1. </a:t>
            </a:r>
            <a:r>
              <a:rPr lang="cs-CZ" dirty="0">
                <a:cs typeface="Times New Roman" pitchFamily="18" charset="0"/>
              </a:rPr>
              <a:t>hledání – zákazník zjistí svou pot</a:t>
            </a:r>
            <a:r>
              <a:rPr lang="cs-CZ" dirty="0"/>
              <a:t>ř</a:t>
            </a:r>
            <a:r>
              <a:rPr lang="cs-CZ" dirty="0">
                <a:cs typeface="Times New Roman" pitchFamily="18" charset="0"/>
              </a:rPr>
              <a:t>ebu a hledá </a:t>
            </a:r>
          </a:p>
          <a:p>
            <a:pPr marL="9525" indent="-9525">
              <a:buSzTx/>
              <a:buFontTx/>
              <a:buNone/>
            </a:pPr>
            <a:r>
              <a:rPr lang="cs-CZ" dirty="0">
                <a:cs typeface="Times New Roman" pitchFamily="18" charset="0"/>
              </a:rPr>
              <a:t>    zp</a:t>
            </a:r>
            <a:r>
              <a:rPr lang="cs-CZ" dirty="0"/>
              <a:t>ů</a:t>
            </a:r>
            <a:r>
              <a:rPr lang="cs-CZ" dirty="0">
                <a:cs typeface="Times New Roman" pitchFamily="18" charset="0"/>
              </a:rPr>
              <a:t>sob, jak ji uspokojit </a:t>
            </a:r>
            <a:endParaRPr lang="cs-CZ" dirty="0"/>
          </a:p>
          <a:p>
            <a:pPr marL="9525" indent="-9525">
              <a:buSzTx/>
              <a:buFontTx/>
              <a:buNone/>
            </a:pPr>
            <a:r>
              <a:rPr lang="cs-CZ" dirty="0"/>
              <a:t>2. </a:t>
            </a:r>
            <a:r>
              <a:rPr lang="cs-CZ" dirty="0">
                <a:cs typeface="Times New Roman" pitchFamily="18" charset="0"/>
              </a:rPr>
              <a:t>samotná konzumace </a:t>
            </a:r>
            <a:endParaRPr lang="cs-CZ" dirty="0"/>
          </a:p>
          <a:p>
            <a:pPr marL="9525" indent="-9525">
              <a:buSzTx/>
              <a:buFontTx/>
              <a:buNone/>
            </a:pPr>
            <a:r>
              <a:rPr lang="cs-CZ" dirty="0"/>
              <a:t>3. </a:t>
            </a:r>
            <a:r>
              <a:rPr lang="cs-CZ" dirty="0">
                <a:cs typeface="Times New Roman" pitchFamily="18" charset="0"/>
              </a:rPr>
              <a:t>hodnocení své zkušenosti </a:t>
            </a:r>
          </a:p>
          <a:p>
            <a:pPr marL="9525" indent="-9525">
              <a:buSzTx/>
              <a:buFontTx/>
              <a:buNone/>
            </a:pPr>
            <a:endParaRPr lang="cs-CZ" b="1" u="sng" dirty="0"/>
          </a:p>
        </p:txBody>
      </p:sp>
      <p:pic>
        <p:nvPicPr>
          <p:cNvPr id="60420" name="Picture 4" descr="BD05552_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38800" y="3733800"/>
            <a:ext cx="2819400" cy="2317750"/>
          </a:xfrm>
          <a:prstGeom prst="rect">
            <a:avLst/>
          </a:prstGeom>
          <a:noFill/>
        </p:spPr>
      </p:pic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84E3C5-A33A-4027-B60D-474D651F0BAB}" type="slidenum">
              <a:rPr lang="cs-CZ" smtClean="0"/>
              <a:pPr/>
              <a:t>8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ChangeArrowheads="1"/>
          </p:cNvSpPr>
          <p:nvPr>
            <p:ph type="title"/>
          </p:nvPr>
        </p:nvSpPr>
        <p:spPr>
          <a:xfrm>
            <a:off x="838200" y="838200"/>
            <a:ext cx="8001000" cy="685800"/>
          </a:xfrm>
        </p:spPr>
        <p:txBody>
          <a:bodyPr>
            <a:normAutofit fontScale="90000"/>
          </a:bodyPr>
          <a:lstStyle/>
          <a:p>
            <a:r>
              <a:rPr lang="cs-CZ" sz="3200" dirty="0"/>
              <a:t>Cesta k uspokojování potřeb zákazníků </a:t>
            </a:r>
            <a:endParaRPr lang="en-GB" sz="3200" dirty="0"/>
          </a:p>
        </p:txBody>
      </p:sp>
      <p:sp>
        <p:nvSpPr>
          <p:cNvPr id="61443" name="Rectangle 3"/>
          <p:cNvSpPr>
            <a:spLocks noGrp="1" noChangeArrowheads="1"/>
          </p:cNvSpPr>
          <p:nvPr>
            <p:ph idx="1"/>
          </p:nvPr>
        </p:nvSpPr>
        <p:spPr>
          <a:xfrm>
            <a:off x="838200" y="1524000"/>
            <a:ext cx="8305800" cy="5029200"/>
          </a:xfrm>
        </p:spPr>
        <p:txBody>
          <a:bodyPr/>
          <a:lstStyle/>
          <a:p>
            <a:pPr marL="9525" indent="-9525">
              <a:lnSpc>
                <a:spcPct val="90000"/>
              </a:lnSpc>
              <a:buSzTx/>
              <a:buFontTx/>
              <a:buNone/>
            </a:pPr>
            <a:r>
              <a:rPr lang="cs-CZ" sz="2400" b="1" u="sng" dirty="0"/>
              <a:t>Koncepce neustálého zdokonalování </a:t>
            </a:r>
            <a:endParaRPr lang="cs-CZ" sz="2400" b="1" dirty="0"/>
          </a:p>
          <a:p>
            <a:pPr marL="9525" indent="-9525">
              <a:lnSpc>
                <a:spcPct val="90000"/>
              </a:lnSpc>
              <a:buSzTx/>
              <a:buFont typeface="Wingdings" pitchFamily="2" charset="2"/>
              <a:buChar char="Ø"/>
            </a:pPr>
            <a:r>
              <a:rPr lang="cs-CZ" sz="2400" b="1" dirty="0"/>
              <a:t> </a:t>
            </a:r>
            <a:r>
              <a:rPr lang="cs-CZ" sz="2400" dirty="0"/>
              <a:t>zbavit se konvenčního, strnulého pohledu na poskytování</a:t>
            </a:r>
          </a:p>
          <a:p>
            <a:pPr marL="9525" indent="-9525">
              <a:lnSpc>
                <a:spcPct val="90000"/>
              </a:lnSpc>
              <a:buSzTx/>
              <a:buFont typeface="Wingdings" pitchFamily="2" charset="2"/>
              <a:buNone/>
            </a:pPr>
            <a:r>
              <a:rPr lang="cs-CZ" sz="2400" dirty="0"/>
              <a:t>    služeb</a:t>
            </a:r>
          </a:p>
          <a:p>
            <a:pPr marL="9525" indent="-9525">
              <a:lnSpc>
                <a:spcPct val="90000"/>
              </a:lnSpc>
              <a:buSzTx/>
              <a:buFont typeface="Wingdings" pitchFamily="2" charset="2"/>
              <a:buChar char="Ø"/>
            </a:pPr>
            <a:r>
              <a:rPr lang="cs-CZ" sz="2400" dirty="0"/>
              <a:t> přemýšlet, jak to udělat, nikoliv proč to nejde udělat</a:t>
            </a:r>
          </a:p>
          <a:p>
            <a:pPr marL="9525" indent="-9525">
              <a:lnSpc>
                <a:spcPct val="90000"/>
              </a:lnSpc>
              <a:buSzTx/>
              <a:buFont typeface="Wingdings" pitchFamily="2" charset="2"/>
              <a:buChar char="Ø"/>
            </a:pPr>
            <a:r>
              <a:rPr lang="cs-CZ" sz="2400" dirty="0"/>
              <a:t> nehledat výmluvy, začít přezkoumávat stávající praxi</a:t>
            </a:r>
          </a:p>
          <a:p>
            <a:pPr marL="9525" indent="-9525">
              <a:lnSpc>
                <a:spcPct val="90000"/>
              </a:lnSpc>
              <a:buSzTx/>
              <a:buFont typeface="Wingdings" pitchFamily="2" charset="2"/>
              <a:buChar char="Ø"/>
            </a:pPr>
            <a:r>
              <a:rPr lang="cs-CZ" sz="2400" dirty="0"/>
              <a:t> případné chyby napravovat okamžitě</a:t>
            </a:r>
          </a:p>
          <a:p>
            <a:pPr marL="9525" indent="-9525">
              <a:lnSpc>
                <a:spcPct val="90000"/>
              </a:lnSpc>
              <a:buSzTx/>
              <a:buFont typeface="Wingdings" pitchFamily="2" charset="2"/>
              <a:buChar char="Ø"/>
            </a:pPr>
            <a:r>
              <a:rPr lang="cs-CZ" sz="2400" dirty="0"/>
              <a:t> ptát se opakovaně PROČ? a hledat původní příčinu</a:t>
            </a:r>
          </a:p>
          <a:p>
            <a:pPr marL="9525" indent="-9525">
              <a:lnSpc>
                <a:spcPct val="90000"/>
              </a:lnSpc>
              <a:buSzTx/>
              <a:buFont typeface="Wingdings" pitchFamily="2" charset="2"/>
              <a:buNone/>
            </a:pPr>
            <a:r>
              <a:rPr lang="cs-CZ" sz="2400" dirty="0"/>
              <a:t>    problému</a:t>
            </a:r>
          </a:p>
          <a:p>
            <a:pPr marL="9525" indent="-9525">
              <a:lnSpc>
                <a:spcPct val="90000"/>
              </a:lnSpc>
              <a:buSzTx/>
              <a:buFont typeface="Wingdings" pitchFamily="2" charset="2"/>
              <a:buChar char="Ø"/>
            </a:pPr>
            <a:r>
              <a:rPr lang="cs-CZ" sz="2400" dirty="0"/>
              <a:t> dávat přednost zkušenostem deseti lidí, před znalostmi</a:t>
            </a:r>
          </a:p>
          <a:p>
            <a:pPr marL="9525" indent="-9525">
              <a:lnSpc>
                <a:spcPct val="90000"/>
              </a:lnSpc>
              <a:buSzTx/>
              <a:buFont typeface="Wingdings" pitchFamily="2" charset="2"/>
              <a:buNone/>
            </a:pPr>
            <a:r>
              <a:rPr lang="cs-CZ" sz="2400" dirty="0"/>
              <a:t>    jednoho</a:t>
            </a:r>
          </a:p>
          <a:p>
            <a:pPr marL="9525" indent="-9525">
              <a:lnSpc>
                <a:spcPct val="90000"/>
              </a:lnSpc>
              <a:buSzTx/>
              <a:buFont typeface="Wingdings" pitchFamily="2" charset="2"/>
              <a:buChar char="Ø"/>
            </a:pPr>
            <a:r>
              <a:rPr lang="cs-CZ" sz="2400" dirty="0"/>
              <a:t> pamatovat si, že příležitosti pro neustálé zlepšování jsou</a:t>
            </a:r>
          </a:p>
          <a:p>
            <a:pPr marL="9525" indent="-9525">
              <a:lnSpc>
                <a:spcPct val="90000"/>
              </a:lnSpc>
              <a:buSzTx/>
              <a:buFont typeface="Wingdings" pitchFamily="2" charset="2"/>
              <a:buNone/>
            </a:pPr>
            <a:r>
              <a:rPr lang="cs-CZ" sz="2400" dirty="0"/>
              <a:t>    nekonečné</a:t>
            </a:r>
            <a:endParaRPr lang="en-GB" sz="2400" b="1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84E3C5-A33A-4027-B60D-474D651F0BAB}" type="slidenum">
              <a:rPr lang="cs-CZ" smtClean="0"/>
              <a:pPr/>
              <a:t>9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Grp="1" noChangeArrowheads="1"/>
          </p:cNvSpPr>
          <p:nvPr>
            <p:ph type="title"/>
          </p:nvPr>
        </p:nvSpPr>
        <p:spPr>
          <a:xfrm>
            <a:off x="914400" y="838200"/>
            <a:ext cx="8001000" cy="990600"/>
          </a:xfrm>
        </p:spPr>
        <p:txBody>
          <a:bodyPr/>
          <a:lstStyle/>
          <a:p>
            <a:r>
              <a:rPr lang="cs-CZ" dirty="0"/>
              <a:t>Integrovaný systém managementu  </a:t>
            </a:r>
            <a:endParaRPr lang="en-GB" dirty="0"/>
          </a:p>
        </p:txBody>
      </p:sp>
      <p:sp>
        <p:nvSpPr>
          <p:cNvPr id="5427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Wingdings" pitchFamily="2" charset="2"/>
              <a:buNone/>
            </a:pPr>
            <a:r>
              <a:rPr lang="cs-CZ" sz="2400" u="sng" dirty="0"/>
              <a:t>T</a:t>
            </a:r>
            <a:r>
              <a:rPr lang="cs-CZ" sz="2400" u="sng" dirty="0">
                <a:cs typeface="Times New Roman" pitchFamily="18" charset="0"/>
              </a:rPr>
              <a:t>vo</a:t>
            </a:r>
            <a:r>
              <a:rPr lang="cs-CZ" sz="2400" u="sng" dirty="0"/>
              <a:t>ř</a:t>
            </a:r>
            <a:r>
              <a:rPr lang="cs-CZ" sz="2400" u="sng" dirty="0">
                <a:cs typeface="Times New Roman" pitchFamily="18" charset="0"/>
              </a:rPr>
              <a:t>en </a:t>
            </a:r>
            <a:r>
              <a:rPr lang="cs-CZ" sz="2400" u="sng" dirty="0"/>
              <a:t>3</a:t>
            </a:r>
            <a:r>
              <a:rPr lang="cs-CZ" sz="2400" u="sng" dirty="0">
                <a:cs typeface="Times New Roman" pitchFamily="18" charset="0"/>
              </a:rPr>
              <a:t> slo</a:t>
            </a:r>
            <a:r>
              <a:rPr lang="cs-CZ" sz="2400" u="sng" dirty="0"/>
              <a:t>ž</a:t>
            </a:r>
            <a:r>
              <a:rPr lang="cs-CZ" sz="2400" u="sng" dirty="0">
                <a:cs typeface="Times New Roman" pitchFamily="18" charset="0"/>
              </a:rPr>
              <a:t>kami:</a:t>
            </a:r>
            <a:endParaRPr lang="cs-CZ" sz="2400" u="sng" dirty="0"/>
          </a:p>
          <a:p>
            <a:pPr marL="0" indent="0">
              <a:buFont typeface="Times New Roman" pitchFamily="18" charset="0"/>
              <a:buChar char="-"/>
            </a:pPr>
            <a:r>
              <a:rPr lang="cs-CZ" sz="2400" dirty="0"/>
              <a:t> </a:t>
            </a:r>
            <a:r>
              <a:rPr lang="cs-CZ" sz="2400" dirty="0">
                <a:cs typeface="Times New Roman" pitchFamily="18" charset="0"/>
              </a:rPr>
              <a:t>systém </a:t>
            </a:r>
            <a:r>
              <a:rPr lang="cs-CZ" sz="2400" dirty="0"/>
              <a:t>ř</a:t>
            </a:r>
            <a:r>
              <a:rPr lang="cs-CZ" sz="2400" dirty="0">
                <a:cs typeface="Times New Roman" pitchFamily="18" charset="0"/>
              </a:rPr>
              <a:t>ízení kvality, u nás p</a:t>
            </a:r>
            <a:r>
              <a:rPr lang="cs-CZ" sz="2400" dirty="0"/>
              <a:t>ř</a:t>
            </a:r>
            <a:r>
              <a:rPr lang="cs-CZ" sz="2400" dirty="0">
                <a:cs typeface="Times New Roman" pitchFamily="18" charset="0"/>
              </a:rPr>
              <a:t>edevším ISO </a:t>
            </a:r>
            <a:r>
              <a:rPr lang="cs-CZ" sz="2400" dirty="0"/>
              <a:t>ř</a:t>
            </a:r>
            <a:r>
              <a:rPr lang="cs-CZ" sz="2400" dirty="0">
                <a:cs typeface="Times New Roman" pitchFamily="18" charset="0"/>
              </a:rPr>
              <a:t>ady 9000 </a:t>
            </a:r>
            <a:endParaRPr lang="cs-CZ" sz="2400" dirty="0"/>
          </a:p>
          <a:p>
            <a:pPr marL="0" indent="0">
              <a:buFont typeface="Times New Roman" pitchFamily="18" charset="0"/>
              <a:buChar char="-"/>
            </a:pPr>
            <a:r>
              <a:rPr lang="cs-CZ" sz="2400" dirty="0"/>
              <a:t> </a:t>
            </a:r>
            <a:r>
              <a:rPr lang="cs-CZ" sz="2400" dirty="0">
                <a:cs typeface="Times New Roman" pitchFamily="18" charset="0"/>
              </a:rPr>
              <a:t>systém environmentálního managementu, nej</a:t>
            </a:r>
            <a:r>
              <a:rPr lang="cs-CZ" sz="2400" dirty="0"/>
              <a:t>č</a:t>
            </a:r>
            <a:r>
              <a:rPr lang="cs-CZ" sz="2400" dirty="0">
                <a:cs typeface="Times New Roman" pitchFamily="18" charset="0"/>
              </a:rPr>
              <a:t>ast</a:t>
            </a:r>
            <a:r>
              <a:rPr lang="cs-CZ" sz="2400" dirty="0"/>
              <a:t>ě</a:t>
            </a:r>
            <a:r>
              <a:rPr lang="cs-CZ" sz="2400" dirty="0">
                <a:cs typeface="Times New Roman" pitchFamily="18" charset="0"/>
              </a:rPr>
              <a:t>ji ISO</a:t>
            </a:r>
            <a:endParaRPr lang="cs-CZ" sz="2400" dirty="0">
              <a:latin typeface="Times New Roman" pitchFamily="18" charset="0"/>
            </a:endParaRPr>
          </a:p>
          <a:p>
            <a:pPr marL="0" indent="0">
              <a:buFont typeface="Times New Roman" pitchFamily="18" charset="0"/>
              <a:buNone/>
            </a:pPr>
            <a:r>
              <a:rPr lang="cs-CZ" sz="2400" dirty="0"/>
              <a:t>  ř</a:t>
            </a:r>
            <a:r>
              <a:rPr lang="cs-CZ" sz="2400" dirty="0">
                <a:cs typeface="Times New Roman" pitchFamily="18" charset="0"/>
              </a:rPr>
              <a:t>ady 14000 nebo EMAS (Eco-Management and Audit</a:t>
            </a:r>
            <a:endParaRPr lang="cs-CZ" sz="2400" dirty="0">
              <a:latin typeface="Times New Roman" pitchFamily="18" charset="0"/>
            </a:endParaRPr>
          </a:p>
          <a:p>
            <a:pPr marL="0" indent="0">
              <a:buFont typeface="Times New Roman" pitchFamily="18" charset="0"/>
              <a:buNone/>
            </a:pPr>
            <a:r>
              <a:rPr lang="cs-CZ" sz="2400" dirty="0">
                <a:latin typeface="Times New Roman" pitchFamily="18" charset="0"/>
              </a:rPr>
              <a:t>  </a:t>
            </a:r>
            <a:r>
              <a:rPr lang="cs-CZ" sz="2400" dirty="0">
                <a:cs typeface="Times New Roman" pitchFamily="18" charset="0"/>
              </a:rPr>
              <a:t>Scheme)</a:t>
            </a:r>
            <a:endParaRPr lang="cs-CZ" sz="2400" dirty="0"/>
          </a:p>
          <a:p>
            <a:pPr marL="0" indent="0">
              <a:buFont typeface="Times New Roman" pitchFamily="18" charset="0"/>
              <a:buChar char="-"/>
            </a:pPr>
            <a:r>
              <a:rPr lang="cs-CZ" sz="2400" dirty="0"/>
              <a:t> ř</a:t>
            </a:r>
            <a:r>
              <a:rPr lang="cs-CZ" sz="2400" dirty="0">
                <a:cs typeface="Times New Roman" pitchFamily="18" charset="0"/>
              </a:rPr>
              <a:t>ízení bezpe</a:t>
            </a:r>
            <a:r>
              <a:rPr lang="cs-CZ" sz="2400" dirty="0"/>
              <a:t>č</a:t>
            </a:r>
            <a:r>
              <a:rPr lang="cs-CZ" sz="2400" dirty="0">
                <a:cs typeface="Times New Roman" pitchFamily="18" charset="0"/>
              </a:rPr>
              <a:t>nosti práce, kde je minimem aplikace</a:t>
            </a:r>
            <a:endParaRPr lang="cs-CZ" sz="2400" dirty="0">
              <a:latin typeface="Times New Roman" pitchFamily="18" charset="0"/>
            </a:endParaRPr>
          </a:p>
          <a:p>
            <a:pPr marL="0" indent="0">
              <a:buFont typeface="Times New Roman" pitchFamily="18" charset="0"/>
              <a:buNone/>
            </a:pPr>
            <a:r>
              <a:rPr lang="cs-CZ" sz="2400" dirty="0">
                <a:latin typeface="Times New Roman" pitchFamily="18" charset="0"/>
              </a:rPr>
              <a:t>  </a:t>
            </a:r>
            <a:r>
              <a:rPr lang="cs-CZ" sz="2400" dirty="0">
                <a:cs typeface="Times New Roman" pitchFamily="18" charset="0"/>
              </a:rPr>
              <a:t>po</a:t>
            </a:r>
            <a:r>
              <a:rPr lang="cs-CZ" sz="2400" dirty="0"/>
              <a:t>ž</a:t>
            </a:r>
            <a:r>
              <a:rPr lang="cs-CZ" sz="2400" dirty="0">
                <a:cs typeface="Times New Roman" pitchFamily="18" charset="0"/>
              </a:rPr>
              <a:t>adavk</a:t>
            </a:r>
            <a:r>
              <a:rPr lang="cs-CZ" sz="2400" dirty="0"/>
              <a:t>ů</a:t>
            </a:r>
            <a:r>
              <a:rPr lang="cs-CZ" sz="2400" dirty="0">
                <a:cs typeface="Times New Roman" pitchFamily="18" charset="0"/>
              </a:rPr>
              <a:t> plynoucích z legislativy upravující</a:t>
            </a:r>
            <a:endParaRPr lang="cs-CZ" sz="2400" dirty="0">
              <a:latin typeface="Times New Roman" pitchFamily="18" charset="0"/>
            </a:endParaRPr>
          </a:p>
          <a:p>
            <a:pPr marL="0" indent="0">
              <a:buFont typeface="Times New Roman" pitchFamily="18" charset="0"/>
              <a:buNone/>
            </a:pPr>
            <a:r>
              <a:rPr lang="cs-CZ" sz="2400" dirty="0">
                <a:latin typeface="Times New Roman" pitchFamily="18" charset="0"/>
              </a:rPr>
              <a:t>  </a:t>
            </a:r>
            <a:r>
              <a:rPr lang="cs-CZ" sz="2400" dirty="0">
                <a:cs typeface="Times New Roman" pitchFamily="18" charset="0"/>
              </a:rPr>
              <a:t>bezpe</a:t>
            </a:r>
            <a:r>
              <a:rPr lang="cs-CZ" sz="2400" dirty="0"/>
              <a:t>č</a:t>
            </a:r>
            <a:r>
              <a:rPr lang="cs-CZ" sz="2400" dirty="0">
                <a:cs typeface="Times New Roman" pitchFamily="18" charset="0"/>
              </a:rPr>
              <a:t>nost a ochranu zdraví p</a:t>
            </a:r>
            <a:r>
              <a:rPr lang="cs-CZ" sz="2400" dirty="0"/>
              <a:t>ř</a:t>
            </a:r>
            <a:r>
              <a:rPr lang="cs-CZ" sz="2400" dirty="0">
                <a:cs typeface="Times New Roman" pitchFamily="18" charset="0"/>
              </a:rPr>
              <a:t>i práci (BOZP, PO)</a:t>
            </a:r>
            <a:endParaRPr lang="en-GB" sz="2400" dirty="0"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84E3C5-A33A-4027-B60D-474D651F0BAB}" type="slidenum">
              <a:rPr lang="cs-CZ" smtClean="0"/>
              <a:pPr/>
              <a:t>10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ChangeArrowheads="1"/>
          </p:cNvSpPr>
          <p:nvPr>
            <p:ph type="title"/>
          </p:nvPr>
        </p:nvSpPr>
        <p:spPr>
          <a:xfrm>
            <a:off x="914400" y="838200"/>
            <a:ext cx="8001000" cy="1027113"/>
          </a:xfrm>
        </p:spPr>
        <p:txBody>
          <a:bodyPr>
            <a:normAutofit fontScale="90000"/>
          </a:bodyPr>
          <a:lstStyle/>
          <a:p>
            <a:r>
              <a:rPr lang="cs-CZ" sz="3200" dirty="0">
                <a:cs typeface="Times New Roman" pitchFamily="18" charset="0"/>
              </a:rPr>
              <a:t>Reklamace, stí</a:t>
            </a:r>
            <a:r>
              <a:rPr lang="cs-CZ" sz="3200" dirty="0"/>
              <a:t>ž</a:t>
            </a:r>
            <a:r>
              <a:rPr lang="cs-CZ" sz="3200" dirty="0">
                <a:cs typeface="Times New Roman" pitchFamily="18" charset="0"/>
              </a:rPr>
              <a:t>nosti a jejich vliv </a:t>
            </a:r>
            <a:r>
              <a:rPr lang="cs-CZ" sz="3200" dirty="0"/>
              <a:t>         </a:t>
            </a:r>
            <a:r>
              <a:rPr lang="cs-CZ" sz="3200" dirty="0">
                <a:cs typeface="Times New Roman" pitchFamily="18" charset="0"/>
              </a:rPr>
              <a:t>na kvalitu</a:t>
            </a:r>
            <a:r>
              <a:rPr lang="cs-CZ" dirty="0"/>
              <a:t> </a:t>
            </a:r>
          </a:p>
        </p:txBody>
      </p:sp>
      <p:sp>
        <p:nvSpPr>
          <p:cNvPr id="51203" name="Rectangle 3"/>
          <p:cNvSpPr>
            <a:spLocks noGrp="1" noChangeArrowheads="1"/>
          </p:cNvSpPr>
          <p:nvPr>
            <p:ph idx="1"/>
          </p:nvPr>
        </p:nvSpPr>
        <p:spPr>
          <a:xfrm>
            <a:off x="838200" y="1828800"/>
            <a:ext cx="8001000" cy="4419600"/>
          </a:xfrm>
        </p:spPr>
        <p:txBody>
          <a:bodyPr>
            <a:normAutofit lnSpcReduction="10000"/>
          </a:bodyPr>
          <a:lstStyle/>
          <a:p>
            <a:pPr marL="0" indent="12700">
              <a:buFont typeface="Wingdings" pitchFamily="2" charset="2"/>
              <a:buNone/>
            </a:pPr>
            <a:endParaRPr lang="cs-CZ" dirty="0">
              <a:sym typeface="Symbol" pitchFamily="18" charset="2"/>
            </a:endParaRPr>
          </a:p>
          <a:p>
            <a:pPr marL="0" indent="12700">
              <a:buFont typeface="Wingdings" pitchFamily="2" charset="2"/>
              <a:buNone/>
            </a:pPr>
            <a:r>
              <a:rPr lang="cs-CZ" dirty="0">
                <a:sym typeface="Symbol" pitchFamily="18" charset="2"/>
              </a:rPr>
              <a:t>Řízení reklamací má klíčový význam pro utváření kvality služeb.</a:t>
            </a:r>
          </a:p>
          <a:p>
            <a:pPr marL="0" indent="12700">
              <a:buFont typeface="Wingdings" pitchFamily="2" charset="2"/>
              <a:buNone/>
            </a:pPr>
            <a:endParaRPr lang="cs-CZ" dirty="0">
              <a:sym typeface="Symbol" pitchFamily="18" charset="2"/>
            </a:endParaRPr>
          </a:p>
          <a:p>
            <a:pPr marL="0" indent="12700">
              <a:buFont typeface="Wingdings" pitchFamily="2" charset="2"/>
              <a:buNone/>
            </a:pPr>
            <a:r>
              <a:rPr lang="cs-CZ" sz="2400" u="sng" dirty="0">
                <a:sym typeface="Symbol" pitchFamily="18" charset="2"/>
              </a:rPr>
              <a:t>Nespokojený host očekává:</a:t>
            </a:r>
          </a:p>
          <a:p>
            <a:pPr marL="0" indent="12700">
              <a:buFont typeface="Times New Roman" pitchFamily="18" charset="0"/>
              <a:buChar char="-"/>
            </a:pPr>
            <a:r>
              <a:rPr lang="cs-CZ" sz="2400" dirty="0">
                <a:sym typeface="Symbol" pitchFamily="18" charset="2"/>
              </a:rPr>
              <a:t> uznání svého práva na příjem reklamace, stížnosti</a:t>
            </a:r>
          </a:p>
          <a:p>
            <a:pPr marL="0" indent="12700">
              <a:buFont typeface="Times New Roman" pitchFamily="18" charset="0"/>
              <a:buChar char="-"/>
            </a:pPr>
            <a:r>
              <a:rPr lang="cs-CZ" sz="2400" dirty="0">
                <a:sym typeface="Symbol" pitchFamily="18" charset="2"/>
              </a:rPr>
              <a:t> individuální přístup</a:t>
            </a:r>
          </a:p>
          <a:p>
            <a:pPr marL="0" indent="12700">
              <a:buFont typeface="Times New Roman" pitchFamily="18" charset="0"/>
              <a:buChar char="-"/>
            </a:pPr>
            <a:r>
              <a:rPr lang="cs-CZ" sz="2400" dirty="0">
                <a:sym typeface="Symbol" pitchFamily="18" charset="2"/>
              </a:rPr>
              <a:t> řešení problému adekvátní situaci</a:t>
            </a:r>
          </a:p>
          <a:p>
            <a:pPr marL="0" indent="12700">
              <a:buFont typeface="Times New Roman" pitchFamily="18" charset="0"/>
              <a:buChar char="-"/>
            </a:pPr>
            <a:r>
              <a:rPr lang="cs-CZ" sz="2400" dirty="0">
                <a:sym typeface="Symbol" pitchFamily="18" charset="2"/>
              </a:rPr>
              <a:t> zájem o jeho problém 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84E3C5-A33A-4027-B60D-474D651F0BAB}" type="slidenum">
              <a:rPr lang="cs-CZ" smtClean="0"/>
              <a:pPr/>
              <a:t>11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4000" dirty="0"/>
              <a:t>Děkuji za pozornost</a:t>
            </a:r>
          </a:p>
        </p:txBody>
      </p:sp>
      <p:sp>
        <p:nvSpPr>
          <p:cNvPr id="59395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2400" dirty="0" smtClean="0"/>
              <a:t>Bc. Pavel Lang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35496" y="44625"/>
            <a:ext cx="1584176" cy="792088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Test: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259632" y="188640"/>
            <a:ext cx="78843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Odpovědi na otázky zpracujte písemně na samostatný papír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560" y="980728"/>
            <a:ext cx="777686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 algn="just">
              <a:buAutoNum type="arabicPeriod"/>
            </a:pPr>
            <a:r>
              <a:rPr lang="cs-CZ" sz="2800" dirty="0" smtClean="0">
                <a:solidFill>
                  <a:srgbClr val="FF0000"/>
                </a:solidFill>
              </a:rPr>
              <a:t>Popište Vaši představu úlohy středních odborných škol ve vzdělávání odborných pracovníků  hotelnictví a gastronomických služeb 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1560" y="2852936"/>
            <a:ext cx="777686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>
                <a:solidFill>
                  <a:srgbClr val="FF0000"/>
                </a:solidFill>
              </a:rPr>
              <a:t>2.   Popište 3 fáze uspokojování zákazníka  </a:t>
            </a:r>
          </a:p>
          <a:p>
            <a:pPr algn="just"/>
            <a:r>
              <a:rPr lang="cs-CZ" sz="2800" dirty="0" smtClean="0">
                <a:solidFill>
                  <a:srgbClr val="FF0000"/>
                </a:solidFill>
              </a:rPr>
              <a:t>      gastronomických služeb a zkonkretizujte pro </a:t>
            </a:r>
          </a:p>
          <a:p>
            <a:pPr algn="just"/>
            <a:r>
              <a:rPr lang="cs-CZ" sz="2800" dirty="0" smtClean="0">
                <a:solidFill>
                  <a:srgbClr val="FF0000"/>
                </a:solidFill>
              </a:rPr>
              <a:t>      konkrétní stravovací zařízení  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11560" y="4581128"/>
            <a:ext cx="770485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3.   Popište způsob a formu vyřizování reklamace 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      nekvalitní služby v restauraci 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956</TotalTime>
  <Words>500</Words>
  <Application>Microsoft Office PowerPoint</Application>
  <PresentationFormat>Předvádění na obrazovce (4:3)</PresentationFormat>
  <Paragraphs>133</Paragraphs>
  <Slides>13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Cesta</vt:lpstr>
      <vt:lpstr>Fotografie</vt:lpstr>
      <vt:lpstr>Snímek 1</vt:lpstr>
      <vt:lpstr>KVALITA SLUŽEB V hotelnictví  a gastronomii</vt:lpstr>
      <vt:lpstr>Historie kvality</vt:lpstr>
      <vt:lpstr>Kvalita v hotelnictví a gastronomii</vt:lpstr>
      <vt:lpstr>Management kvality ve vzdělávacím systému ČR</vt:lpstr>
      <vt:lpstr>Vzdělávání pracovníků v cestovním ruchu </vt:lpstr>
      <vt:lpstr>Vzdělatelný podnik</vt:lpstr>
      <vt:lpstr>Cesta k uspokojování potřeb zákazníků </vt:lpstr>
      <vt:lpstr>Cesta k uspokojování potřeb zákazníků </vt:lpstr>
      <vt:lpstr>Integrovaný systém managementu  </vt:lpstr>
      <vt:lpstr>Reklamace, stížnosti a jejich vliv          na kvalitu </vt:lpstr>
      <vt:lpstr>Děkuji za pozornost</vt:lpstr>
      <vt:lpstr>Test:</vt:lpstr>
    </vt:vector>
  </TitlesOfParts>
  <Company>Hallan, s.r.o.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Kvalita služeb v hotelnictví a gastronomii</dc:title>
  <dc:subject>Hotelový provoz</dc:subject>
  <dc:creator>Bc. Pavel Lang</dc:creator>
  <cp:lastModifiedBy>Dum</cp:lastModifiedBy>
  <cp:revision>167</cp:revision>
  <dcterms:created xsi:type="dcterms:W3CDTF">2007-07-31T12:07:50Z</dcterms:created>
  <dcterms:modified xsi:type="dcterms:W3CDTF">2014-06-20T18:52:25Z</dcterms:modified>
</cp:coreProperties>
</file>