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467BD9B-6693-47EF-BF79-E9F15306B9C3}" type="datetimeFigureOut">
              <a:rPr lang="cs-CZ" smtClean="0"/>
              <a:pPr/>
              <a:t>10.6.2014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09A6050-876F-4521-8574-B2B371704B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1476375" y="1916113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>
              <a:lnSpc>
                <a:spcPct val="90000"/>
              </a:lnSpc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</a:t>
            </a:r>
            <a:r>
              <a:rPr lang="cs-CZ" sz="1200" b="1"/>
              <a:t>VY_32_INOVACE_OdP_S3_05</a:t>
            </a:r>
            <a:endParaRPr lang="cs-CZ" sz="1200" b="1" dirty="0" smtClean="0"/>
          </a:p>
        </p:txBody>
      </p:sp>
      <p:pic>
        <p:nvPicPr>
          <p:cNvPr id="276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250" y="333375"/>
            <a:ext cx="6011863" cy="1470025"/>
          </a:xfrm>
          <a:solidFill>
            <a:srgbClr val="FFFFFF"/>
          </a:solidFill>
        </p:spPr>
      </p:pic>
      <p:sp>
        <p:nvSpPr>
          <p:cNvPr id="27652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>
                <a:solidFill>
                  <a:schemeClr val="tx2"/>
                </a:solidFill>
              </a:rPr>
              <a:t>Popis výukového materiálu	</a:t>
            </a:r>
          </a:p>
          <a:p>
            <a:r>
              <a:rPr lang="cs-CZ" sz="1200" dirty="0">
                <a:solidFill>
                  <a:schemeClr val="tx2"/>
                </a:solidFill>
              </a:rPr>
              <a:t>Název:			</a:t>
            </a:r>
            <a:r>
              <a:rPr lang="cs-CZ" sz="1200" dirty="0" smtClean="0">
                <a:solidFill>
                  <a:schemeClr val="tx2"/>
                </a:solidFill>
              </a:rPr>
              <a:t>Hlavní oblasti státního dozoru v CR – základní 			pravidla pro kontrolní činnost</a:t>
            </a:r>
          </a:p>
          <a:p>
            <a:r>
              <a:rPr lang="cs-CZ" sz="1200" dirty="0" smtClean="0">
                <a:solidFill>
                  <a:schemeClr val="tx2"/>
                </a:solidFill>
              </a:rPr>
              <a:t>Autor</a:t>
            </a:r>
            <a:r>
              <a:rPr lang="cs-CZ" sz="1200" dirty="0">
                <a:solidFill>
                  <a:schemeClr val="tx2"/>
                </a:solidFill>
              </a:rPr>
              <a:t>:			Bc. Pavel Lang</a:t>
            </a:r>
          </a:p>
          <a:p>
            <a:r>
              <a:rPr lang="cs-CZ" sz="1200" dirty="0">
                <a:solidFill>
                  <a:schemeClr val="tx2"/>
                </a:solidFill>
              </a:rPr>
              <a:t>Datum:			23.12.2013 </a:t>
            </a:r>
          </a:p>
          <a:p>
            <a:r>
              <a:rPr lang="cs-CZ" sz="1200" dirty="0">
                <a:solidFill>
                  <a:schemeClr val="tx2"/>
                </a:solidFill>
              </a:rPr>
              <a:t>Obor:			a) 65-41-L/01   Gastronomie  (nástavbové studium)</a:t>
            </a:r>
          </a:p>
          <a:p>
            <a:r>
              <a:rPr lang="cs-CZ" sz="1200" dirty="0">
                <a:solidFill>
                  <a:schemeClr val="tx2"/>
                </a:solidFill>
              </a:rPr>
              <a:t>			b) 65-41-L/01   Gastronomie</a:t>
            </a:r>
          </a:p>
          <a:p>
            <a:r>
              <a:rPr lang="cs-CZ" sz="1200" dirty="0">
                <a:solidFill>
                  <a:schemeClr val="tx2"/>
                </a:solidFill>
              </a:rPr>
              <a:t>Ročník:			a) - 2. ročník a b) - 4. ročník </a:t>
            </a:r>
          </a:p>
          <a:p>
            <a:r>
              <a:rPr lang="cs-CZ" sz="1200" dirty="0">
                <a:solidFill>
                  <a:schemeClr val="tx2"/>
                </a:solidFill>
              </a:rPr>
              <a:t>Předmět:			Hotelový provoz</a:t>
            </a:r>
          </a:p>
          <a:p>
            <a:r>
              <a:rPr lang="cs-CZ" sz="1200" dirty="0">
                <a:solidFill>
                  <a:schemeClr val="tx2"/>
                </a:solidFill>
              </a:rPr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7653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>
                <a:solidFill>
                  <a:schemeClr val="tx2"/>
                </a:solidFill>
              </a:rPr>
              <a:t>1. Materiál je určen pro výuku předmětu Hotelový provoz a je v souladu s ŠVP </a:t>
            </a:r>
          </a:p>
          <a:p>
            <a:r>
              <a:rPr lang="cs-CZ" sz="1200">
                <a:solidFill>
                  <a:schemeClr val="tx2"/>
                </a:solidFill>
              </a:rPr>
              <a:t>2. Materiál je prezentován žákům prostřednictvím ICT s výkladem a doplněním při  </a:t>
            </a:r>
          </a:p>
          <a:p>
            <a:r>
              <a:rPr lang="cs-CZ" sz="1200">
                <a:solidFill>
                  <a:schemeClr val="tx2"/>
                </a:solidFill>
              </a:rPr>
              <a:t>    současném použití učebnic Moderní řízení hotelového provozu (Ing. J. Beránek a kol., </a:t>
            </a:r>
          </a:p>
          <a:p>
            <a:r>
              <a:rPr lang="cs-CZ" sz="1200">
                <a:solidFill>
                  <a:schemeClr val="tx2"/>
                </a:solidFill>
              </a:rPr>
              <a:t>    Magconsulting 2013) a Cestovní ruch pro střední školy a pro veřejnost (D. Drobná a </a:t>
            </a:r>
          </a:p>
          <a:p>
            <a:r>
              <a:rPr lang="cs-CZ" sz="1200">
                <a:solidFill>
                  <a:schemeClr val="tx2"/>
                </a:solidFill>
              </a:rPr>
              <a:t>    E. Morávková, nakl. Fortuna Praha 2004)</a:t>
            </a:r>
          </a:p>
          <a:p>
            <a:r>
              <a:rPr lang="cs-CZ" sz="1200">
                <a:solidFill>
                  <a:schemeClr val="tx2"/>
                </a:solidFill>
              </a:rPr>
              <a:t>    Součástí materiálu je krátký test s označením odpovědí. Další formou zpětné vazby je </a:t>
            </a:r>
          </a:p>
          <a:p>
            <a:r>
              <a:rPr lang="cs-CZ" sz="1200">
                <a:solidFill>
                  <a:schemeClr val="tx2"/>
                </a:solidFill>
              </a:rPr>
              <a:t>    test jako souhrn několika realizovaných materiálů.	</a:t>
            </a:r>
          </a:p>
          <a:p>
            <a:r>
              <a:rPr lang="cs-CZ" sz="1200">
                <a:solidFill>
                  <a:schemeClr val="tx2"/>
                </a:solidFill>
              </a:rPr>
              <a:t>    Pro výuku je použit - PC s dataprojektorem</a:t>
            </a:r>
          </a:p>
          <a:p>
            <a:r>
              <a:rPr lang="cs-CZ" sz="1200">
                <a:solidFill>
                  <a:schemeClr val="tx2"/>
                </a:solidFill>
              </a:rPr>
              <a:t>	              - interaktivní tabule</a:t>
            </a:r>
          </a:p>
          <a:p>
            <a:r>
              <a:rPr lang="cs-CZ" sz="1200">
                <a:solidFill>
                  <a:schemeClr val="tx2"/>
                </a:solidFill>
              </a:rPr>
              <a:t>	              - interaktivní dataprojektor</a:t>
            </a:r>
          </a:p>
          <a:p>
            <a:r>
              <a:rPr lang="cs-CZ" sz="1200">
                <a:solidFill>
                  <a:schemeClr val="tx2"/>
                </a:solidFill>
              </a:rPr>
              <a:t>  	              - učebnice</a:t>
            </a:r>
          </a:p>
          <a:p>
            <a:r>
              <a:rPr lang="cs-CZ" sz="1200"/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484784"/>
            <a:ext cx="70567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Hlavní oblasti státního dozoru v cestovním ruchu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4653136"/>
            <a:ext cx="3312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Bc. Pavel Lang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3212976"/>
            <a:ext cx="61926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Základní pravidla pro kontrolní činnost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8900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(1)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2400" y="1868760"/>
            <a:ext cx="8034096" cy="4800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Zákon 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č. 255/2012 Sb.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(o kontrole /kontrolní řád/, v plném znění)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800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Kontrolu provádějí: ministerstva a další orgány státní správy, místní orgány a orgány územní samosprávy, specializované orgány (Česká obchodní inspekce, orgány Hygienické služby, atd.)</a:t>
            </a:r>
          </a:p>
          <a:p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46064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(2)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6416" y="1447800"/>
            <a:ext cx="8034096" cy="48006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Šetření probíhá: z vlastního podnětu kontrolních orgánů, na základě dožádání oprávněných st. orgánů, popř. 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dalších případech stanovených zákonem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Pracovníci vykonávají kontrolní činnost na základě písemného pověření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Někteří pracovníci kontrolních orgánů mohou být z výkonu určité kontroly vyloučeni z důvodu podjatosti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6328" y="44624"/>
            <a:ext cx="7858120" cy="18002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(3)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447800"/>
            <a:ext cx="8106104" cy="48006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Práva kontrolních pracovníků: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vstupovat do provozoven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požadovat poskytnutí informací a předložení dokladů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 odůvodněných případech zajišťovat doklady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požadovat písemnou zprávu o odstranění nedostatků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ukládat pořádkové pokuty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85800"/>
            <a:ext cx="8106104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Základní pravidla pro kontrolní činnost (4)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6376" y="1447800"/>
            <a:ext cx="8250120" cy="48006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Povinnosti kontrolních pracovníků: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zjistit skutečný stav věci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zjištění prokázat doklady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oznámit kontrolované osobě zahájení kontroly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předložit pověření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pořídit protokol o výsledcích kontroly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zachovávat mlčenlivost o skutečnostech, které se dozvěděli při výkonu kontroly</a:t>
            </a:r>
          </a:p>
          <a:p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394136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Základní pravidla pro kontrolní činnost (5)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47800"/>
            <a:ext cx="8322128" cy="4800600"/>
          </a:xfrm>
        </p:spPr>
        <p:txBody>
          <a:bodyPr/>
          <a:lstStyle/>
          <a:p>
            <a:pPr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Kontrolované osoby jsou povinny vytvořit základní podmínky k provedení kontroly a poskytnout součinnost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4" descr="j033164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5963" y="2852738"/>
            <a:ext cx="1693862" cy="2951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796208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(6)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868760"/>
            <a:ext cx="8106104" cy="48006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Protokol obsahuje zejména: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označení kontrolního orgánu a kontrolních pracovníků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označení kontrolované osoby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místo a čas provedení kontroly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popis zjištěných skutečností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uvedení nedostatků a označení ustanovení právních předpisů, které byly porušeny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796208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(7)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24744"/>
            <a:ext cx="8178112" cy="4800600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Povinností kontrolních pracovníků je seznámit kontrolované osoby s obsahem protokolu a předat jim jeho kopii, proti protokolu lze do 5 dnů podat písemné a zdůvodněné námitky. Odmítne-li kontrolovaná osoba seznámit se  kontrolním zjištěním, nebo toto oznámení potvrdit, vyznačí se tyto skutečnosti v protokolu.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962088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(8)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24744"/>
            <a:ext cx="8250120" cy="4800600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Řízení o námitkách: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o námitkách rozhoduje vedoucí kontrolního orgánu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kontrolní pracovník může o námitkách sám rozhodnout, pokud jim v celém rozsahu vyhoví, jinak je předloží do sedmi dnů vedoucímu kontrolního orgánu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proti rozhodnutí o námitkách není opravný prostředek možný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8178112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(9)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96752"/>
            <a:ext cx="7962088" cy="4800600"/>
          </a:xfrm>
        </p:spPr>
        <p:txBody>
          <a:bodyPr>
            <a:normAutofit fontScale="925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Pořádková pokuta: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fyzické osobě do výše 50 tis. Kč (nedostatečná součinnost; lze uložit i opakovaně)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lze uložit opakovaně, úhrn těchto pokut nesmí přesáhnout 200 tis. Kč.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lze pořádkovou pokutu uložit do jednoho roku po zjištěných skutečnostech kontrolním orgánem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pořádkové pokuty vybírá orgán, který je uložil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178112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Základní pravidla pro kontrolní činnost (10)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68760"/>
            <a:ext cx="8322128" cy="4800600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Náklady kontroly: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náklady vzniklé v souvislosti s prováděním kontroly kontrolnímu orgánu nese kontrolní orgán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náklady vzniklé v souvislosti kontrolovaným osobám nesou kontrolované osoby (kromě používání telekomunikačních zařízení kontrolovaných osob, tyto náklady hradí stát).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za škodu vzniklou kontrolovaným osobám zodpovídá stát, této povinnosti se nemůže zprostit.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74638"/>
            <a:ext cx="1512168" cy="114300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Výstupy TEST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748883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Na základě jakých skutečností mohou probíhat šetření při kontrolní činnosti?</a:t>
            </a:r>
          </a:p>
          <a:p>
            <a:pPr marL="514350" indent="-514350"/>
            <a:r>
              <a:rPr lang="cs-CZ" sz="2800" dirty="0" smtClean="0">
                <a:solidFill>
                  <a:srgbClr val="FF0000"/>
                </a:solidFill>
              </a:rPr>
              <a:t>	Uveďte příklad z oblasti stravovacích služeb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3645024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Znáte práva kontrolních pracovníků?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509120"/>
            <a:ext cx="66247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Jaké informace musí obsahovat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protokol z kontrolní činnosti?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5877272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Děkuji za pozornost     Bc. Pavel Lang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27</TotalTime>
  <Words>606</Words>
  <Application>Microsoft Office PowerPoint</Application>
  <PresentationFormat>Předvádění na obrazovce (4:3)</PresentationFormat>
  <Paragraphs>88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Prezentace aplikace PowerPoint</vt:lpstr>
      <vt:lpstr>Prezentace aplikace PowerPoint</vt:lpstr>
      <vt:lpstr>Základní pravidla pro kontrolní činnost (1)</vt:lpstr>
      <vt:lpstr>Základní pravidla pro kontrolní činnost (2)</vt:lpstr>
      <vt:lpstr>Základní pravidla pro kontrolní činnost (3) </vt:lpstr>
      <vt:lpstr>Základní pravidla pro kontrolní činnost (4) </vt:lpstr>
      <vt:lpstr>Základní pravidla pro kontrolní činnost (5)</vt:lpstr>
      <vt:lpstr>Základní pravidla pro kontrolní činnost (6)</vt:lpstr>
      <vt:lpstr>Základní pravidla pro kontrolní činnost (7)</vt:lpstr>
      <vt:lpstr>Základní pravidla pro kontrolní činnost (8)</vt:lpstr>
      <vt:lpstr>Základní pravidla pro kontrolní činnost (9)</vt:lpstr>
      <vt:lpstr>Základní pravidla pro kontrolní činnost (10)</vt:lpstr>
      <vt:lpstr>Výstupy TEST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kantor</cp:lastModifiedBy>
  <cp:revision>6</cp:revision>
  <dcterms:created xsi:type="dcterms:W3CDTF">2014-01-03T15:31:57Z</dcterms:created>
  <dcterms:modified xsi:type="dcterms:W3CDTF">2014-06-10T10:07:33Z</dcterms:modified>
</cp:coreProperties>
</file>