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F805F-9228-4A48-8E5C-1D94306D9349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8B08F-5FB7-425B-B746-FF4D280E5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541188-A806-4820-ACA3-97D81C2357AE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19E63-7A80-464B-B72B-2AA950805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59519-8806-4F6F-A355-10826DFBE3EC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DC0CF-C418-4341-A89D-D89A10F59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790BB-AA25-4ECA-8553-1FB5EAC5BAEA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FCAF83-B7FF-4445-8E4A-B4C9D39FE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1859B-F913-4AF9-BF08-893BAD335AA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20CDF-85E5-454C-95F7-F2AF53B6BF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CCBCF-AD1B-4B5D-9ABB-C335257ABA08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564BD-3AD6-400E-9B11-186AD1B3A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04596-47A1-4DC5-9D49-F9CE83A3956E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6C3DE-1F8E-4DB5-8C53-C49CF1C0E0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ACE47-64B1-446C-B6E1-69559745D5EE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7E33BB-9368-466B-9F60-638EF0944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72FA0-C139-4842-B7DE-CDA34C4A02B2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D1F79-D6EB-44D1-8B69-D4AD90738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34CCB2-3A6E-4106-A619-07E5F8838FF4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81CD4-A429-41D0-9CE6-9E8338FE93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4D672-5F12-496A-9B99-E4CE5FE00117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2BCD3-1B3E-46DE-A5AE-5AB0F85C3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1E9193-4FEE-4F48-8D0A-26CF77D8507B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C11A29A-FA7D-4DAA-A2B5-A779E6F025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</a:t>
            </a:r>
            <a:r>
              <a:rPr lang="cs-CZ" sz="1200" b="1"/>
              <a:t>VY_32_INOVACE_OdP_S3_06</a:t>
            </a:r>
            <a:endParaRPr lang="cs-CZ" sz="1200" b="1" dirty="0" smtClean="0"/>
          </a:p>
        </p:txBody>
      </p:sp>
      <p:pic>
        <p:nvPicPr>
          <p:cNvPr id="1331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Popis výukového materiálu	</a:t>
            </a:r>
          </a:p>
          <a:p>
            <a:r>
              <a:rPr lang="cs-CZ" sz="1200">
                <a:latin typeface="Calibri" pitchFamily="34" charset="0"/>
              </a:rPr>
              <a:t>Název:			Hlavní oblasti státního dozoru v CR – NKÚ, ČOI, SZPI</a:t>
            </a:r>
          </a:p>
          <a:p>
            <a:r>
              <a:rPr lang="cs-CZ" sz="1200">
                <a:latin typeface="Calibri" pitchFamily="34" charset="0"/>
              </a:rPr>
              <a:t>Autor:			Bc. Pavel Lang</a:t>
            </a:r>
          </a:p>
          <a:p>
            <a:r>
              <a:rPr lang="cs-CZ" sz="1200">
                <a:latin typeface="Calibri" pitchFamily="34" charset="0"/>
              </a:rPr>
              <a:t>Datum:			23.12.2013 </a:t>
            </a:r>
          </a:p>
          <a:p>
            <a:r>
              <a:rPr lang="cs-CZ" sz="1200">
                <a:latin typeface="Calibri" pitchFamily="34" charset="0"/>
              </a:rPr>
              <a:t>Obor:			a) 65-41-L/01   Gastronomie  (nástavbové studium)</a:t>
            </a:r>
          </a:p>
          <a:p>
            <a:r>
              <a:rPr lang="cs-CZ" sz="1200">
                <a:latin typeface="Calibri" pitchFamily="34" charset="0"/>
              </a:rPr>
              <a:t>			b) 65-41-L/01   Gastronomie</a:t>
            </a:r>
          </a:p>
          <a:p>
            <a:r>
              <a:rPr lang="cs-CZ" sz="1200">
                <a:latin typeface="Calibri" pitchFamily="34" charset="0"/>
              </a:rPr>
              <a:t>Ročník:			a) - 2. ročník a b) - 4. ročník </a:t>
            </a:r>
          </a:p>
          <a:p>
            <a:r>
              <a:rPr lang="cs-CZ" sz="1200">
                <a:latin typeface="Calibri" pitchFamily="34" charset="0"/>
              </a:rPr>
              <a:t>Předmět:			Hotelový provoz</a:t>
            </a:r>
          </a:p>
          <a:p>
            <a:r>
              <a:rPr lang="cs-CZ" sz="1200">
                <a:latin typeface="Calibri" pitchFamily="34" charset="0"/>
              </a:rPr>
              <a:t>Anotace výukového materiálu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1. Materiál je určen pro výuku předmětu Hotelový provoz a je v souladu s ŠVP </a:t>
            </a:r>
          </a:p>
          <a:p>
            <a:r>
              <a:rPr lang="cs-CZ" sz="1200">
                <a:latin typeface="Calibri" pitchFamily="34" charset="0"/>
              </a:rPr>
              <a:t>2. Materiál je prezentován žákům prostřednictvím ICT s výkladem a doplněním při  </a:t>
            </a:r>
          </a:p>
          <a:p>
            <a:r>
              <a:rPr lang="cs-CZ" sz="1200">
                <a:latin typeface="Calibri" pitchFamily="34" charset="0"/>
              </a:rPr>
              <a:t>    současném použití učebnic Moderní řízení hotelového provozu (Ing. J. Beránek a kol., </a:t>
            </a:r>
          </a:p>
          <a:p>
            <a:r>
              <a:rPr lang="cs-CZ" sz="1200">
                <a:latin typeface="Calibri" pitchFamily="34" charset="0"/>
              </a:rPr>
              <a:t>    Magconsulting 2013) a Cestovní ruch pro střední školy a pro veřejnost (D. Drobná a </a:t>
            </a:r>
          </a:p>
          <a:p>
            <a:r>
              <a:rPr lang="cs-CZ" sz="1200">
                <a:latin typeface="Calibri" pitchFamily="34" charset="0"/>
              </a:rPr>
              <a:t>    E. Morávková, nakl. Fortuna Praha 2004)</a:t>
            </a:r>
          </a:p>
          <a:p>
            <a:r>
              <a:rPr lang="cs-CZ" sz="1200">
                <a:latin typeface="Calibri" pitchFamily="34" charset="0"/>
              </a:rPr>
              <a:t>    Součástí materiálu je krátký test s označením odpovědí. Další formou zpětné vazby je </a:t>
            </a:r>
          </a:p>
          <a:p>
            <a:r>
              <a:rPr lang="cs-CZ" sz="1200">
                <a:latin typeface="Calibri" pitchFamily="34" charset="0"/>
              </a:rPr>
              <a:t>    test jako souhrn několika realizovaných materiálů.	</a:t>
            </a:r>
          </a:p>
          <a:p>
            <a:r>
              <a:rPr lang="cs-CZ" sz="1200">
                <a:latin typeface="Calibri" pitchFamily="34" charset="0"/>
              </a:rPr>
              <a:t>    Pro výuku je použit - PC s dataprojektorem</a:t>
            </a:r>
          </a:p>
          <a:p>
            <a:r>
              <a:rPr lang="cs-CZ" sz="1200">
                <a:latin typeface="Calibri" pitchFamily="34" charset="0"/>
              </a:rPr>
              <a:t>	              - interaktivní tabule</a:t>
            </a:r>
          </a:p>
          <a:p>
            <a:r>
              <a:rPr lang="cs-CZ" sz="1200">
                <a:latin typeface="Calibri" pitchFamily="34" charset="0"/>
              </a:rPr>
              <a:t>	              - interaktivní dataprojektor</a:t>
            </a:r>
          </a:p>
          <a:p>
            <a:r>
              <a:rPr lang="cs-CZ" sz="1200">
                <a:latin typeface="Calibri" pitchFamily="34" charset="0"/>
              </a:rPr>
              <a:t>  	              - učebnice</a:t>
            </a:r>
          </a:p>
          <a:p>
            <a:r>
              <a:rPr lang="cs-CZ" sz="1200">
                <a:latin typeface="Calibri" pitchFamily="34" charset="0"/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613"/>
            <a:ext cx="8229600" cy="172878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800000"/>
                </a:solidFill>
              </a:rPr>
              <a:t>Hlavní oblasti státního dozoru v cestovním ruchu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endParaRPr lang="cs-CZ" dirty="0"/>
          </a:p>
        </p:txBody>
      </p:sp>
      <p:sp>
        <p:nvSpPr>
          <p:cNvPr id="14338" name="Obdélník 3"/>
          <p:cNvSpPr>
            <a:spLocks noChangeArrowheads="1"/>
          </p:cNvSpPr>
          <p:nvPr/>
        </p:nvSpPr>
        <p:spPr bwMode="auto">
          <a:xfrm>
            <a:off x="755650" y="3244850"/>
            <a:ext cx="7362825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Nejvyšší kontrolní úřad</a:t>
            </a:r>
          </a:p>
          <a:p>
            <a:pPr algn="ctr"/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Česká obchodní inspekce</a:t>
            </a:r>
          </a:p>
          <a:p>
            <a:pPr algn="ctr"/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Státní zemědělská a potravinářská inspekce</a:t>
            </a:r>
          </a:p>
          <a:p>
            <a:pPr algn="ctr"/>
            <a:r>
              <a:rPr lang="cs-CZ" sz="3200">
                <a:solidFill>
                  <a:srgbClr val="C00000"/>
                </a:solidFill>
                <a:latin typeface="Calibri" pitchFamily="34" charset="0"/>
              </a:rPr>
              <a:t> </a:t>
            </a: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3"/>
          <p:cNvSpPr>
            <a:spLocks noChangeArrowheads="1"/>
          </p:cNvSpPr>
          <p:nvPr/>
        </p:nvSpPr>
        <p:spPr bwMode="auto">
          <a:xfrm>
            <a:off x="1619250" y="188913"/>
            <a:ext cx="56134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Nejvyšší kontrolní úřad (1)</a:t>
            </a:r>
          </a:p>
        </p:txBody>
      </p:sp>
      <p:sp>
        <p:nvSpPr>
          <p:cNvPr id="15362" name="Obdélník 4"/>
          <p:cNvSpPr>
            <a:spLocks noChangeArrowheads="1"/>
          </p:cNvSpPr>
          <p:nvPr/>
        </p:nvSpPr>
        <p:spPr bwMode="auto">
          <a:xfrm>
            <a:off x="827088" y="2413000"/>
            <a:ext cx="7705725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  <a:latin typeface="Calibri" pitchFamily="34" charset="0"/>
              </a:rPr>
              <a:t>Zákon č. 166/1993 Sb. (</a:t>
            </a:r>
            <a:r>
              <a:rPr lang="cs-CZ" sz="3200" b="1" dirty="0">
                <a:solidFill>
                  <a:srgbClr val="C00000"/>
                </a:solidFill>
                <a:latin typeface="Calibri" pitchFamily="34" charset="0"/>
              </a:rPr>
              <a:t>Zákon o Nejvyšším kontrolním úřadu - NKÚ)</a:t>
            </a:r>
            <a:endParaRPr lang="cs-CZ" sz="3200" dirty="0">
              <a:solidFill>
                <a:srgbClr val="C00000"/>
              </a:solidFill>
              <a:latin typeface="Calibri" pitchFamily="34" charset="0"/>
            </a:endParaRPr>
          </a:p>
          <a:p>
            <a:r>
              <a:rPr lang="cs-CZ" sz="3200" dirty="0">
                <a:solidFill>
                  <a:srgbClr val="C00000"/>
                </a:solidFill>
                <a:latin typeface="Calibri" pitchFamily="34" charset="0"/>
              </a:rPr>
              <a:t>tento zákon upravuje postavení, strukturu a činnost NKÚ</a:t>
            </a:r>
          </a:p>
          <a:p>
            <a:r>
              <a:rPr lang="cs-CZ" sz="3200" dirty="0">
                <a:solidFill>
                  <a:srgbClr val="C00000"/>
                </a:solidFill>
                <a:latin typeface="Calibri" pitchFamily="34" charset="0"/>
              </a:rPr>
              <a:t>dále stanoví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</a:rPr>
              <a:t>práva </a:t>
            </a:r>
            <a:r>
              <a:rPr lang="cs-CZ" sz="3200" dirty="0">
                <a:solidFill>
                  <a:srgbClr val="C00000"/>
                </a:solidFill>
                <a:latin typeface="Calibri" pitchFamily="34" charset="0"/>
              </a:rPr>
              <a:t>a povinnosti prezidenta, </a:t>
            </a:r>
            <a:r>
              <a:rPr lang="cs-CZ" sz="3200" dirty="0" err="1">
                <a:solidFill>
                  <a:srgbClr val="C00000"/>
                </a:solidFill>
                <a:latin typeface="Calibri" pitchFamily="34" charset="0"/>
              </a:rPr>
              <a:t>víceprezidenta</a:t>
            </a:r>
            <a:r>
              <a:rPr lang="cs-CZ" sz="3200" dirty="0">
                <a:solidFill>
                  <a:srgbClr val="C00000"/>
                </a:solidFill>
                <a:latin typeface="Calibri" pitchFamily="34" charset="0"/>
              </a:rPr>
              <a:t>, členů, kolegia, senátu, kárné komory a pracovníků NKÚ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Nejvyšší kontrolní úřad (2)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Předmět činnosti: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kontrola hospodaření se státním majetkem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s finančními prostředky vybíranými na základě zákona (např. zdravotní a sociální pojištění)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s prostředky poskytnutými ČR ze zahraničí a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 prostředky, za něž stát převzal záruky (kontrola souladu s právními předpisy, věcné a formální správnosti, posouzení účelnosti a hospodárnosti)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Nejvyšší kontrolní úřad (3)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prokazování: služební průkaz a příkaz ke kontrole</a:t>
            </a:r>
          </a:p>
          <a:p>
            <a:r>
              <a:rPr lang="cs-CZ" smtClean="0">
                <a:solidFill>
                  <a:srgbClr val="C00000"/>
                </a:solidFill>
              </a:rPr>
              <a:t>výkon kontroly: (kromě státních orgánů) i u právnických osob a fyzických osob</a:t>
            </a:r>
          </a:p>
          <a:p>
            <a:endParaRPr lang="cs-CZ" smtClean="0"/>
          </a:p>
        </p:txBody>
      </p:sp>
      <p:pic>
        <p:nvPicPr>
          <p:cNvPr id="17411" name="Picture 7" descr="j025174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9700" y="3997325"/>
            <a:ext cx="2592388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Nejvyšší kontrolní úřad (4)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927225"/>
            <a:ext cx="8229600" cy="4525963"/>
          </a:xfrm>
        </p:spPr>
        <p:txBody>
          <a:bodyPr rtlCol="0">
            <a:normAutofit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Výsledek kontroly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základním výstupem je kontrolní protokol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proti kontrolnímu protokolu lze podat námitky ve lhůtě pěti dnů ode dne se seznámením s kontrolním protokolem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fyzické osobě, která zaviněně způsobila, že kontrolovaná osoba nemohla poskytnout odpovídající součinnost s kontrolním orgánem, lze uložit pokutu do výše 50 tis. Kč. Tuto pokutu lze uložit opakovaně.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Česká obchodní inspekce (1)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Zákon č. 64/1986 Sb. (o České obchodní inspekci; v </a:t>
            </a:r>
            <a:r>
              <a:rPr lang="cs-CZ" dirty="0" err="1" smtClean="0">
                <a:solidFill>
                  <a:srgbClr val="C00000"/>
                </a:solidFill>
              </a:rPr>
              <a:t>pl</a:t>
            </a:r>
            <a:r>
              <a:rPr lang="cs-CZ" dirty="0" smtClean="0">
                <a:solidFill>
                  <a:srgbClr val="C00000"/>
                </a:solidFill>
              </a:rPr>
              <a:t>. znění)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na základě tohoto zákona je Česká obchodní inspekce oprávněna kontrolovat právnické a fyzické osoby prodávající nebo dodávající výrobky  a zboží na vnitřní trh, provozující tržiště nebo poskytující spotřebitelský úvěr.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pracovníci České obchodní inspekce se prokazují služebními průkazy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Česká obchodní inspekce (2)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88"/>
            <a:ext cx="8229600" cy="4525962"/>
          </a:xfrm>
        </p:spPr>
        <p:txBody>
          <a:bodyPr rtlCol="0">
            <a:normAutofit fontScale="47500" lnSpcReduction="2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Předmět kontroly: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kontrola zdravotní nezávadnosti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jakosti zboží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podmínky skladování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kontrola měřících přístrojů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kontrola dohodnutých nebo stanovených podmínek kvality poskytovaných služeb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kontrola správnosti označení všech výrobků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kontrola deklarovaných a skutečných vlastností výrobku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zda nedochází ke klamání spotřebitele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zda uváděné výrobky jsou bezpečné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5100" dirty="0" smtClean="0">
                <a:solidFill>
                  <a:srgbClr val="C00000"/>
                </a:solidFill>
              </a:rPr>
              <a:t>zda osoby poskytující spotřebitelský úvěr, dodržují podmínky dané zvláštním předpisem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C00000"/>
                </a:solidFill>
              </a:rPr>
              <a:t>Česká obchodní inspekce (3)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Sankce: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inspektor – bloková pokuta do výše 5 tis. Kč (pokud kontrolovaná FO ochotna zaplatit; nelze se odvolat)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ředitel inspektorátu – pokuta do výše 1 mil. Kč (do výše 2 mil. Kč za opakované porušení během jednoho roku)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za narušování průběhu kontroly, lze uložit fyzické osobě pokutu do výše 50 tis. Kč a to i opakovaně.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Státní zemědělská a potravinářská inspekce (1)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7588"/>
            <a:ext cx="8435975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>
                <a:solidFill>
                  <a:srgbClr val="C00000"/>
                </a:solidFill>
              </a:rPr>
              <a:t>Zákon č. 146/2002 Sb. (Zákon o Státní zemědělské a potravinářské inspekci a o změně některých souvisejících zákonů)</a:t>
            </a:r>
          </a:p>
          <a:p>
            <a:r>
              <a:rPr lang="cs-CZ" smtClean="0">
                <a:solidFill>
                  <a:srgbClr val="C00000"/>
                </a:solidFill>
              </a:rPr>
              <a:t>zákon upravuje kontrolní povinnosti SZaPI, pravomoci a předměty kontroly</a:t>
            </a:r>
          </a:p>
          <a:p>
            <a:r>
              <a:rPr lang="cs-CZ" smtClean="0">
                <a:solidFill>
                  <a:srgbClr val="C00000"/>
                </a:solidFill>
              </a:rPr>
              <a:t>pracovníci se prokazují služebními průkazy Státní zemědělské a potravinářské inspekce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Státní zemědělská a potravinářská inspekce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C00000"/>
                </a:solidFill>
              </a:rPr>
              <a:t>Předmět činnosti: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kontrola potravin, surovin k jejich výrobě zemědělských výrobků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>
                <a:solidFill>
                  <a:srgbClr val="C00000"/>
                </a:solidFill>
              </a:rPr>
              <a:t>mydlářských</a:t>
            </a:r>
            <a:r>
              <a:rPr lang="cs-CZ" dirty="0" smtClean="0">
                <a:solidFill>
                  <a:srgbClr val="C00000"/>
                </a:solidFill>
              </a:rPr>
              <a:t> a saponátových výrobků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tabákových výrobků. (výroba, skladování, přeprava a prodej)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SZPI není oprávněna ke kontrole přípravy jídel a nápojů v provozovnách společného stravování (kompetence orgánů hygienické služby nebo ČOI – oblast poctivosti prodeje)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C00000"/>
                </a:solidFill>
              </a:rPr>
              <a:t>Státní zemědělská a potravinářská inspekce (3)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Sankce: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bloková pokuta udělená inspektorem do výše 5 tis. Kč (pokud kontrolovaný ochoten zaplatit)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pokuta udělená inspektorátem do výše 1 mil. Kč </a:t>
            </a:r>
            <a:br>
              <a:rPr lang="cs-CZ" sz="3000" dirty="0" smtClean="0">
                <a:solidFill>
                  <a:srgbClr val="C00000"/>
                </a:solidFill>
              </a:rPr>
            </a:br>
            <a:r>
              <a:rPr lang="cs-CZ" sz="3000" dirty="0" smtClean="0">
                <a:solidFill>
                  <a:srgbClr val="C00000"/>
                </a:solidFill>
              </a:rPr>
              <a:t>(3 mil. Kč v případě opakovaného porušení během 1 roku)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v mimořádných případech pokuta udělená inspektorátem do výše 10 mil. Kč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rgbClr val="C00000"/>
                </a:solidFill>
              </a:rPr>
              <a:t>pokutu lze udělit do 1 roku poté co se inspektorát o porušení povinností dověděl, nejdéle však do 2 let poté co došlo k přestupku. Pokutu nelze uložit, uplyne-li od porušení povinnosti doba delší než 3 roky.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2951162" cy="1143000"/>
          </a:xfrm>
        </p:spPr>
        <p:txBody>
          <a:bodyPr/>
          <a:lstStyle/>
          <a:p>
            <a:r>
              <a:rPr lang="cs-CZ" sz="2800" smtClean="0">
                <a:solidFill>
                  <a:srgbClr val="FF0000"/>
                </a:solidFill>
              </a:rPr>
              <a:t>Výstupy -TEST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827088" y="1557338"/>
            <a:ext cx="79216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1. Co </a:t>
            </a:r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</a:rPr>
              <a:t>je předmětem </a:t>
            </a:r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činnosti Nejvyššího kontrolního </a:t>
            </a:r>
          </a:p>
          <a:p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    úřadu?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2852738"/>
            <a:ext cx="74168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2. Co je předmětem kontroly České</a:t>
            </a:r>
            <a:r>
              <a:rPr lang="cs-CZ" sz="2800">
                <a:solidFill>
                  <a:srgbClr val="FF0000"/>
                </a:solidFill>
              </a:rPr>
              <a:t> 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obchodní 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inspekce?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27088" y="4149725"/>
            <a:ext cx="76327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3. </a:t>
            </a: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Co </a:t>
            </a:r>
            <a:r>
              <a:rPr lang="cs-CZ" sz="2800" smtClean="0">
                <a:solidFill>
                  <a:srgbClr val="FF0000"/>
                </a:solidFill>
                <a:latin typeface="Calibri" pitchFamily="34" charset="0"/>
              </a:rPr>
              <a:t>je předmětem </a:t>
            </a:r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kontroly Státní zemědělské a </a:t>
            </a:r>
          </a:p>
          <a:p>
            <a:r>
              <a:rPr lang="cs-CZ" sz="2800" dirty="0">
                <a:solidFill>
                  <a:srgbClr val="FF0000"/>
                </a:solidFill>
                <a:latin typeface="Calibri" pitchFamily="34" charset="0"/>
              </a:rPr>
              <a:t>    potravinářské inspekce?  </a:t>
            </a:r>
          </a:p>
        </p:txBody>
      </p:sp>
      <p:sp>
        <p:nvSpPr>
          <p:cNvPr id="25605" name="TextovéPole 6"/>
          <p:cNvSpPr txBox="1">
            <a:spLocks noChangeArrowheads="1"/>
          </p:cNvSpPr>
          <p:nvPr/>
        </p:nvSpPr>
        <p:spPr bwMode="auto">
          <a:xfrm>
            <a:off x="1908175" y="5445125"/>
            <a:ext cx="6048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Děkuji za pozornost    -    Bc. Pavel Lang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688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Hlavní oblasti státního dozoru v cestovním ruchu </vt:lpstr>
      <vt:lpstr>Snímek 3</vt:lpstr>
      <vt:lpstr>Nejvyšší kontrolní úřad (2) </vt:lpstr>
      <vt:lpstr>Nejvyšší kontrolní úřad (3) </vt:lpstr>
      <vt:lpstr>Nejvyšší kontrolní úřad (4) </vt:lpstr>
      <vt:lpstr>Česká obchodní inspekce (1)</vt:lpstr>
      <vt:lpstr>Česká obchodní inspekce (2)</vt:lpstr>
      <vt:lpstr>Česká obchodní inspekce (3)</vt:lpstr>
      <vt:lpstr>Státní zemědělská a potravinářská inspekce (1)</vt:lpstr>
      <vt:lpstr>Státní zemědělská a potravinářská inspekce (2)</vt:lpstr>
      <vt:lpstr>Státní zemědělská a potravinářská inspekce (3)</vt:lpstr>
      <vt:lpstr>Výstupy -TEST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Hlavní oblasti státního dozoru v cestovním ruchu</dc:title>
  <dc:creator>Pavel</dc:creator>
  <cp:lastModifiedBy>Dum</cp:lastModifiedBy>
  <cp:revision>8</cp:revision>
  <dcterms:created xsi:type="dcterms:W3CDTF">2014-01-03T16:09:18Z</dcterms:created>
  <dcterms:modified xsi:type="dcterms:W3CDTF">2014-06-19T20:25:02Z</dcterms:modified>
</cp:coreProperties>
</file>