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9" r:id="rId3"/>
    <p:sldId id="256" r:id="rId4"/>
    <p:sldId id="257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FF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0" d="100"/>
          <a:sy n="40" d="100"/>
        </p:scale>
        <p:origin x="-138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147667-9251-456E-AAC7-D459144F6346}" type="datetimeFigureOut">
              <a:rPr lang="cs-CZ"/>
              <a:pPr>
                <a:defRPr/>
              </a:pPr>
              <a:t>19.6.2014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980BFB-B966-49E5-8429-4A3F2C1C284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31F8CC-09F8-4D5C-8DF8-E398B3F75BED}" type="datetimeFigureOut">
              <a:rPr lang="cs-CZ"/>
              <a:pPr>
                <a:defRPr/>
              </a:pPr>
              <a:t>19.6.2014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E60969-2989-40B4-A11E-551251BCA0B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AB03EE-AFB3-4015-9292-55387CBE850E}" type="datetimeFigureOut">
              <a:rPr lang="cs-CZ"/>
              <a:pPr>
                <a:defRPr/>
              </a:pPr>
              <a:t>19.6.2014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D79867-030A-4322-82AA-0C3A49AEC91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08D290-BFB5-4CEF-A1E9-54C7656E6082}" type="datetimeFigureOut">
              <a:rPr lang="cs-CZ"/>
              <a:pPr>
                <a:defRPr/>
              </a:pPr>
              <a:t>19.6.2014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A0F7DE-12BA-447B-952F-74F1AC2E7FC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D87A5E-6B0D-41B6-B518-A2461B2C21BF}" type="datetimeFigureOut">
              <a:rPr lang="cs-CZ"/>
              <a:pPr>
                <a:defRPr/>
              </a:pPr>
              <a:t>19.6.2014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7A0DE0-B786-4AAC-8EF7-2DD83D4154E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B71EC1-1E8F-41B2-8900-C00F0993BBB1}" type="datetimeFigureOut">
              <a:rPr lang="cs-CZ"/>
              <a:pPr>
                <a:defRPr/>
              </a:pPr>
              <a:t>19.6.2014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03C1E2-5117-4075-9A38-493B863402E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AC6E75-9974-4ACC-8635-8BCD83691A32}" type="datetimeFigureOut">
              <a:rPr lang="cs-CZ"/>
              <a:pPr>
                <a:defRPr/>
              </a:pPr>
              <a:t>19.6.2014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4D42DB-AA26-4E6E-B50D-DE04A8E04DA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2F8C48-790D-47F1-9C6E-5BA16A6D3C47}" type="datetimeFigureOut">
              <a:rPr lang="cs-CZ"/>
              <a:pPr>
                <a:defRPr/>
              </a:pPr>
              <a:t>19.6.2014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633642-B68D-42AB-81B6-CC38E20A119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FFD4DD-3038-4753-BD4F-55466B381FF7}" type="datetimeFigureOut">
              <a:rPr lang="cs-CZ"/>
              <a:pPr>
                <a:defRPr/>
              </a:pPr>
              <a:t>19.6.2014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FFE0D1-0FAA-4AE3-BD0F-A2B4794F6F4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33CA1D-78CF-4CED-8D5A-482A2844FCA5}" type="datetimeFigureOut">
              <a:rPr lang="cs-CZ"/>
              <a:pPr>
                <a:defRPr/>
              </a:pPr>
              <a:t>19.6.2014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5CAC3F-1810-48F4-BE51-D28838FF03D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C091D3-3E84-4A83-87B4-A4B7282E0270}" type="datetimeFigureOut">
              <a:rPr lang="cs-CZ"/>
              <a:pPr>
                <a:defRPr/>
              </a:pPr>
              <a:t>19.6.2014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22D2C3-F06A-40A3-B5B0-7C8C4CFD59D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8452170-2AAF-43C1-B8CB-AC88C82845CA}" type="datetimeFigureOut">
              <a:rPr lang="cs-CZ"/>
              <a:pPr>
                <a:defRPr/>
              </a:pPr>
              <a:t>19.6.2014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413FA34-11B3-4B7B-A360-38D36D59D6E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1476375" y="1916113"/>
            <a:ext cx="6400800" cy="10795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cs-CZ" sz="1200" b="1" smtClean="0"/>
              <a:t>Číslo projektu školy 	CZ.1.07/1.5.00/34.0963 </a:t>
            </a:r>
          </a:p>
          <a:p>
            <a:pPr>
              <a:lnSpc>
                <a:spcPct val="90000"/>
              </a:lnSpc>
            </a:pPr>
            <a:r>
              <a:rPr lang="cs-CZ" sz="1200" b="1" smtClean="0"/>
              <a:t>Číslo a název šablony </a:t>
            </a:r>
          </a:p>
          <a:p>
            <a:pPr>
              <a:lnSpc>
                <a:spcPct val="90000"/>
              </a:lnSpc>
            </a:pPr>
            <a:r>
              <a:rPr lang="cs-CZ" sz="1200" b="1" smtClean="0"/>
              <a:t>klíčové aktivity 	III/2 Inovace a zkvalitnění výuky prostřednictvím ICT</a:t>
            </a:r>
          </a:p>
          <a:p>
            <a:pPr>
              <a:lnSpc>
                <a:spcPct val="90000"/>
              </a:lnSpc>
            </a:pPr>
            <a:r>
              <a:rPr lang="cs-CZ" sz="1200" b="1" smtClean="0"/>
              <a:t>Číslo materiálu	VY_32_INOVACE_OdP_S3_07</a:t>
            </a:r>
          </a:p>
        </p:txBody>
      </p:sp>
      <p:pic>
        <p:nvPicPr>
          <p:cNvPr id="13314" name="obrázek 1"/>
          <p:cNvPicPr>
            <a:picLocks noGrp="1" noChangeAspect="1" noChangeArrowheads="1"/>
          </p:cNvPicPr>
          <p:nvPr>
            <p:ph type="ctrTitle"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1619250" y="333375"/>
            <a:ext cx="6011863" cy="1470025"/>
          </a:xfrm>
          <a:solidFill>
            <a:srgbClr val="FFFFFF"/>
          </a:solidFill>
        </p:spPr>
      </p:pic>
      <p:sp>
        <p:nvSpPr>
          <p:cNvPr id="13315" name="Text Box 6"/>
          <p:cNvSpPr txBox="1">
            <a:spLocks noChangeArrowheads="1"/>
          </p:cNvSpPr>
          <p:nvPr/>
        </p:nvSpPr>
        <p:spPr bwMode="auto">
          <a:xfrm>
            <a:off x="1476375" y="2852738"/>
            <a:ext cx="6553200" cy="267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200">
                <a:latin typeface="Calibri" pitchFamily="34" charset="0"/>
              </a:rPr>
              <a:t>Popis výukového materiálu	</a:t>
            </a:r>
          </a:p>
          <a:p>
            <a:pPr algn="ctr"/>
            <a:r>
              <a:rPr lang="cs-CZ" sz="1200">
                <a:latin typeface="Calibri" pitchFamily="34" charset="0"/>
              </a:rPr>
              <a:t>Název:			Hlavní oblasti státního dozoru v CR – Státní zdravotní dozor</a:t>
            </a:r>
          </a:p>
          <a:p>
            <a:pPr algn="ctr"/>
            <a:r>
              <a:rPr lang="cs-CZ" sz="1200">
                <a:latin typeface="Calibri" pitchFamily="34" charset="0"/>
              </a:rPr>
              <a:t>                    Orgány veterinární správy</a:t>
            </a:r>
          </a:p>
          <a:p>
            <a:r>
              <a:rPr lang="cs-CZ" sz="1200">
                <a:latin typeface="Calibri" pitchFamily="34" charset="0"/>
              </a:rPr>
              <a:t>Autor:			Bc. Pavel Lang</a:t>
            </a:r>
          </a:p>
          <a:p>
            <a:r>
              <a:rPr lang="cs-CZ" sz="1200">
                <a:latin typeface="Calibri" pitchFamily="34" charset="0"/>
              </a:rPr>
              <a:t>Datum:			23.12.2013 </a:t>
            </a:r>
          </a:p>
          <a:p>
            <a:r>
              <a:rPr lang="cs-CZ" sz="1200">
                <a:latin typeface="Calibri" pitchFamily="34" charset="0"/>
              </a:rPr>
              <a:t>Obor:			a) 65-41-L/01   Gastronomie  (nástavbové studium)</a:t>
            </a:r>
          </a:p>
          <a:p>
            <a:r>
              <a:rPr lang="cs-CZ" sz="1200">
                <a:latin typeface="Calibri" pitchFamily="34" charset="0"/>
              </a:rPr>
              <a:t>			b) 65-41-L/01   Gastronomie</a:t>
            </a:r>
          </a:p>
          <a:p>
            <a:r>
              <a:rPr lang="cs-CZ" sz="1200">
                <a:latin typeface="Calibri" pitchFamily="34" charset="0"/>
              </a:rPr>
              <a:t>Ročník:			a) - 2. ročník a b) - 4. ročník </a:t>
            </a:r>
          </a:p>
          <a:p>
            <a:r>
              <a:rPr lang="cs-CZ" sz="1200">
                <a:latin typeface="Calibri" pitchFamily="34" charset="0"/>
              </a:rPr>
              <a:t>Předmět:			Hotelový provoz</a:t>
            </a:r>
          </a:p>
          <a:p>
            <a:r>
              <a:rPr lang="cs-CZ" sz="1200">
                <a:latin typeface="Calibri" pitchFamily="34" charset="0"/>
              </a:rPr>
              <a:t>Anotace výukového materiálu</a:t>
            </a:r>
          </a:p>
          <a:p>
            <a:endParaRPr lang="cs-CZ" sz="1200">
              <a:latin typeface="Calibri" pitchFamily="34" charset="0"/>
            </a:endParaRPr>
          </a:p>
          <a:p>
            <a:r>
              <a:rPr lang="cs-CZ">
                <a:latin typeface="Calibri" pitchFamily="34" charset="0"/>
              </a:rPr>
              <a:t/>
            </a:r>
            <a:br>
              <a:rPr lang="cs-CZ">
                <a:latin typeface="Calibri" pitchFamily="34" charset="0"/>
              </a:rPr>
            </a:br>
            <a:endParaRPr lang="cs-CZ">
              <a:latin typeface="Calibri" pitchFamily="34" charset="0"/>
            </a:endParaRPr>
          </a:p>
        </p:txBody>
      </p:sp>
      <p:sp>
        <p:nvSpPr>
          <p:cNvPr id="13316" name="Obdélník 4"/>
          <p:cNvSpPr>
            <a:spLocks noChangeArrowheads="1"/>
          </p:cNvSpPr>
          <p:nvPr/>
        </p:nvSpPr>
        <p:spPr bwMode="auto">
          <a:xfrm>
            <a:off x="1476375" y="4652963"/>
            <a:ext cx="6911975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200">
                <a:latin typeface="Calibri" pitchFamily="34" charset="0"/>
              </a:rPr>
              <a:t>1. Materiál je určen pro výuku předmětu Hotelový provoz a je v souladu s ŠVP </a:t>
            </a:r>
          </a:p>
          <a:p>
            <a:r>
              <a:rPr lang="cs-CZ" sz="1200">
                <a:latin typeface="Calibri" pitchFamily="34" charset="0"/>
              </a:rPr>
              <a:t>2. Materiál je prezentován žákům prostřednictvím ICT s výkladem a doplněním při  </a:t>
            </a:r>
          </a:p>
          <a:p>
            <a:r>
              <a:rPr lang="cs-CZ" sz="1200">
                <a:latin typeface="Calibri" pitchFamily="34" charset="0"/>
              </a:rPr>
              <a:t>    současném použití učebnic Moderní řízení hotelového provozu (Ing. J. Beránek a kol., </a:t>
            </a:r>
          </a:p>
          <a:p>
            <a:r>
              <a:rPr lang="cs-CZ" sz="1200">
                <a:latin typeface="Calibri" pitchFamily="34" charset="0"/>
              </a:rPr>
              <a:t>    Magconsulting 2013) a Cestovní ruch pro střední školy a pro veřejnost (D. Drobná a </a:t>
            </a:r>
          </a:p>
          <a:p>
            <a:r>
              <a:rPr lang="cs-CZ" sz="1200">
                <a:latin typeface="Calibri" pitchFamily="34" charset="0"/>
              </a:rPr>
              <a:t>    E. Morávková, nakl. Fortuna Praha 2004)</a:t>
            </a:r>
          </a:p>
          <a:p>
            <a:r>
              <a:rPr lang="cs-CZ" sz="1200">
                <a:latin typeface="Calibri" pitchFamily="34" charset="0"/>
              </a:rPr>
              <a:t>    Součástí materiálu je krátký test s označením odpovědí. Další formou zpětné vazby je </a:t>
            </a:r>
          </a:p>
          <a:p>
            <a:r>
              <a:rPr lang="cs-CZ" sz="1200">
                <a:latin typeface="Calibri" pitchFamily="34" charset="0"/>
              </a:rPr>
              <a:t>    test jako souhrn několika realizovaných materiálů.	</a:t>
            </a:r>
          </a:p>
          <a:p>
            <a:r>
              <a:rPr lang="cs-CZ" sz="1200">
                <a:latin typeface="Calibri" pitchFamily="34" charset="0"/>
              </a:rPr>
              <a:t>    Pro výuku je použit - PC s dataprojektorem</a:t>
            </a:r>
          </a:p>
          <a:p>
            <a:r>
              <a:rPr lang="cs-CZ" sz="1200">
                <a:latin typeface="Calibri" pitchFamily="34" charset="0"/>
              </a:rPr>
              <a:t>	              - interaktivní tabule</a:t>
            </a:r>
          </a:p>
          <a:p>
            <a:r>
              <a:rPr lang="cs-CZ" sz="1200">
                <a:latin typeface="Calibri" pitchFamily="34" charset="0"/>
              </a:rPr>
              <a:t>	              - interaktivní dataprojektor</a:t>
            </a:r>
          </a:p>
          <a:p>
            <a:r>
              <a:rPr lang="cs-CZ" sz="1200">
                <a:latin typeface="Calibri" pitchFamily="34" charset="0"/>
              </a:rPr>
              <a:t>  	              - učebnice</a:t>
            </a:r>
          </a:p>
          <a:p>
            <a:r>
              <a:rPr lang="cs-CZ" sz="1200">
                <a:latin typeface="Calibri" pitchFamily="34" charset="0"/>
              </a:rPr>
              <a:t>	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Obdélník 1"/>
          <p:cNvSpPr>
            <a:spLocks noChangeArrowheads="1"/>
          </p:cNvSpPr>
          <p:nvPr/>
        </p:nvSpPr>
        <p:spPr bwMode="auto">
          <a:xfrm>
            <a:off x="971550" y="398463"/>
            <a:ext cx="7416800" cy="1446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4400">
                <a:solidFill>
                  <a:srgbClr val="800000"/>
                </a:solidFill>
                <a:latin typeface="Calibri" pitchFamily="34" charset="0"/>
              </a:rPr>
              <a:t>Hlavní oblasti státního dozoru v cestovním ruchu</a:t>
            </a:r>
            <a:endParaRPr lang="cs-CZ" sz="4400">
              <a:latin typeface="Calibri" pitchFamily="34" charset="0"/>
            </a:endParaRPr>
          </a:p>
        </p:txBody>
      </p:sp>
      <p:sp>
        <p:nvSpPr>
          <p:cNvPr id="14338" name="TextovéPole 2"/>
          <p:cNvSpPr txBox="1">
            <a:spLocks noChangeArrowheads="1"/>
          </p:cNvSpPr>
          <p:nvPr/>
        </p:nvSpPr>
        <p:spPr bwMode="auto">
          <a:xfrm>
            <a:off x="1403350" y="3068638"/>
            <a:ext cx="6121400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2800">
                <a:solidFill>
                  <a:srgbClr val="FF0000"/>
                </a:solidFill>
                <a:latin typeface="Calibri" pitchFamily="34" charset="0"/>
              </a:rPr>
              <a:t>Státní zdravotní dozor</a:t>
            </a:r>
          </a:p>
          <a:p>
            <a:pPr algn="ctr"/>
            <a:r>
              <a:rPr lang="cs-CZ" sz="2800">
                <a:solidFill>
                  <a:srgbClr val="FF0000"/>
                </a:solidFill>
                <a:latin typeface="Calibri" pitchFamily="34" charset="0"/>
              </a:rPr>
              <a:t>Orgány veterinární správy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Nadpis 1"/>
          <p:cNvSpPr>
            <a:spLocks noGrp="1"/>
          </p:cNvSpPr>
          <p:nvPr>
            <p:ph type="ctrTitle"/>
          </p:nvPr>
        </p:nvSpPr>
        <p:spPr>
          <a:xfrm>
            <a:off x="685800" y="-26988"/>
            <a:ext cx="7772400" cy="1470026"/>
          </a:xfrm>
        </p:spPr>
        <p:txBody>
          <a:bodyPr/>
          <a:lstStyle/>
          <a:p>
            <a:r>
              <a:rPr lang="cs-CZ" smtClean="0">
                <a:solidFill>
                  <a:srgbClr val="FF0000"/>
                </a:solidFill>
              </a:rPr>
              <a:t>Státní zdravotní dozor (1)</a:t>
            </a:r>
          </a:p>
        </p:txBody>
      </p:sp>
      <p:sp>
        <p:nvSpPr>
          <p:cNvPr id="15362" name="Podnadpis 2"/>
          <p:cNvSpPr>
            <a:spLocks noGrp="1"/>
          </p:cNvSpPr>
          <p:nvPr>
            <p:ph type="subTitle" idx="1"/>
          </p:nvPr>
        </p:nvSpPr>
        <p:spPr>
          <a:xfrm>
            <a:off x="539750" y="1700213"/>
            <a:ext cx="8208963" cy="3600450"/>
          </a:xfrm>
        </p:spPr>
        <p:txBody>
          <a:bodyPr/>
          <a:lstStyle/>
          <a:p>
            <a:pPr algn="l"/>
            <a:r>
              <a:rPr lang="cs-CZ" sz="2800" smtClean="0">
                <a:solidFill>
                  <a:srgbClr val="FF0000"/>
                </a:solidFill>
              </a:rPr>
              <a:t>Zákon č. 258/2000 Sb. (o ochraně veřejného zdraví, v plném znění)</a:t>
            </a:r>
          </a:p>
          <a:p>
            <a:pPr algn="l"/>
            <a:r>
              <a:rPr lang="cs-CZ" sz="2800" smtClean="0">
                <a:solidFill>
                  <a:srgbClr val="FF0000"/>
                </a:solidFill>
              </a:rPr>
              <a:t>státní zdravotní dozor vykonávají krajské hygienické stanice</a:t>
            </a:r>
          </a:p>
          <a:p>
            <a:pPr algn="l"/>
            <a:r>
              <a:rPr lang="cs-CZ" sz="2800" smtClean="0">
                <a:solidFill>
                  <a:srgbClr val="FF0000"/>
                </a:solidFill>
              </a:rPr>
              <a:t>vydávají rozhodnutí, povolení, osvědčení a plní další úkoly státní správy v ochraně veřejného zdraví</a:t>
            </a:r>
          </a:p>
          <a:p>
            <a:pPr algn="l"/>
            <a:r>
              <a:rPr lang="cs-CZ" sz="2800" smtClean="0">
                <a:solidFill>
                  <a:srgbClr val="FF0000"/>
                </a:solidFill>
              </a:rPr>
              <a:t>prokazování: služební průkaz</a:t>
            </a:r>
          </a:p>
        </p:txBody>
      </p:sp>
      <p:pic>
        <p:nvPicPr>
          <p:cNvPr id="15363" name="Picture 5" descr="j022978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553200" y="4800600"/>
            <a:ext cx="1816100" cy="170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rgbClr val="FF0000"/>
                </a:solidFill>
              </a:rPr>
              <a:t>Státní zdravotní dozor (2)</a:t>
            </a:r>
            <a:endParaRPr lang="cs-CZ" smtClean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85000" lnSpcReduction="10000"/>
          </a:bodyPr>
          <a:lstStyle/>
          <a:p>
            <a:pPr fontAlgn="auto">
              <a:spcAft>
                <a:spcPts val="0"/>
              </a:spcAft>
              <a:buFontTx/>
              <a:buNone/>
              <a:defRPr/>
            </a:pPr>
            <a:r>
              <a:rPr lang="cs-CZ" dirty="0" smtClean="0">
                <a:solidFill>
                  <a:srgbClr val="FF0000"/>
                </a:solidFill>
              </a:rPr>
              <a:t>Předmět činností: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>
                <a:solidFill>
                  <a:srgbClr val="FF0000"/>
                </a:solidFill>
              </a:rPr>
              <a:t>vykonávat státní zdravotní dozor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>
                <a:solidFill>
                  <a:srgbClr val="FF0000"/>
                </a:solidFill>
              </a:rPr>
              <a:t>nařídit osobě provozující stravovací službu odběr a uchovávání vzorků podávaných pokrmů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>
                <a:solidFill>
                  <a:srgbClr val="FF0000"/>
                </a:solidFill>
              </a:rPr>
              <a:t>provádět epidemiologické šetření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>
                <a:solidFill>
                  <a:srgbClr val="FF0000"/>
                </a:solidFill>
              </a:rPr>
              <a:t>provádět hodnocení a řízení zdravotních rizik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>
                <a:solidFill>
                  <a:srgbClr val="FF0000"/>
                </a:solidFill>
              </a:rPr>
              <a:t>stanovit hygienický limit faktoru pracovních podmínek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>
                <a:solidFill>
                  <a:srgbClr val="FF0000"/>
                </a:solidFill>
              </a:rPr>
              <a:t>nařizovat mimořádná opatření při epidemii a nebezpečí jejího vzniku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>
                <a:solidFill>
                  <a:srgbClr val="FF0000"/>
                </a:solidFill>
              </a:rPr>
              <a:t>atd.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rgbClr val="FF0000"/>
                </a:solidFill>
              </a:rPr>
              <a:t>Státní zdravotní dozor (3)</a:t>
            </a:r>
            <a:endParaRPr lang="cs-CZ" smtClean="0"/>
          </a:p>
        </p:txBody>
      </p:sp>
      <p:sp>
        <p:nvSpPr>
          <p:cNvPr id="17410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cs-CZ" smtClean="0">
                <a:solidFill>
                  <a:srgbClr val="FF0000"/>
                </a:solidFill>
              </a:rPr>
              <a:t>Oprávnění:</a:t>
            </a:r>
          </a:p>
          <a:p>
            <a:r>
              <a:rPr lang="cs-CZ" smtClean="0">
                <a:solidFill>
                  <a:srgbClr val="FF0000"/>
                </a:solidFill>
              </a:rPr>
              <a:t>vydávat závazné pokyny k odstranění zjištěných závad, včetně zákazu určité činnosti a příkazu ke znehodnocení závadných potravin</a:t>
            </a:r>
          </a:p>
          <a:p>
            <a:r>
              <a:rPr lang="cs-CZ" smtClean="0">
                <a:solidFill>
                  <a:srgbClr val="FF0000"/>
                </a:solidFill>
              </a:rPr>
              <a:t>provádět opatření proti vzniku a šíření přenosných nemocí, stanovit mimořádná opatření při epidemii</a:t>
            </a:r>
          </a:p>
          <a:p>
            <a:r>
              <a:rPr lang="cs-CZ" smtClean="0">
                <a:solidFill>
                  <a:srgbClr val="FF0000"/>
                </a:solidFill>
              </a:rPr>
              <a:t>atd.</a:t>
            </a:r>
          </a:p>
          <a:p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rgbClr val="FF0000"/>
                </a:solidFill>
              </a:rPr>
              <a:t>Státní zdravotní dozor (4)</a:t>
            </a:r>
            <a:endParaRPr lang="cs-CZ" smtClean="0"/>
          </a:p>
        </p:txBody>
      </p:sp>
      <p:sp>
        <p:nvSpPr>
          <p:cNvPr id="18434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cs-CZ" smtClean="0">
                <a:solidFill>
                  <a:srgbClr val="FF0000"/>
                </a:solidFill>
              </a:rPr>
              <a:t>Sankce:</a:t>
            </a:r>
          </a:p>
          <a:p>
            <a:r>
              <a:rPr lang="cs-CZ" smtClean="0">
                <a:solidFill>
                  <a:srgbClr val="FF0000"/>
                </a:solidFill>
              </a:rPr>
              <a:t>pokuta do výše 5 mil. Kč</a:t>
            </a:r>
          </a:p>
          <a:p>
            <a:r>
              <a:rPr lang="cs-CZ" smtClean="0">
                <a:solidFill>
                  <a:srgbClr val="FF0000"/>
                </a:solidFill>
              </a:rPr>
              <a:t>řízení o uložení pokuty lze zahájit jen do 1 roku ode dne, kdy orgán ochrany veřejného zdraví nesplnění nebo porušení povinnosti zjistil, nejdéle však do 3 let ode dne, kdy k nesplnění nebo porušení povinnosti došlo. </a:t>
            </a:r>
          </a:p>
          <a:p>
            <a:endParaRPr lang="cs-CZ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rgbClr val="FF0000"/>
                </a:solidFill>
              </a:rPr>
              <a:t>Orgány veterinární správy (1)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 lnSpcReduction="10000"/>
          </a:bodyPr>
          <a:lstStyle/>
          <a:p>
            <a:pPr fontAlgn="auto">
              <a:spcAft>
                <a:spcPts val="0"/>
              </a:spcAft>
              <a:buFontTx/>
              <a:buNone/>
              <a:defRPr/>
            </a:pPr>
            <a:r>
              <a:rPr lang="cs-CZ" dirty="0" smtClean="0">
                <a:solidFill>
                  <a:srgbClr val="FF0000"/>
                </a:solidFill>
              </a:rPr>
              <a:t>Zákon č. 166/1999 Sb. (</a:t>
            </a:r>
            <a:r>
              <a:rPr lang="cs-CZ" dirty="0">
                <a:solidFill>
                  <a:srgbClr val="FF0000"/>
                </a:solidFill>
              </a:rPr>
              <a:t>Zákon o veterinární péči a o změně některých souvisejících zákonů (veterinární zákon</a:t>
            </a:r>
            <a:r>
              <a:rPr lang="cs-CZ" dirty="0" smtClean="0">
                <a:solidFill>
                  <a:srgbClr val="FF0000"/>
                </a:solidFill>
              </a:rPr>
              <a:t>)</a:t>
            </a:r>
          </a:p>
          <a:p>
            <a:pPr fontAlgn="auto">
              <a:spcAft>
                <a:spcPts val="0"/>
              </a:spcAft>
              <a:buFontTx/>
              <a:buNone/>
              <a:defRPr/>
            </a:pPr>
            <a:endParaRPr lang="cs-CZ" dirty="0" smtClean="0">
              <a:solidFill>
                <a:srgbClr val="FF0000"/>
              </a:solidFill>
            </a:endParaRP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>
                <a:solidFill>
                  <a:srgbClr val="FF0000"/>
                </a:solidFill>
              </a:rPr>
              <a:t>Státní veterinární správa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>
                <a:solidFill>
                  <a:srgbClr val="FF0000"/>
                </a:solidFill>
              </a:rPr>
              <a:t>Krajské veterinární správy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>
                <a:solidFill>
                  <a:srgbClr val="FF0000"/>
                </a:solidFill>
              </a:rPr>
              <a:t>Ústav pro státní kontrolu veterinárních biopreparátů a léčiv </a:t>
            </a:r>
          </a:p>
          <a:p>
            <a:pPr fontAlgn="auto">
              <a:spcBef>
                <a:spcPct val="5000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>
                <a:solidFill>
                  <a:srgbClr val="FF0000"/>
                </a:solidFill>
              </a:rPr>
              <a:t>prokazování: služební průkaz</a:t>
            </a:r>
            <a:endParaRPr lang="cs-CZ" dirty="0">
              <a:solidFill>
                <a:srgbClr val="FF0000"/>
              </a:solidFill>
            </a:endParaRPr>
          </a:p>
        </p:txBody>
      </p:sp>
      <p:pic>
        <p:nvPicPr>
          <p:cNvPr id="19459" name="Picture 4" descr="PE02661_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83400" y="2349500"/>
            <a:ext cx="2009775" cy="2381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rgbClr val="FF0000"/>
                </a:solidFill>
              </a:rPr>
              <a:t>Orgány veterinární správy (2)</a:t>
            </a:r>
            <a:endParaRPr lang="cs-CZ" smtClean="0"/>
          </a:p>
        </p:txBody>
      </p:sp>
      <p:sp>
        <p:nvSpPr>
          <p:cNvPr id="20482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cs-CZ" smtClean="0">
                <a:solidFill>
                  <a:srgbClr val="FF0000"/>
                </a:solidFill>
              </a:rPr>
              <a:t>Předmět činnosti:</a:t>
            </a:r>
          </a:p>
          <a:p>
            <a:r>
              <a:rPr lang="cs-CZ" smtClean="0">
                <a:solidFill>
                  <a:srgbClr val="FF0000"/>
                </a:solidFill>
              </a:rPr>
              <a:t>dozor nad dodržováním povinností při výrobě, skladování, přepravě, dovozu a vývozu surovin a potravin živočišného původu</a:t>
            </a:r>
          </a:p>
          <a:p>
            <a:endParaRPr lang="cs-CZ" smtClean="0"/>
          </a:p>
        </p:txBody>
      </p:sp>
      <p:pic>
        <p:nvPicPr>
          <p:cNvPr id="20483" name="Picture 4" descr="j0411204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71963" y="3284538"/>
            <a:ext cx="4260850" cy="3232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rgbClr val="FF0000"/>
                </a:solidFill>
              </a:rPr>
              <a:t>Orgány veterinární správy (3)</a:t>
            </a:r>
            <a:endParaRPr lang="cs-CZ" smtClean="0"/>
          </a:p>
        </p:txBody>
      </p:sp>
      <p:sp>
        <p:nvSpPr>
          <p:cNvPr id="21506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cs-CZ" smtClean="0">
                <a:solidFill>
                  <a:srgbClr val="FF0000"/>
                </a:solidFill>
              </a:rPr>
              <a:t>Sankce: </a:t>
            </a:r>
          </a:p>
          <a:p>
            <a:r>
              <a:rPr lang="cs-CZ" smtClean="0">
                <a:solidFill>
                  <a:srgbClr val="FF0000"/>
                </a:solidFill>
              </a:rPr>
              <a:t>pokuta do výše 3 mil. Kč (5 mil. Kč při opětovném porušení)</a:t>
            </a:r>
          </a:p>
          <a:p>
            <a:endParaRPr lang="cs-CZ" smtClean="0"/>
          </a:p>
        </p:txBody>
      </p:sp>
      <p:pic>
        <p:nvPicPr>
          <p:cNvPr id="21507" name="Picture 6" descr="j0238701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05400" y="3962400"/>
            <a:ext cx="3097213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8" name="Picture 6" descr="j0238701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57800" y="4114800"/>
            <a:ext cx="3097213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Nadpis 1"/>
          <p:cNvSpPr>
            <a:spLocks noGrp="1"/>
          </p:cNvSpPr>
          <p:nvPr>
            <p:ph type="title"/>
          </p:nvPr>
        </p:nvSpPr>
        <p:spPr>
          <a:xfrm>
            <a:off x="673100" y="274638"/>
            <a:ext cx="2459038" cy="1143000"/>
          </a:xfrm>
        </p:spPr>
        <p:txBody>
          <a:bodyPr/>
          <a:lstStyle/>
          <a:p>
            <a:r>
              <a:rPr lang="cs-CZ" sz="2800" smtClean="0">
                <a:solidFill>
                  <a:srgbClr val="FF0000"/>
                </a:solidFill>
              </a:rPr>
              <a:t>Výstupy - TEST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35013" y="1600200"/>
            <a:ext cx="8229600" cy="1181100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cs-CZ" sz="2800" smtClean="0">
                <a:solidFill>
                  <a:srgbClr val="FF0000"/>
                </a:solidFill>
              </a:rPr>
              <a:t>1. Co je předmětem státního zdravotního dozoru?</a:t>
            </a:r>
          </a:p>
        </p:txBody>
      </p:sp>
      <p:sp>
        <p:nvSpPr>
          <p:cNvPr id="4" name="TextovéPole 3"/>
          <p:cNvSpPr txBox="1">
            <a:spLocks noChangeArrowheads="1"/>
          </p:cNvSpPr>
          <p:nvPr/>
        </p:nvSpPr>
        <p:spPr bwMode="auto">
          <a:xfrm>
            <a:off x="755650" y="2781300"/>
            <a:ext cx="7704138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>
                <a:solidFill>
                  <a:srgbClr val="FF0000"/>
                </a:solidFill>
                <a:latin typeface="Calibri" pitchFamily="34" charset="0"/>
              </a:rPr>
              <a:t>2. Jakými oprávněními disponuje státní zdravotní </a:t>
            </a:r>
          </a:p>
          <a:p>
            <a:r>
              <a:rPr lang="cs-CZ" sz="2800">
                <a:solidFill>
                  <a:srgbClr val="FF0000"/>
                </a:solidFill>
                <a:latin typeface="Calibri" pitchFamily="34" charset="0"/>
              </a:rPr>
              <a:t>   dozor? </a:t>
            </a:r>
          </a:p>
        </p:txBody>
      </p:sp>
      <p:sp>
        <p:nvSpPr>
          <p:cNvPr id="5" name="TextovéPole 4"/>
          <p:cNvSpPr txBox="1">
            <a:spLocks noChangeArrowheads="1"/>
          </p:cNvSpPr>
          <p:nvPr/>
        </p:nvSpPr>
        <p:spPr bwMode="auto">
          <a:xfrm>
            <a:off x="755650" y="4221163"/>
            <a:ext cx="7704138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>
                <a:solidFill>
                  <a:srgbClr val="FF0000"/>
                </a:solidFill>
                <a:latin typeface="Calibri" pitchFamily="34" charset="0"/>
              </a:rPr>
              <a:t>3. Jaký je předmět činnosti orgánů veterinární správy v souvislosti s činností stravovacího zařízení? </a:t>
            </a:r>
          </a:p>
        </p:txBody>
      </p:sp>
      <p:sp>
        <p:nvSpPr>
          <p:cNvPr id="22533" name="TextovéPole 5"/>
          <p:cNvSpPr txBox="1">
            <a:spLocks noChangeArrowheads="1"/>
          </p:cNvSpPr>
          <p:nvPr/>
        </p:nvSpPr>
        <p:spPr bwMode="auto">
          <a:xfrm>
            <a:off x="2339975" y="5908675"/>
            <a:ext cx="4392613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000">
                <a:solidFill>
                  <a:srgbClr val="FF0000"/>
                </a:solidFill>
                <a:latin typeface="Calibri" pitchFamily="34" charset="0"/>
              </a:rPr>
              <a:t>Děkuji za pozornost   -   Bc. Pavel Lang</a:t>
            </a:r>
          </a:p>
        </p:txBody>
      </p:sp>
      <p:sp>
        <p:nvSpPr>
          <p:cNvPr id="22535" name="Text Box 7"/>
          <p:cNvSpPr txBox="1">
            <a:spLocks noChangeArrowheads="1"/>
          </p:cNvSpPr>
          <p:nvPr/>
        </p:nvSpPr>
        <p:spPr bwMode="auto">
          <a:xfrm>
            <a:off x="684213" y="6165850"/>
            <a:ext cx="27749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/>
              <a:t>www.office.microsoft.com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5" grpId="0" build="allAtOnce"/>
    </p:bld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</TotalTime>
  <Words>449</Words>
  <Application>Microsoft Office PowerPoint</Application>
  <PresentationFormat>On-screen Show (4:3)</PresentationFormat>
  <Paragraphs>74</Paragraphs>
  <Slides>10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Šablona návrhu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3" baseType="lpstr">
      <vt:lpstr>Calibri</vt:lpstr>
      <vt:lpstr>Arial</vt:lpstr>
      <vt:lpstr>Motiv sady Office</vt:lpstr>
      <vt:lpstr>Snímek 1</vt:lpstr>
      <vt:lpstr>Snímek 2</vt:lpstr>
      <vt:lpstr>Státní zdravotní dozor (1)</vt:lpstr>
      <vt:lpstr>Státní zdravotní dozor (2)</vt:lpstr>
      <vt:lpstr>Státní zdravotní dozor (3)</vt:lpstr>
      <vt:lpstr>Státní zdravotní dozor (4)</vt:lpstr>
      <vt:lpstr>Orgány veterinární správy (1)</vt:lpstr>
      <vt:lpstr>Orgány veterinární správy (2)</vt:lpstr>
      <vt:lpstr>Orgány veterinární správy (3)</vt:lpstr>
      <vt:lpstr>Výstupy - TEST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Pavel</dc:creator>
  <cp:lastModifiedBy>DUM</cp:lastModifiedBy>
  <cp:revision>7</cp:revision>
  <dcterms:created xsi:type="dcterms:W3CDTF">2014-01-03T16:35:19Z</dcterms:created>
  <dcterms:modified xsi:type="dcterms:W3CDTF">2014-06-19T19:24:31Z</dcterms:modified>
</cp:coreProperties>
</file>