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58" r:id="rId3"/>
    <p:sldId id="257" r:id="rId4"/>
    <p:sldId id="259" r:id="rId5"/>
    <p:sldId id="260" r:id="rId6"/>
    <p:sldId id="261" r:id="rId7"/>
    <p:sldId id="265" r:id="rId8"/>
    <p:sldId id="262" r:id="rId9"/>
    <p:sldId id="263" r:id="rId10"/>
    <p:sldId id="266" r:id="rId11"/>
    <p:sldId id="267" r:id="rId12"/>
    <p:sldId id="27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B9CF-A565-4EA7-9CBA-4D9FF8897A76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B9CF-A565-4EA7-9CBA-4D9FF8897A76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B9CF-A565-4EA7-9CBA-4D9FF8897A76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B9CF-A565-4EA7-9CBA-4D9FF8897A76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B9CF-A565-4EA7-9CBA-4D9FF8897A76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B9CF-A565-4EA7-9CBA-4D9FF8897A76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B9CF-A565-4EA7-9CBA-4D9FF8897A76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B9CF-A565-4EA7-9CBA-4D9FF8897A76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B9CF-A565-4EA7-9CBA-4D9FF8897A76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B9CF-A565-4EA7-9CBA-4D9FF8897A76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B9CF-A565-4EA7-9CBA-4D9FF8897A76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D0B9CF-A565-4EA7-9CBA-4D9FF8897A76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7A47CF-9CFA-4304-BECA-C0914A295F7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2133600"/>
            <a:ext cx="6400800" cy="1079500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cs-CZ" sz="1200" b="1" dirty="0" smtClean="0">
                <a:solidFill>
                  <a:schemeClr val="tx1"/>
                </a:solidFill>
              </a:rPr>
              <a:t>Číslo projektu školy 	CZ.1.07/1.5.00/34.0963 </a:t>
            </a:r>
          </a:p>
          <a:p>
            <a:pPr algn="l" eaLnBrk="1" hangingPunct="1">
              <a:lnSpc>
                <a:spcPct val="90000"/>
              </a:lnSpc>
            </a:pPr>
            <a:r>
              <a:rPr lang="cs-CZ" sz="1200" b="1" dirty="0" smtClean="0">
                <a:solidFill>
                  <a:schemeClr val="tx1"/>
                </a:solidFill>
              </a:rPr>
              <a:t>Číslo a název šablony </a:t>
            </a:r>
          </a:p>
          <a:p>
            <a:pPr algn="l" eaLnBrk="1" hangingPunct="1">
              <a:lnSpc>
                <a:spcPct val="90000"/>
              </a:lnSpc>
            </a:pPr>
            <a:r>
              <a:rPr lang="cs-CZ" sz="1200" b="1" dirty="0" smtClean="0">
                <a:solidFill>
                  <a:schemeClr val="tx1"/>
                </a:solidFill>
              </a:rPr>
              <a:t>klíčové aktivity 	III/2 Inovace a zkvalitnění výuky prostřednictvím ICT</a:t>
            </a:r>
          </a:p>
          <a:p>
            <a:pPr algn="l" eaLnBrk="1" hangingPunct="1">
              <a:lnSpc>
                <a:spcPct val="90000"/>
              </a:lnSpc>
            </a:pPr>
            <a:r>
              <a:rPr lang="cs-CZ" sz="1200" b="1" dirty="0" smtClean="0">
                <a:solidFill>
                  <a:schemeClr val="tx1"/>
                </a:solidFill>
              </a:rPr>
              <a:t>Číslo materiálu	VY_32_INOVACE_</a:t>
            </a:r>
            <a:r>
              <a:rPr lang="cs-CZ" sz="1200" b="1" dirty="0" err="1" smtClean="0">
                <a:solidFill>
                  <a:schemeClr val="tx1"/>
                </a:solidFill>
              </a:rPr>
              <a:t>OdP</a:t>
            </a:r>
            <a:r>
              <a:rPr lang="cs-CZ" sz="1200" b="1" dirty="0" smtClean="0">
                <a:solidFill>
                  <a:schemeClr val="tx1"/>
                </a:solidFill>
              </a:rPr>
              <a:t>_S3_09</a:t>
            </a:r>
          </a:p>
        </p:txBody>
      </p:sp>
      <p:pic>
        <p:nvPicPr>
          <p:cNvPr id="13315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47813" y="333375"/>
            <a:ext cx="6011862" cy="1470025"/>
          </a:xfrm>
          <a:solidFill>
            <a:srgbClr val="FFFFFF"/>
          </a:solidFill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403350" y="2924944"/>
            <a:ext cx="6553200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b="1" dirty="0">
                <a:solidFill>
                  <a:schemeClr val="tx1"/>
                </a:solidFill>
              </a:rPr>
              <a:t>Popis výukového materiálu	</a:t>
            </a:r>
          </a:p>
          <a:p>
            <a:r>
              <a:rPr lang="cs-CZ" sz="1200" b="1" dirty="0">
                <a:solidFill>
                  <a:schemeClr val="tx1"/>
                </a:solidFill>
              </a:rPr>
              <a:t>Název:			</a:t>
            </a:r>
            <a:r>
              <a:rPr lang="cs-CZ" sz="1200" b="1" dirty="0" smtClean="0">
                <a:solidFill>
                  <a:schemeClr val="tx1"/>
                </a:solidFill>
              </a:rPr>
              <a:t>Hotelové řetězce</a:t>
            </a:r>
            <a:endParaRPr lang="cs-CZ" sz="1200" dirty="0">
              <a:solidFill>
                <a:schemeClr val="tx1"/>
              </a:solidFill>
            </a:endParaRPr>
          </a:p>
          <a:p>
            <a:r>
              <a:rPr lang="cs-CZ" sz="1200" dirty="0">
                <a:solidFill>
                  <a:schemeClr val="tx1"/>
                </a:solidFill>
              </a:rPr>
              <a:t>Autor:			Bc. Pavel Lang</a:t>
            </a:r>
          </a:p>
          <a:p>
            <a:r>
              <a:rPr lang="cs-CZ" sz="1200" dirty="0">
                <a:solidFill>
                  <a:schemeClr val="tx1"/>
                </a:solidFill>
              </a:rPr>
              <a:t>Datum:			</a:t>
            </a:r>
            <a:r>
              <a:rPr lang="cs-CZ" sz="1200" dirty="0" smtClean="0">
                <a:solidFill>
                  <a:schemeClr val="tx1"/>
                </a:solidFill>
              </a:rPr>
              <a:t>29.12.2013 </a:t>
            </a:r>
            <a:endParaRPr lang="cs-CZ" sz="1200" dirty="0">
              <a:solidFill>
                <a:schemeClr val="tx1"/>
              </a:solidFill>
            </a:endParaRPr>
          </a:p>
          <a:p>
            <a:r>
              <a:rPr lang="cs-CZ" sz="1200" dirty="0">
                <a:solidFill>
                  <a:schemeClr val="tx1"/>
                </a:solidFill>
              </a:rPr>
              <a:t>Obor:			a) </a:t>
            </a:r>
            <a:r>
              <a:rPr lang="cs-CZ" sz="1200" dirty="0" smtClean="0">
                <a:solidFill>
                  <a:schemeClr val="tx1"/>
                </a:solidFill>
              </a:rPr>
              <a:t>65-41-L/01   Gastronomie (nástavbové studium)</a:t>
            </a:r>
            <a:endParaRPr lang="cs-CZ" sz="1200" dirty="0">
              <a:solidFill>
                <a:schemeClr val="tx1"/>
              </a:solidFill>
            </a:endParaRPr>
          </a:p>
          <a:p>
            <a:r>
              <a:rPr lang="cs-CZ" sz="1200" dirty="0">
                <a:solidFill>
                  <a:schemeClr val="tx1"/>
                </a:solidFill>
              </a:rPr>
              <a:t>			b) 65-41-L/01   Gastronomie</a:t>
            </a:r>
          </a:p>
          <a:p>
            <a:r>
              <a:rPr lang="cs-CZ" sz="1200" dirty="0">
                <a:solidFill>
                  <a:schemeClr val="tx1"/>
                </a:solidFill>
              </a:rPr>
              <a:t>Ročník:			a) - 1. ročník a b) - 4. ročník </a:t>
            </a:r>
          </a:p>
          <a:p>
            <a:r>
              <a:rPr lang="cs-CZ" sz="1200" dirty="0">
                <a:solidFill>
                  <a:schemeClr val="tx1"/>
                </a:solidFill>
              </a:rPr>
              <a:t>Předmět:			Cestovní </a:t>
            </a:r>
            <a:r>
              <a:rPr lang="cs-CZ" sz="1200" dirty="0" smtClean="0">
                <a:solidFill>
                  <a:schemeClr val="tx1"/>
                </a:solidFill>
              </a:rPr>
              <a:t>ruch, Hotelový provoz</a:t>
            </a:r>
            <a:endParaRPr lang="cs-CZ" sz="1200" b="1" dirty="0">
              <a:solidFill>
                <a:schemeClr val="tx1"/>
              </a:solidFill>
            </a:endParaRPr>
          </a:p>
          <a:p>
            <a:r>
              <a:rPr lang="cs-CZ" sz="1200" b="1" dirty="0">
                <a:solidFill>
                  <a:schemeClr val="tx1"/>
                </a:solidFill>
              </a:rPr>
              <a:t>Anotace výukového materiálu</a:t>
            </a:r>
          </a:p>
          <a:p>
            <a:endParaRPr lang="cs-CZ" sz="1200" dirty="0">
              <a:solidFill>
                <a:schemeClr val="tx1"/>
              </a:solidFill>
            </a:endParaRPr>
          </a:p>
          <a:p>
            <a:r>
              <a:rPr lang="cs-CZ" sz="1200" dirty="0">
                <a:solidFill>
                  <a:schemeClr val="tx1"/>
                </a:solidFill>
              </a:rPr>
              <a:t>1. Materiál je určen pro výuku předmětu Cestovní </a:t>
            </a:r>
            <a:r>
              <a:rPr lang="cs-CZ" sz="1200" dirty="0" smtClean="0">
                <a:solidFill>
                  <a:schemeClr val="tx1"/>
                </a:solidFill>
              </a:rPr>
              <a:t>ruch a </a:t>
            </a:r>
            <a:r>
              <a:rPr lang="cs-CZ" sz="1200" smtClean="0">
                <a:solidFill>
                  <a:schemeClr val="tx1"/>
                </a:solidFill>
              </a:rPr>
              <a:t>Hotelový provoz </a:t>
            </a:r>
            <a:r>
              <a:rPr lang="cs-CZ" sz="1200" dirty="0">
                <a:solidFill>
                  <a:schemeClr val="tx1"/>
                </a:solidFill>
              </a:rPr>
              <a:t>a je v souladu s ŠVP </a:t>
            </a:r>
          </a:p>
          <a:p>
            <a:r>
              <a:rPr lang="cs-CZ" sz="1200" dirty="0">
                <a:solidFill>
                  <a:schemeClr val="tx1"/>
                </a:solidFill>
              </a:rPr>
              <a:t>2. Materiál je prezentován žákům prostřednictvím ICT s výkladem a doplněním při současném  </a:t>
            </a:r>
          </a:p>
          <a:p>
            <a:r>
              <a:rPr lang="cs-CZ" sz="1200" dirty="0">
                <a:solidFill>
                  <a:schemeClr val="tx1"/>
                </a:solidFill>
              </a:rPr>
              <a:t>    použití učebnice </a:t>
            </a:r>
            <a:r>
              <a:rPr lang="cs-CZ" sz="1200" dirty="0" smtClean="0"/>
              <a:t>Moderní řízení hotelového provozu (Ing. J. Beránek a kol., </a:t>
            </a:r>
            <a:r>
              <a:rPr lang="cs-CZ" sz="1200" dirty="0" err="1" smtClean="0"/>
              <a:t>Magconsulting</a:t>
            </a:r>
            <a:r>
              <a:rPr lang="cs-CZ" sz="1200" dirty="0" smtClean="0"/>
              <a:t> 2013) </a:t>
            </a:r>
          </a:p>
          <a:p>
            <a:r>
              <a:rPr lang="cs-CZ" sz="1200" dirty="0" smtClean="0">
                <a:solidFill>
                  <a:schemeClr val="tx1"/>
                </a:solidFill>
              </a:rPr>
              <a:t>    Cestovní </a:t>
            </a:r>
            <a:r>
              <a:rPr lang="cs-CZ" sz="1200" dirty="0">
                <a:solidFill>
                  <a:schemeClr val="tx1"/>
                </a:solidFill>
              </a:rPr>
              <a:t>ruch pro střední školy a pro veřejnost – D. Drobná a E. </a:t>
            </a:r>
            <a:r>
              <a:rPr lang="cs-CZ" sz="1200" dirty="0" smtClean="0">
                <a:solidFill>
                  <a:schemeClr val="tx1"/>
                </a:solidFill>
              </a:rPr>
              <a:t>Morávková</a:t>
            </a:r>
            <a:r>
              <a:rPr lang="cs-CZ" sz="1200" dirty="0">
                <a:solidFill>
                  <a:schemeClr val="tx1"/>
                </a:solidFill>
              </a:rPr>
              <a:t>, </a:t>
            </a:r>
            <a:r>
              <a:rPr lang="cs-CZ" sz="1200" dirty="0" err="1">
                <a:solidFill>
                  <a:schemeClr val="tx1"/>
                </a:solidFill>
              </a:rPr>
              <a:t>nakl</a:t>
            </a:r>
            <a:r>
              <a:rPr lang="cs-CZ" sz="1200" dirty="0">
                <a:solidFill>
                  <a:schemeClr val="tx1"/>
                </a:solidFill>
              </a:rPr>
              <a:t>. Fortuna Praha 2004</a:t>
            </a:r>
          </a:p>
          <a:p>
            <a:r>
              <a:rPr lang="cs-CZ" sz="1200" dirty="0">
                <a:solidFill>
                  <a:schemeClr val="tx1"/>
                </a:solidFill>
              </a:rPr>
              <a:t>    Součástí materiálu je krátký test s označením odpovědí. Další formou zpětné vazby je </a:t>
            </a:r>
            <a:r>
              <a:rPr lang="cs-CZ" sz="1200" dirty="0" smtClean="0">
                <a:solidFill>
                  <a:schemeClr val="tx1"/>
                </a:solidFill>
              </a:rPr>
              <a:t>test </a:t>
            </a:r>
            <a:r>
              <a:rPr lang="cs-CZ" sz="1200" dirty="0">
                <a:solidFill>
                  <a:schemeClr val="tx1"/>
                </a:solidFill>
              </a:rPr>
              <a:t>jako </a:t>
            </a:r>
            <a:endParaRPr lang="cs-CZ" sz="1200" dirty="0" smtClean="0">
              <a:solidFill>
                <a:schemeClr val="tx1"/>
              </a:solidFill>
            </a:endParaRPr>
          </a:p>
          <a:p>
            <a:r>
              <a:rPr lang="cs-CZ" sz="1200" dirty="0" smtClean="0"/>
              <a:t>    </a:t>
            </a:r>
            <a:r>
              <a:rPr lang="cs-CZ" sz="1200" dirty="0" smtClean="0">
                <a:solidFill>
                  <a:schemeClr val="tx1"/>
                </a:solidFill>
              </a:rPr>
              <a:t>souhrn </a:t>
            </a:r>
            <a:r>
              <a:rPr lang="cs-CZ" sz="1200" dirty="0">
                <a:solidFill>
                  <a:schemeClr val="tx1"/>
                </a:solidFill>
              </a:rPr>
              <a:t>několika realizovaných materiálů.	</a:t>
            </a:r>
          </a:p>
          <a:p>
            <a:r>
              <a:rPr lang="cs-CZ" sz="1200" dirty="0">
                <a:solidFill>
                  <a:schemeClr val="tx1"/>
                </a:solidFill>
              </a:rPr>
              <a:t>    Pro výuku je použit - PC s </a:t>
            </a:r>
            <a:r>
              <a:rPr lang="cs-CZ" sz="1200" dirty="0" err="1">
                <a:solidFill>
                  <a:schemeClr val="tx1"/>
                </a:solidFill>
              </a:rPr>
              <a:t>dataprojektorem</a:t>
            </a:r>
            <a:endParaRPr lang="cs-CZ" sz="1200" dirty="0">
              <a:solidFill>
                <a:schemeClr val="tx1"/>
              </a:solidFill>
            </a:endParaRPr>
          </a:p>
          <a:p>
            <a:r>
              <a:rPr lang="cs-CZ" sz="1200" dirty="0">
                <a:solidFill>
                  <a:schemeClr val="tx1"/>
                </a:solidFill>
              </a:rPr>
              <a:t>	              - interaktivní tabule</a:t>
            </a:r>
          </a:p>
          <a:p>
            <a:r>
              <a:rPr lang="cs-CZ" sz="1200" dirty="0">
                <a:solidFill>
                  <a:schemeClr val="tx1"/>
                </a:solidFill>
              </a:rPr>
              <a:t>	              - interaktivní </a:t>
            </a:r>
            <a:r>
              <a:rPr lang="cs-CZ" sz="1200" dirty="0" err="1" smtClean="0">
                <a:solidFill>
                  <a:schemeClr val="tx1"/>
                </a:solidFill>
              </a:rPr>
              <a:t>dataprojektor</a:t>
            </a:r>
            <a:endParaRPr lang="cs-CZ" sz="1200" dirty="0" smtClean="0">
              <a:solidFill>
                <a:schemeClr val="tx1"/>
              </a:solidFill>
            </a:endParaRPr>
          </a:p>
          <a:p>
            <a:r>
              <a:rPr lang="cs-CZ" sz="1200" dirty="0" smtClean="0"/>
              <a:t>	              - učebnice</a:t>
            </a:r>
            <a:endParaRPr lang="cs-CZ" sz="1200" dirty="0">
              <a:solidFill>
                <a:schemeClr val="tx1"/>
              </a:solidFill>
            </a:endParaRPr>
          </a:p>
          <a:p>
            <a:r>
              <a:rPr lang="cs-CZ" sz="1200" dirty="0"/>
              <a:t>	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>
                <a:solidFill>
                  <a:srgbClr val="0033CC"/>
                </a:solidFill>
              </a:rPr>
              <a:t>Hotelové řetězce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499992" y="5229200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Bc. Pavel Lang</a:t>
            </a:r>
            <a:endParaRPr lang="cs-CZ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404664"/>
            <a:ext cx="8001000" cy="487363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/>
              <a:t>Úvod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268760"/>
            <a:ext cx="8243887" cy="5516562"/>
          </a:xfrm>
        </p:spPr>
        <p:txBody>
          <a:bodyPr/>
          <a:lstStyle/>
          <a:p>
            <a:pPr marL="376238" indent="-376238" algn="just">
              <a:lnSpc>
                <a:spcPct val="90000"/>
              </a:lnSpc>
              <a:buFontTx/>
              <a:buChar char="•"/>
            </a:pP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nar</a:t>
            </a:r>
            <a:r>
              <a:rPr lang="cs-CZ" sz="2200" dirty="0">
                <a:solidFill>
                  <a:srgbClr val="000000"/>
                </a:solidFill>
              </a:rPr>
              <a:t>ů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st význam</a:t>
            </a:r>
            <a:r>
              <a:rPr lang="cs-CZ" sz="2200" dirty="0">
                <a:solidFill>
                  <a:srgbClr val="000000"/>
                </a:solidFill>
              </a:rPr>
              <a:t>u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hotel</a:t>
            </a:r>
            <a:r>
              <a:rPr lang="cs-CZ" sz="2200" dirty="0">
                <a:solidFill>
                  <a:srgbClr val="000000"/>
                </a:solidFill>
              </a:rPr>
              <a:t>.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et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zc</a:t>
            </a:r>
            <a:r>
              <a:rPr lang="cs-CZ" sz="2200" dirty="0">
                <a:solidFill>
                  <a:srgbClr val="000000"/>
                </a:solidFill>
              </a:rPr>
              <a:t>ů (národních a mezinárodních)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, zatímco st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ední a malé samostatné hotely jsou tém</a:t>
            </a:r>
            <a:r>
              <a:rPr lang="cs-CZ" sz="2200" dirty="0">
                <a:solidFill>
                  <a:srgbClr val="000000"/>
                </a:solidFill>
              </a:rPr>
              <a:t>ěř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na ústupu a jejich pozice na trhu je stále slo</a:t>
            </a:r>
            <a:r>
              <a:rPr lang="cs-CZ" sz="2200" dirty="0">
                <a:solidFill>
                  <a:srgbClr val="000000"/>
                </a:solidFill>
              </a:rPr>
              <a:t>ž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it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jší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</a:p>
          <a:p>
            <a:pPr marL="376238" indent="-376238" algn="just">
              <a:lnSpc>
                <a:spcPct val="90000"/>
              </a:lnSpc>
              <a:buFontTx/>
              <a:buChar char="•"/>
            </a:pPr>
            <a:r>
              <a:rPr lang="cs-CZ" sz="2200" b="1" dirty="0">
                <a:solidFill>
                  <a:srgbClr val="000000"/>
                </a:solidFill>
                <a:cs typeface="Arial" charset="0"/>
              </a:rPr>
              <a:t>form</a:t>
            </a:r>
            <a:r>
              <a:rPr lang="cs-CZ" sz="2200" b="1" dirty="0">
                <a:solidFill>
                  <a:srgbClr val="000000"/>
                </a:solidFill>
              </a:rPr>
              <a:t>y: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franchising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, smlouv</a:t>
            </a:r>
            <a:r>
              <a:rPr lang="cs-CZ" sz="2200" dirty="0">
                <a:solidFill>
                  <a:srgbClr val="000000"/>
                </a:solidFill>
              </a:rPr>
              <a:t>a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o 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ízení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nebo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skupiny vytvo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ené na základ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dobrovolné spolupráce 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lenských hotel</a:t>
            </a:r>
            <a:r>
              <a:rPr lang="cs-CZ" sz="2200" dirty="0">
                <a:solidFill>
                  <a:srgbClr val="000000"/>
                </a:solidFill>
              </a:rPr>
              <a:t>ů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v r</a:t>
            </a:r>
            <a:r>
              <a:rPr lang="cs-CZ" sz="2200" dirty="0">
                <a:solidFill>
                  <a:srgbClr val="000000"/>
                </a:solidFill>
              </a:rPr>
              <a:t>ů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zných aspektech</a:t>
            </a:r>
            <a:endParaRPr lang="cs-CZ" sz="2200" dirty="0">
              <a:solidFill>
                <a:srgbClr val="000000"/>
              </a:solidFill>
            </a:endParaRPr>
          </a:p>
          <a:p>
            <a:pPr marL="376238" indent="-376238" algn="just">
              <a:lnSpc>
                <a:spcPct val="90000"/>
              </a:lnSpc>
              <a:buFontTx/>
              <a:buChar char="•"/>
            </a:pPr>
            <a:r>
              <a:rPr lang="cs-CZ" sz="2200" b="1" dirty="0">
                <a:solidFill>
                  <a:srgbClr val="000000"/>
                </a:solidFill>
              </a:rPr>
              <a:t>m</a:t>
            </a:r>
            <a:r>
              <a:rPr lang="cs-CZ" sz="2200" b="1" dirty="0">
                <a:solidFill>
                  <a:srgbClr val="000000"/>
                </a:solidFill>
                <a:cs typeface="Times New Roman" pitchFamily="18" charset="0"/>
              </a:rPr>
              <a:t>ezinárodní hotelové </a:t>
            </a:r>
            <a:r>
              <a:rPr lang="cs-CZ" sz="2200" b="1" dirty="0">
                <a:solidFill>
                  <a:srgbClr val="000000"/>
                </a:solidFill>
              </a:rPr>
              <a:t>ř</a:t>
            </a:r>
            <a:r>
              <a:rPr lang="cs-CZ" sz="2200" b="1" dirty="0">
                <a:solidFill>
                  <a:srgbClr val="000000"/>
                </a:solidFill>
                <a:cs typeface="Times New Roman" pitchFamily="18" charset="0"/>
              </a:rPr>
              <a:t>et</a:t>
            </a:r>
            <a:r>
              <a:rPr lang="cs-CZ" sz="2200" b="1" dirty="0">
                <a:solidFill>
                  <a:srgbClr val="000000"/>
                </a:solidFill>
              </a:rPr>
              <a:t>ě</a:t>
            </a:r>
            <a:r>
              <a:rPr lang="cs-CZ" sz="2200" b="1" dirty="0">
                <a:solidFill>
                  <a:srgbClr val="000000"/>
                </a:solidFill>
                <a:cs typeface="Times New Roman" pitchFamily="18" charset="0"/>
              </a:rPr>
              <a:t>zc</a:t>
            </a:r>
            <a:r>
              <a:rPr lang="cs-CZ" sz="2200" b="1" dirty="0">
                <a:solidFill>
                  <a:srgbClr val="000000"/>
                </a:solidFill>
              </a:rPr>
              <a:t>e: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rozvoj po druhé sv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tové válce</a:t>
            </a:r>
            <a:r>
              <a:rPr lang="cs-CZ" sz="2200" dirty="0">
                <a:solidFill>
                  <a:srgbClr val="000000"/>
                </a:solidFill>
              </a:rPr>
              <a:t>;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výsadní postavení na trhu hotelových slu</a:t>
            </a:r>
            <a:r>
              <a:rPr lang="cs-CZ" sz="2200" dirty="0">
                <a:solidFill>
                  <a:srgbClr val="000000"/>
                </a:solidFill>
              </a:rPr>
              <a:t>ž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eb</a:t>
            </a:r>
            <a:endParaRPr lang="cs-CZ" sz="2200" dirty="0">
              <a:solidFill>
                <a:srgbClr val="000000"/>
              </a:solidFill>
            </a:endParaRPr>
          </a:p>
          <a:p>
            <a:pPr marL="376238" indent="-376238" algn="just">
              <a:lnSpc>
                <a:spcPct val="90000"/>
              </a:lnSpc>
              <a:buFontTx/>
              <a:buChar char="•"/>
            </a:pPr>
            <a:r>
              <a:rPr lang="cs-CZ" sz="2200" b="1" dirty="0">
                <a:solidFill>
                  <a:srgbClr val="000000"/>
                </a:solidFill>
                <a:cs typeface="Times New Roman" pitchFamily="18" charset="0"/>
              </a:rPr>
              <a:t>výhod</a:t>
            </a:r>
            <a:r>
              <a:rPr lang="cs-CZ" sz="2200" b="1" dirty="0">
                <a:solidFill>
                  <a:srgbClr val="000000"/>
                </a:solidFill>
              </a:rPr>
              <a:t>y: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</a:p>
          <a:p>
            <a:pPr marL="852488" lvl="1" algn="just">
              <a:lnSpc>
                <a:spcPct val="90000"/>
              </a:lnSpc>
              <a:buFontTx/>
              <a:buChar char="•"/>
            </a:pP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výstavb</a:t>
            </a:r>
            <a:r>
              <a:rPr lang="cs-CZ" sz="2200" dirty="0">
                <a:solidFill>
                  <a:srgbClr val="000000"/>
                </a:solidFill>
              </a:rPr>
              <a:t>a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podle vyzkoušených projekt</a:t>
            </a:r>
            <a:r>
              <a:rPr lang="cs-CZ" sz="2200" dirty="0">
                <a:solidFill>
                  <a:srgbClr val="000000"/>
                </a:solidFill>
              </a:rPr>
              <a:t>ů, </a:t>
            </a:r>
          </a:p>
          <a:p>
            <a:pPr marL="852488" lvl="1" algn="just">
              <a:lnSpc>
                <a:spcPct val="90000"/>
              </a:lnSpc>
              <a:buFontTx/>
              <a:buChar char="•"/>
            </a:pP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mo</a:t>
            </a:r>
            <a:r>
              <a:rPr lang="cs-CZ" sz="2200" dirty="0">
                <a:solidFill>
                  <a:srgbClr val="000000"/>
                </a:solidFill>
              </a:rPr>
              <a:t>ž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nost</a:t>
            </a:r>
            <a:r>
              <a:rPr lang="cs-CZ" sz="2200" dirty="0">
                <a:solidFill>
                  <a:srgbClr val="000000"/>
                </a:solidFill>
              </a:rPr>
              <a:t>i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výhodných nákup</a:t>
            </a:r>
            <a:r>
              <a:rPr lang="cs-CZ" sz="2200" dirty="0">
                <a:solidFill>
                  <a:srgbClr val="000000"/>
                </a:solidFill>
              </a:rPr>
              <a:t>ů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za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ízení, vybavení i potrav. surovin a nápoj</a:t>
            </a:r>
            <a:r>
              <a:rPr lang="cs-CZ" sz="2200" dirty="0">
                <a:solidFill>
                  <a:srgbClr val="000000"/>
                </a:solidFill>
              </a:rPr>
              <a:t>ů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ve velkém, </a:t>
            </a:r>
          </a:p>
          <a:p>
            <a:pPr marL="852488" lvl="1" algn="just">
              <a:lnSpc>
                <a:spcPct val="90000"/>
              </a:lnSpc>
              <a:buFontTx/>
              <a:buChar char="•"/>
            </a:pP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spole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ný marketingový a rezerva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ní systém, úst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edn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organizovan</a:t>
            </a:r>
            <a:r>
              <a:rPr lang="cs-CZ" sz="2200" dirty="0">
                <a:solidFill>
                  <a:srgbClr val="000000"/>
                </a:solidFill>
              </a:rPr>
              <a:t>á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p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íprava 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ídících a ostatních pracovník</a:t>
            </a:r>
            <a:r>
              <a:rPr lang="cs-CZ" sz="2200" dirty="0">
                <a:solidFill>
                  <a:srgbClr val="000000"/>
                </a:solidFill>
              </a:rPr>
              <a:t>ů, </a:t>
            </a:r>
          </a:p>
          <a:p>
            <a:pPr marL="852488" lvl="1" algn="just">
              <a:lnSpc>
                <a:spcPct val="90000"/>
              </a:lnSpc>
              <a:buFontTx/>
              <a:buChar char="•"/>
            </a:pP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v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tší šance získat bankovní úv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r</a:t>
            </a:r>
            <a:r>
              <a:rPr lang="cs-CZ" sz="2200" dirty="0">
                <a:solidFill>
                  <a:srgbClr val="000000"/>
                </a:solidFill>
              </a:rPr>
              <a:t> atd.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03448" y="548680"/>
            <a:ext cx="8001000" cy="498475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>
                <a:cs typeface="Times New Roman" pitchFamily="18" charset="0"/>
              </a:rPr>
              <a:t>Historie a sou</a:t>
            </a:r>
            <a:r>
              <a:rPr lang="cs-CZ" sz="2800" dirty="0"/>
              <a:t>č</a:t>
            </a:r>
            <a:r>
              <a:rPr lang="cs-CZ" sz="2800" dirty="0">
                <a:cs typeface="Times New Roman" pitchFamily="18" charset="0"/>
              </a:rPr>
              <a:t>asnost</a:t>
            </a:r>
            <a:r>
              <a:rPr lang="cs-CZ" sz="3200" dirty="0"/>
              <a:t> 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124744"/>
            <a:ext cx="8208963" cy="5145088"/>
          </a:xfrm>
        </p:spPr>
        <p:txBody>
          <a:bodyPr/>
          <a:lstStyle/>
          <a:p>
            <a:pPr algn="just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zásadní význam</a:t>
            </a:r>
            <a:r>
              <a:rPr lang="cs-CZ" sz="2200" dirty="0">
                <a:solidFill>
                  <a:srgbClr val="000000"/>
                </a:solidFill>
              </a:rPr>
              <a:t>: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b="1" dirty="0">
                <a:solidFill>
                  <a:srgbClr val="000000"/>
                </a:solidFill>
                <a:cs typeface="Times New Roman" pitchFamily="18" charset="0"/>
              </a:rPr>
              <a:t>Pan </a:t>
            </a:r>
            <a:r>
              <a:rPr lang="cs-CZ" sz="2200" b="1" dirty="0" err="1">
                <a:solidFill>
                  <a:srgbClr val="000000"/>
                </a:solidFill>
                <a:cs typeface="Times New Roman" pitchFamily="18" charset="0"/>
              </a:rPr>
              <a:t>American</a:t>
            </a:r>
            <a:r>
              <a:rPr lang="cs-CZ" sz="2200" b="1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b="1" dirty="0" err="1">
                <a:solidFill>
                  <a:srgbClr val="000000"/>
                </a:solidFill>
                <a:cs typeface="Times New Roman" pitchFamily="18" charset="0"/>
              </a:rPr>
              <a:t>Airlines</a:t>
            </a:r>
            <a:r>
              <a:rPr lang="cs-CZ" sz="2200" dirty="0">
                <a:solidFill>
                  <a:srgbClr val="000000"/>
                </a:solidFill>
              </a:rPr>
              <a:t> –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vytvo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ila </a:t>
            </a:r>
            <a:r>
              <a:rPr lang="cs-CZ" sz="2200" b="1" dirty="0" err="1">
                <a:solidFill>
                  <a:srgbClr val="000000"/>
                </a:solidFill>
                <a:cs typeface="Times New Roman" pitchFamily="18" charset="0"/>
              </a:rPr>
              <a:t>InterContinental</a:t>
            </a:r>
            <a:r>
              <a:rPr lang="cs-CZ" sz="2200" b="1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b="1" dirty="0" err="1">
                <a:solidFill>
                  <a:srgbClr val="000000"/>
                </a:solidFill>
                <a:cs typeface="Times New Roman" pitchFamily="18" charset="0"/>
              </a:rPr>
              <a:t>Hotels</a:t>
            </a:r>
            <a:r>
              <a:rPr lang="cs-CZ" sz="2200" b="1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b="1" dirty="0" err="1">
                <a:solidFill>
                  <a:srgbClr val="000000"/>
                </a:solidFill>
                <a:cs typeface="Times New Roman" pitchFamily="18" charset="0"/>
              </a:rPr>
              <a:t>Corporation</a:t>
            </a:r>
            <a:r>
              <a:rPr lang="cs-CZ" sz="2200" b="1" dirty="0">
                <a:solidFill>
                  <a:srgbClr val="000000"/>
                </a:solidFill>
                <a:cs typeface="Times New Roman" pitchFamily="18" charset="0"/>
              </a:rPr>
              <a:t> – IHC</a:t>
            </a:r>
            <a:r>
              <a:rPr lang="cs-CZ" sz="2200" b="1" dirty="0">
                <a:solidFill>
                  <a:srgbClr val="000000"/>
                </a:solidFill>
              </a:rPr>
              <a:t> (1946)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, první hotel </a:t>
            </a:r>
            <a:r>
              <a:rPr lang="cs-CZ" sz="2200" dirty="0">
                <a:solidFill>
                  <a:srgbClr val="000000"/>
                </a:solidFill>
              </a:rPr>
              <a:t>v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Brazílii</a:t>
            </a:r>
            <a:r>
              <a:rPr lang="cs-CZ" sz="2200" dirty="0">
                <a:solidFill>
                  <a:srgbClr val="000000"/>
                </a:solidFill>
              </a:rPr>
              <a:t> (1949)</a:t>
            </a:r>
          </a:p>
          <a:p>
            <a:pPr algn="just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cs-CZ" sz="2200" dirty="0">
                <a:solidFill>
                  <a:srgbClr val="000000"/>
                </a:solidFill>
              </a:rPr>
              <a:t>př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íkladu Pan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Am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pak následovaly ostatní letecké spole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nosti (v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etn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United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Airlines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, která v roce 1976 splynula s 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et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zcem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Westin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Hotels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and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Resorts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)</a:t>
            </a:r>
            <a:endParaRPr lang="cs-CZ" sz="2200" dirty="0">
              <a:solidFill>
                <a:srgbClr val="000000"/>
              </a:solidFill>
            </a:endParaRPr>
          </a:p>
          <a:p>
            <a:pPr algn="just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et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zec </a:t>
            </a:r>
            <a:r>
              <a:rPr lang="cs-CZ" sz="2200" b="1" dirty="0" err="1">
                <a:solidFill>
                  <a:srgbClr val="000000"/>
                </a:solidFill>
                <a:cs typeface="Times New Roman" pitchFamily="18" charset="0"/>
              </a:rPr>
              <a:t>Holiday</a:t>
            </a:r>
            <a:r>
              <a:rPr lang="cs-CZ" sz="2200" b="1" dirty="0">
                <a:solidFill>
                  <a:srgbClr val="000000"/>
                </a:solidFill>
                <a:cs typeface="Times New Roman" pitchFamily="18" charset="0"/>
              </a:rPr>
              <a:t> Inn</a:t>
            </a:r>
            <a:r>
              <a:rPr lang="cs-CZ" sz="2200" b="1" dirty="0">
                <a:solidFill>
                  <a:srgbClr val="000000"/>
                </a:solidFill>
              </a:rPr>
              <a:t> (</a:t>
            </a:r>
            <a:r>
              <a:rPr lang="cs-CZ" sz="2200" b="1" dirty="0">
                <a:solidFill>
                  <a:srgbClr val="000000"/>
                </a:solidFill>
                <a:cs typeface="Times New Roman" pitchFamily="18" charset="0"/>
              </a:rPr>
              <a:t>1952</a:t>
            </a:r>
            <a:r>
              <a:rPr lang="cs-CZ" sz="2200" b="1" dirty="0">
                <a:solidFill>
                  <a:srgbClr val="000000"/>
                </a:solidFill>
              </a:rPr>
              <a:t>)</a:t>
            </a:r>
            <a:r>
              <a:rPr lang="cs-CZ" sz="2200" dirty="0">
                <a:solidFill>
                  <a:srgbClr val="000000"/>
                </a:solidFill>
              </a:rPr>
              <a:t> -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>
                <a:solidFill>
                  <a:srgbClr val="000000"/>
                </a:solidFill>
              </a:rPr>
              <a:t>d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nes </a:t>
            </a:r>
            <a:r>
              <a:rPr lang="cs-CZ" sz="2200" dirty="0">
                <a:solidFill>
                  <a:srgbClr val="000000"/>
                </a:solidFill>
              </a:rPr>
              <a:t>ve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skupin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InterContinental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Hotels</a:t>
            </a:r>
            <a:r>
              <a:rPr lang="cs-CZ" sz="2200" dirty="0">
                <a:solidFill>
                  <a:srgbClr val="000000"/>
                </a:solidFill>
              </a:rPr>
              <a:t> mající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p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es 3 600 hotel</a:t>
            </a:r>
            <a:r>
              <a:rPr lang="cs-CZ" sz="2200" dirty="0">
                <a:solidFill>
                  <a:srgbClr val="000000"/>
                </a:solidFill>
              </a:rPr>
              <a:t>ů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s více ne</a:t>
            </a:r>
            <a:r>
              <a:rPr lang="cs-CZ" sz="2200" dirty="0">
                <a:solidFill>
                  <a:srgbClr val="000000"/>
                </a:solidFill>
              </a:rPr>
              <a:t>ž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530 000 pokoji ve více ne</a:t>
            </a:r>
            <a:r>
              <a:rPr lang="cs-CZ" sz="2200" dirty="0">
                <a:solidFill>
                  <a:srgbClr val="000000"/>
                </a:solidFill>
              </a:rPr>
              <a:t>ž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100 zemích sv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ta. P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ibli</a:t>
            </a:r>
            <a:r>
              <a:rPr lang="cs-CZ" sz="2200" dirty="0">
                <a:solidFill>
                  <a:srgbClr val="000000"/>
                </a:solidFill>
              </a:rPr>
              <a:t>ž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94% všech hotel</a:t>
            </a:r>
            <a:r>
              <a:rPr lang="cs-CZ" sz="2200" dirty="0">
                <a:solidFill>
                  <a:srgbClr val="000000"/>
                </a:solidFill>
              </a:rPr>
              <a:t>ů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Holiday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Inn spravováno licen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ním partnerem </a:t>
            </a:r>
            <a:br>
              <a:rPr lang="cs-CZ" sz="2200" dirty="0">
                <a:solidFill>
                  <a:srgbClr val="000000"/>
                </a:solidFill>
                <a:cs typeface="Times New Roman" pitchFamily="18" charset="0"/>
              </a:rPr>
            </a:b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a jen asi 6%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vlastn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no 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et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zcem nebo je provozováno </a:t>
            </a:r>
            <a:br>
              <a:rPr lang="cs-CZ" sz="2200" dirty="0">
                <a:solidFill>
                  <a:srgbClr val="000000"/>
                </a:solidFill>
                <a:cs typeface="Times New Roman" pitchFamily="18" charset="0"/>
              </a:rPr>
            </a:b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na základ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jiné smlouvy</a:t>
            </a:r>
            <a:endParaRPr lang="cs-CZ" sz="2200" dirty="0">
              <a:solidFill>
                <a:srgbClr val="000000"/>
              </a:solidFill>
            </a:endParaRPr>
          </a:p>
          <a:p>
            <a:pPr algn="just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další p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íklad</a:t>
            </a:r>
            <a:r>
              <a:rPr lang="cs-CZ" sz="2200" dirty="0">
                <a:solidFill>
                  <a:srgbClr val="000000"/>
                </a:solidFill>
              </a:rPr>
              <a:t>y: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Bass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Hotels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&amp;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Resorts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Hilton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Hotels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Corp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.,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Howard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Johnson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Quality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Hotels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(pozd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jší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Choice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Hotels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)</a:t>
            </a:r>
            <a:endParaRPr lang="cs-CZ" sz="2200" dirty="0"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836613"/>
            <a:ext cx="8388350" cy="5181600"/>
          </a:xfrm>
        </p:spPr>
        <p:txBody>
          <a:bodyPr/>
          <a:lstStyle/>
          <a:p>
            <a:pPr marL="288925" indent="-288925" algn="just">
              <a:buSzTx/>
              <a:buFontTx/>
              <a:buChar char="•"/>
            </a:pPr>
            <a:r>
              <a:rPr lang="cs-CZ" sz="2200" b="1" dirty="0">
                <a:solidFill>
                  <a:srgbClr val="000000"/>
                </a:solidFill>
                <a:cs typeface="Arial" charset="0"/>
              </a:rPr>
              <a:t>největším hotelovým řetězcem podle počtu hotelů</a:t>
            </a:r>
            <a:r>
              <a:rPr lang="cs-CZ" sz="2200" b="1" dirty="0">
                <a:solidFill>
                  <a:srgbClr val="000000"/>
                </a:solidFill>
              </a:rPr>
              <a:t>: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Cendant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Corp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.</a:t>
            </a:r>
            <a:r>
              <a:rPr lang="cs-CZ" sz="2200" dirty="0">
                <a:solidFill>
                  <a:srgbClr val="000000"/>
                </a:solidFill>
              </a:rPr>
              <a:t>  (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6 300 hotel</a:t>
            </a:r>
            <a:r>
              <a:rPr lang="cs-CZ" sz="2200" dirty="0">
                <a:solidFill>
                  <a:srgbClr val="000000"/>
                </a:solidFill>
              </a:rPr>
              <a:t>ů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na světě</a:t>
            </a:r>
            <a:r>
              <a:rPr lang="cs-CZ" sz="2200" dirty="0">
                <a:solidFill>
                  <a:srgbClr val="000000"/>
                </a:solidFill>
              </a:rPr>
              <a:t>), 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zároveň největším světovým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poskytovatelem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franchis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v oblasti ubyt. služeb</a:t>
            </a:r>
            <a:endParaRPr lang="cs-CZ" sz="2200" dirty="0">
              <a:solidFill>
                <a:srgbClr val="000000"/>
              </a:solidFill>
            </a:endParaRPr>
          </a:p>
          <a:p>
            <a:pPr marL="288925" indent="-288925" algn="just">
              <a:buSzTx/>
              <a:buFontTx/>
              <a:buChar char="•"/>
            </a:pPr>
            <a:r>
              <a:rPr lang="cs-CZ" sz="2200" b="1" dirty="0">
                <a:solidFill>
                  <a:srgbClr val="000000"/>
                </a:solidFill>
              </a:rPr>
              <a:t>podle počtu pokojů: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InterContinental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Hotel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Group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, </a:t>
            </a:r>
            <a:r>
              <a:rPr lang="cs-CZ" sz="2200" dirty="0">
                <a:solidFill>
                  <a:srgbClr val="000000"/>
                </a:solidFill>
              </a:rPr>
              <a:t>(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kapacitně větší hotelové komplexy</a:t>
            </a:r>
            <a:r>
              <a:rPr lang="cs-CZ" sz="2200" dirty="0">
                <a:solidFill>
                  <a:srgbClr val="000000"/>
                </a:solidFill>
              </a:rPr>
              <a:t> než </a:t>
            </a:r>
            <a:r>
              <a:rPr lang="cs-CZ" sz="2200" dirty="0" err="1">
                <a:solidFill>
                  <a:srgbClr val="000000"/>
                </a:solidFill>
              </a:rPr>
              <a:t>Cendant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  <a:r>
              <a:rPr lang="cs-CZ" sz="2200" dirty="0" err="1">
                <a:solidFill>
                  <a:srgbClr val="000000"/>
                </a:solidFill>
              </a:rPr>
              <a:t>Corp</a:t>
            </a:r>
            <a:r>
              <a:rPr lang="cs-CZ" sz="2200" dirty="0">
                <a:solidFill>
                  <a:srgbClr val="000000"/>
                </a:solidFill>
              </a:rPr>
              <a:t>.)</a:t>
            </a:r>
          </a:p>
          <a:p>
            <a:pPr marL="288925" indent="-288925" algn="just">
              <a:buSzTx/>
              <a:buFontTx/>
              <a:buChar char="•"/>
            </a:pPr>
            <a:r>
              <a:rPr lang="cs-CZ" sz="2200" b="1" dirty="0">
                <a:solidFill>
                  <a:srgbClr val="000000"/>
                </a:solidFill>
                <a:cs typeface="Arial" charset="0"/>
              </a:rPr>
              <a:t>hlavní představitel</a:t>
            </a:r>
            <a:r>
              <a:rPr lang="cs-CZ" sz="2200" b="1" dirty="0">
                <a:solidFill>
                  <a:srgbClr val="000000"/>
                </a:solidFill>
              </a:rPr>
              <a:t>é</a:t>
            </a:r>
            <a:r>
              <a:rPr lang="cs-CZ" sz="2200" b="1" dirty="0">
                <a:solidFill>
                  <a:srgbClr val="000000"/>
                </a:solidFill>
                <a:cs typeface="Arial" charset="0"/>
              </a:rPr>
              <a:t> současné expanze</a:t>
            </a:r>
            <a:r>
              <a:rPr lang="cs-CZ" sz="2200" b="1" dirty="0">
                <a:solidFill>
                  <a:srgbClr val="000000"/>
                </a:solidFill>
              </a:rPr>
              <a:t>: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Cendant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Choice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Hotels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InterContinental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Marriott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Radisson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Hyatt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, Forte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Hotels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Club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Mediteranée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Accor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Best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Western a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Compri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Hotel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Systems</a:t>
            </a:r>
            <a:endParaRPr lang="cs-CZ" sz="2200" dirty="0">
              <a:solidFill>
                <a:srgbClr val="000000"/>
              </a:solidFill>
            </a:endParaRPr>
          </a:p>
          <a:p>
            <a:pPr marL="288925" indent="-288925" algn="just">
              <a:buSzTx/>
              <a:buFontTx/>
              <a:buChar char="•"/>
            </a:pPr>
            <a:r>
              <a:rPr lang="cs-CZ" sz="2200" b="1" dirty="0">
                <a:solidFill>
                  <a:srgbClr val="000000"/>
                </a:solidFill>
                <a:cs typeface="Arial" charset="0"/>
              </a:rPr>
              <a:t>zásadní integrační tendenc</a:t>
            </a:r>
            <a:r>
              <a:rPr lang="cs-CZ" sz="2200" b="1" dirty="0">
                <a:solidFill>
                  <a:srgbClr val="000000"/>
                </a:solidFill>
              </a:rPr>
              <a:t>e:</a:t>
            </a:r>
            <a:r>
              <a:rPr lang="cs-CZ" sz="2200" dirty="0">
                <a:solidFill>
                  <a:srgbClr val="000000"/>
                </a:solidFill>
              </a:rPr>
              <a:t> s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lučování, vytváření aliancí </a:t>
            </a:r>
            <a:br>
              <a:rPr lang="cs-CZ" sz="2200" dirty="0">
                <a:solidFill>
                  <a:srgbClr val="000000"/>
                </a:solidFill>
                <a:cs typeface="Arial" charset="0"/>
              </a:rPr>
            </a:br>
            <a:r>
              <a:rPr lang="cs-CZ" sz="2200" dirty="0">
                <a:solidFill>
                  <a:srgbClr val="000000"/>
                </a:solidFill>
                <a:cs typeface="Arial" charset="0"/>
              </a:rPr>
              <a:t>a skupin, prohlubování vzájemných vazeb a koncentrace vlastnictví a kapitálu</a:t>
            </a:r>
            <a:r>
              <a:rPr lang="cs-CZ" sz="2200" dirty="0">
                <a:solidFill>
                  <a:srgbClr val="000000"/>
                </a:solidFill>
              </a:rPr>
              <a:t>,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expan</a:t>
            </a:r>
            <a:r>
              <a:rPr lang="cs-CZ" sz="2200" dirty="0">
                <a:solidFill>
                  <a:srgbClr val="000000"/>
                </a:solidFill>
              </a:rPr>
              <a:t>ze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na nové trhy</a:t>
            </a:r>
            <a:r>
              <a:rPr lang="cs-CZ" sz="2200" dirty="0">
                <a:solidFill>
                  <a:srgbClr val="000000"/>
                </a:solidFill>
              </a:rPr>
              <a:t>, z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vyš</a:t>
            </a:r>
            <a:r>
              <a:rPr lang="cs-CZ" sz="2200" dirty="0">
                <a:solidFill>
                  <a:srgbClr val="000000"/>
                </a:solidFill>
              </a:rPr>
              <a:t>ování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po</a:t>
            </a:r>
            <a:r>
              <a:rPr lang="cs-CZ" sz="2200" dirty="0">
                <a:solidFill>
                  <a:srgbClr val="000000"/>
                </a:solidFill>
              </a:rPr>
              <a:t>čtu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hotel</a:t>
            </a:r>
            <a:r>
              <a:rPr lang="cs-CZ" sz="2200" dirty="0">
                <a:solidFill>
                  <a:srgbClr val="000000"/>
                </a:solidFill>
              </a:rPr>
              <a:t>ů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a l</a:t>
            </a:r>
            <a:r>
              <a:rPr lang="cs-CZ" sz="2200" dirty="0">
                <a:solidFill>
                  <a:srgbClr val="000000"/>
                </a:solidFill>
              </a:rPr>
              <a:t>ůž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ek</a:t>
            </a:r>
            <a:endParaRPr lang="cs-CZ" sz="2200" dirty="0">
              <a:solidFill>
                <a:srgbClr val="000000"/>
              </a:solidFill>
            </a:endParaRPr>
          </a:p>
          <a:p>
            <a:pPr marL="288925" indent="-288925" algn="just">
              <a:buSzTx/>
              <a:buFontTx/>
              <a:buChar char="•"/>
            </a:pPr>
            <a:r>
              <a:rPr lang="cs-CZ" sz="2200" dirty="0">
                <a:solidFill>
                  <a:srgbClr val="000000"/>
                </a:solidFill>
              </a:rPr>
              <a:t>p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erspektivními oblast</a:t>
            </a:r>
            <a:r>
              <a:rPr lang="cs-CZ" sz="2200" dirty="0">
                <a:solidFill>
                  <a:srgbClr val="000000"/>
                </a:solidFill>
              </a:rPr>
              <a:t>i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pro výstavbu nebo začleňování dalších hotelů do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franchisingových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nebo rezervačních systémů je </a:t>
            </a:r>
            <a:br>
              <a:rPr lang="cs-CZ" sz="2200" dirty="0">
                <a:solidFill>
                  <a:srgbClr val="000000"/>
                </a:solidFill>
                <a:cs typeface="Arial" charset="0"/>
              </a:rPr>
            </a:br>
            <a:r>
              <a:rPr lang="cs-CZ" sz="2200" dirty="0">
                <a:solidFill>
                  <a:srgbClr val="000000"/>
                </a:solidFill>
                <a:cs typeface="Arial" charset="0"/>
              </a:rPr>
              <a:t>i nadále Evropa, zejména Evropa střední a východní</a:t>
            </a:r>
            <a:endParaRPr lang="cs-CZ" sz="22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404664"/>
            <a:ext cx="8153400" cy="852488"/>
          </a:xfrm>
        </p:spPr>
        <p:txBody>
          <a:bodyPr>
            <a:normAutofit fontScale="90000"/>
          </a:bodyPr>
          <a:lstStyle/>
          <a:p>
            <a:pPr algn="ctr">
              <a:lnSpc>
                <a:spcPct val="80000"/>
              </a:lnSpc>
            </a:pPr>
            <a:r>
              <a:rPr lang="cs-CZ" sz="2800" dirty="0">
                <a:cs typeface="Times New Roman" pitchFamily="18" charset="0"/>
              </a:rPr>
              <a:t>Mezinárodní instituce </a:t>
            </a:r>
            <a:r>
              <a:rPr lang="cs-CZ" sz="2800" dirty="0" err="1" smtClean="0">
                <a:cs typeface="Times New Roman" pitchFamily="18" charset="0"/>
              </a:rPr>
              <a:t>zaš</a:t>
            </a:r>
            <a:r>
              <a:rPr lang="cs-CZ" sz="2800" dirty="0" err="1" smtClean="0"/>
              <a:t>ťit</a:t>
            </a:r>
            <a:r>
              <a:rPr lang="cs-CZ" sz="2800" dirty="0" err="1" smtClean="0">
                <a:cs typeface="Times New Roman" pitchFamily="18" charset="0"/>
              </a:rPr>
              <a:t>ující</a:t>
            </a:r>
            <a:r>
              <a:rPr lang="cs-CZ" sz="2800" dirty="0" smtClean="0">
                <a:cs typeface="Times New Roman" pitchFamily="18" charset="0"/>
              </a:rPr>
              <a:t> </a:t>
            </a:r>
            <a:r>
              <a:rPr lang="cs-CZ" sz="2800" dirty="0">
                <a:cs typeface="Times New Roman" pitchFamily="18" charset="0"/>
              </a:rPr>
              <a:t>podnikatelské aktivity v hotelnictví a gastronomii</a:t>
            </a:r>
            <a:r>
              <a:rPr lang="cs-CZ" dirty="0"/>
              <a:t> 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360685" y="1412776"/>
            <a:ext cx="8459787" cy="4679950"/>
          </a:xfrm>
        </p:spPr>
        <p:txBody>
          <a:bodyPr/>
          <a:lstStyle/>
          <a:p>
            <a:pPr marL="187325" indent="-187325" algn="just">
              <a:buSzTx/>
              <a:buFontTx/>
              <a:buChar char="•"/>
            </a:pPr>
            <a:r>
              <a:rPr lang="cs-CZ" sz="2100" b="1" dirty="0" err="1">
                <a:solidFill>
                  <a:srgbClr val="FF0000"/>
                </a:solidFill>
                <a:cs typeface="Times New Roman" pitchFamily="18" charset="0"/>
              </a:rPr>
              <a:t>International</a:t>
            </a:r>
            <a:r>
              <a:rPr lang="cs-CZ" sz="2100" b="1" dirty="0">
                <a:solidFill>
                  <a:srgbClr val="FF0000"/>
                </a:solidFill>
                <a:cs typeface="Times New Roman" pitchFamily="18" charset="0"/>
              </a:rPr>
              <a:t> Hotel &amp; Restaurant </a:t>
            </a:r>
            <a:r>
              <a:rPr lang="cs-CZ" sz="2100" b="1" dirty="0" err="1">
                <a:solidFill>
                  <a:srgbClr val="FF0000"/>
                </a:solidFill>
                <a:cs typeface="Times New Roman" pitchFamily="18" charset="0"/>
              </a:rPr>
              <a:t>Association</a:t>
            </a:r>
            <a:r>
              <a:rPr lang="cs-CZ" sz="2100" b="1" dirty="0">
                <a:solidFill>
                  <a:srgbClr val="FF0000"/>
                </a:solidFill>
                <a:cs typeface="Times New Roman" pitchFamily="18" charset="0"/>
              </a:rPr>
              <a:t> (IHRA)</a:t>
            </a:r>
            <a:r>
              <a:rPr lang="cs-CZ" sz="2100" dirty="0">
                <a:solidFill>
                  <a:srgbClr val="FF0000"/>
                </a:solidFill>
              </a:rPr>
              <a:t>:</a:t>
            </a:r>
            <a:r>
              <a:rPr lang="cs-CZ" sz="2100" dirty="0">
                <a:solidFill>
                  <a:srgbClr val="000000"/>
                </a:solidFill>
              </a:rPr>
              <a:t> vznik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 1947 jako </a:t>
            </a:r>
            <a:r>
              <a:rPr lang="cs-CZ" sz="2100" dirty="0" err="1">
                <a:solidFill>
                  <a:srgbClr val="000000"/>
                </a:solidFill>
                <a:cs typeface="Times New Roman" pitchFamily="18" charset="0"/>
              </a:rPr>
              <a:t>International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 Hotel </a:t>
            </a:r>
            <a:r>
              <a:rPr lang="cs-CZ" sz="2100" dirty="0" err="1">
                <a:solidFill>
                  <a:srgbClr val="000000"/>
                </a:solidFill>
                <a:cs typeface="Times New Roman" pitchFamily="18" charset="0"/>
              </a:rPr>
              <a:t>Association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 (IHA), 1996 rozší</a:t>
            </a:r>
            <a:r>
              <a:rPr lang="cs-CZ" sz="2100" dirty="0">
                <a:solidFill>
                  <a:srgbClr val="000000"/>
                </a:solidFill>
              </a:rPr>
              <a:t>řena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 p</a:t>
            </a:r>
            <a:r>
              <a:rPr lang="cs-CZ" sz="2100" dirty="0">
                <a:solidFill>
                  <a:srgbClr val="000000"/>
                </a:solidFill>
              </a:rPr>
              <a:t>ů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sobnost  na restaurace</a:t>
            </a:r>
            <a:r>
              <a:rPr lang="cs-CZ" sz="2100" dirty="0">
                <a:solidFill>
                  <a:srgbClr val="000000"/>
                </a:solidFill>
              </a:rPr>
              <a:t>; 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sdru</a:t>
            </a:r>
            <a:r>
              <a:rPr lang="cs-CZ" sz="2100" dirty="0">
                <a:solidFill>
                  <a:srgbClr val="000000"/>
                </a:solidFill>
              </a:rPr>
              <a:t>ž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ení více </a:t>
            </a:r>
            <a:r>
              <a:rPr lang="cs-CZ" sz="2100" dirty="0">
                <a:solidFill>
                  <a:srgbClr val="000000"/>
                </a:solidFill>
              </a:rPr>
              <a:t>než 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100 zemí sv</a:t>
            </a:r>
            <a:r>
              <a:rPr lang="cs-CZ" sz="2100" dirty="0">
                <a:solidFill>
                  <a:srgbClr val="000000"/>
                </a:solidFill>
              </a:rPr>
              <a:t>ě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ta, resp. více ne</a:t>
            </a:r>
            <a:r>
              <a:rPr lang="cs-CZ" sz="2100" dirty="0">
                <a:solidFill>
                  <a:srgbClr val="000000"/>
                </a:solidFill>
              </a:rPr>
              <a:t>ž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100" dirty="0">
                <a:solidFill>
                  <a:srgbClr val="000000"/>
                </a:solidFill>
              </a:rPr>
              <a:t> 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300 000 hotelových a 8 milion</a:t>
            </a:r>
            <a:r>
              <a:rPr lang="cs-CZ" sz="2100" dirty="0">
                <a:solidFill>
                  <a:srgbClr val="000000"/>
                </a:solidFill>
              </a:rPr>
              <a:t>ů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 restaura</a:t>
            </a:r>
            <a:r>
              <a:rPr lang="cs-CZ" sz="2100" dirty="0">
                <a:solidFill>
                  <a:srgbClr val="000000"/>
                </a:solidFill>
              </a:rPr>
              <a:t>č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ních za</a:t>
            </a:r>
            <a:r>
              <a:rPr lang="cs-CZ" sz="2100" dirty="0">
                <a:solidFill>
                  <a:srgbClr val="000000"/>
                </a:solidFill>
              </a:rPr>
              <a:t>ř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ízení</a:t>
            </a:r>
            <a:endParaRPr lang="cs-CZ" sz="2100" dirty="0">
              <a:solidFill>
                <a:srgbClr val="000000"/>
              </a:solidFill>
            </a:endParaRPr>
          </a:p>
          <a:p>
            <a:pPr marL="187325" indent="-187325" algn="just">
              <a:buSzTx/>
              <a:buFontTx/>
              <a:buChar char="•"/>
            </a:pP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International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 Union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of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National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Associations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of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Hotels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,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Restaurants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,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Cafés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Keepers</a:t>
            </a:r>
            <a:r>
              <a:rPr lang="cs-CZ" sz="2100" dirty="0">
                <a:solidFill>
                  <a:srgbClr val="FF0000"/>
                </a:solidFill>
                <a:cs typeface="Arial" charset="0"/>
              </a:rPr>
              <a:t>  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(HORECA)</a:t>
            </a:r>
            <a:r>
              <a:rPr lang="cs-CZ" sz="2100" dirty="0">
                <a:solidFill>
                  <a:srgbClr val="FF0000"/>
                </a:solidFill>
              </a:rPr>
              <a:t>:</a:t>
            </a:r>
            <a:r>
              <a:rPr lang="cs-CZ" sz="2100" dirty="0">
                <a:solidFill>
                  <a:srgbClr val="000000"/>
                </a:solidFill>
              </a:rPr>
              <a:t> 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sídl</a:t>
            </a:r>
            <a:r>
              <a:rPr lang="cs-CZ" sz="2100" dirty="0">
                <a:solidFill>
                  <a:srgbClr val="000000"/>
                </a:solidFill>
              </a:rPr>
              <a:t>o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 Curych, zastupuje majitele podniků s ubytovacími a stravovacími slu</a:t>
            </a:r>
            <a:r>
              <a:rPr lang="cs-CZ" sz="2100" dirty="0">
                <a:solidFill>
                  <a:srgbClr val="000000"/>
                </a:solidFill>
              </a:rPr>
              <a:t>ž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bami</a:t>
            </a:r>
            <a:endParaRPr lang="cs-CZ" sz="2100" dirty="0">
              <a:solidFill>
                <a:srgbClr val="000000"/>
              </a:solidFill>
            </a:endParaRPr>
          </a:p>
          <a:p>
            <a:pPr marL="187325" indent="-187325" algn="just">
              <a:buSzTx/>
              <a:buFontTx/>
              <a:buChar char="•"/>
            </a:pP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The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Confederation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of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National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Associations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of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Hotels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,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Restaurants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,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Cafés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and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Similar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Establishments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 in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the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European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 Union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and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the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European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100" b="1" dirty="0" err="1">
                <a:solidFill>
                  <a:srgbClr val="FF0000"/>
                </a:solidFill>
                <a:cs typeface="Arial" charset="0"/>
              </a:rPr>
              <a:t>Economic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 Area</a:t>
            </a:r>
            <a:r>
              <a:rPr lang="cs-CZ" sz="2100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100" b="1" dirty="0">
                <a:solidFill>
                  <a:srgbClr val="FF0000"/>
                </a:solidFill>
                <a:cs typeface="Arial" charset="0"/>
              </a:rPr>
              <a:t>(HOTREC)</a:t>
            </a:r>
            <a:r>
              <a:rPr lang="cs-CZ" sz="2100" b="1" dirty="0">
                <a:solidFill>
                  <a:srgbClr val="FF0000"/>
                </a:solidFill>
              </a:rPr>
              <a:t>:</a:t>
            </a:r>
            <a:r>
              <a:rPr lang="cs-CZ" sz="2100" b="1" dirty="0">
                <a:solidFill>
                  <a:srgbClr val="000000"/>
                </a:solidFill>
              </a:rPr>
              <a:t> 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reprezentuj</a:t>
            </a:r>
            <a:r>
              <a:rPr lang="cs-CZ" sz="2100" dirty="0">
                <a:solidFill>
                  <a:srgbClr val="000000"/>
                </a:solidFill>
              </a:rPr>
              <a:t>e na 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36 národních obchodních a zam</a:t>
            </a:r>
            <a:r>
              <a:rPr lang="cs-CZ" sz="2100" dirty="0">
                <a:solidFill>
                  <a:srgbClr val="000000"/>
                </a:solidFill>
              </a:rPr>
              <a:t>ě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stnavatelských asociací v oblasti pohostinství v 22 evropských zemích</a:t>
            </a:r>
            <a:r>
              <a:rPr lang="cs-CZ" sz="2100" dirty="0">
                <a:solidFill>
                  <a:srgbClr val="000000"/>
                </a:solidFill>
              </a:rPr>
              <a:t>, 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monitoring legislativního procesu EU, lobbing a konzulta</a:t>
            </a:r>
            <a:r>
              <a:rPr lang="cs-CZ" sz="2100" dirty="0">
                <a:solidFill>
                  <a:srgbClr val="000000"/>
                </a:solidFill>
              </a:rPr>
              <a:t>č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ní </a:t>
            </a:r>
            <a:r>
              <a:rPr lang="cs-CZ" sz="2100" dirty="0">
                <a:solidFill>
                  <a:srgbClr val="000000"/>
                </a:solidFill>
              </a:rPr>
              <a:t>č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innost zejména zákonodárc</a:t>
            </a:r>
            <a:r>
              <a:rPr lang="cs-CZ" sz="2100" dirty="0">
                <a:solidFill>
                  <a:srgbClr val="000000"/>
                </a:solidFill>
              </a:rPr>
              <a:t>ů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m p</a:t>
            </a:r>
            <a:r>
              <a:rPr lang="cs-CZ" sz="2100" dirty="0">
                <a:solidFill>
                  <a:srgbClr val="000000"/>
                </a:solidFill>
              </a:rPr>
              <a:t>ř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i p</a:t>
            </a:r>
            <a:r>
              <a:rPr lang="cs-CZ" sz="2100" dirty="0">
                <a:solidFill>
                  <a:srgbClr val="000000"/>
                </a:solidFill>
              </a:rPr>
              <a:t>ř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íprav</a:t>
            </a:r>
            <a:r>
              <a:rPr lang="cs-CZ" sz="2100" dirty="0">
                <a:solidFill>
                  <a:srgbClr val="000000"/>
                </a:solidFill>
              </a:rPr>
              <a:t>ě</a:t>
            </a:r>
            <a:r>
              <a:rPr lang="cs-CZ" sz="2100" dirty="0">
                <a:solidFill>
                  <a:srgbClr val="000000"/>
                </a:solidFill>
                <a:cs typeface="Times New Roman" pitchFamily="18" charset="0"/>
              </a:rPr>
              <a:t> právních norem</a:t>
            </a:r>
            <a:endParaRPr lang="cs-CZ" sz="21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548680"/>
            <a:ext cx="8001000" cy="852488"/>
          </a:xfrm>
        </p:spPr>
        <p:txBody>
          <a:bodyPr>
            <a:normAutofit fontScale="90000"/>
          </a:bodyPr>
          <a:lstStyle/>
          <a:p>
            <a:pPr algn="ctr">
              <a:lnSpc>
                <a:spcPct val="80000"/>
              </a:lnSpc>
            </a:pPr>
            <a:r>
              <a:rPr lang="cs-CZ" sz="2800" dirty="0">
                <a:cs typeface="Times New Roman" pitchFamily="18" charset="0"/>
              </a:rPr>
              <a:t>Instituce zašti</a:t>
            </a:r>
            <a:r>
              <a:rPr lang="cs-CZ" sz="2800" dirty="0"/>
              <a:t>ť</a:t>
            </a:r>
            <a:r>
              <a:rPr lang="cs-CZ" sz="2800" dirty="0">
                <a:cs typeface="Times New Roman" pitchFamily="18" charset="0"/>
              </a:rPr>
              <a:t>ující domácí subjekty p</a:t>
            </a:r>
            <a:r>
              <a:rPr lang="cs-CZ" sz="2800" dirty="0"/>
              <a:t>ů</a:t>
            </a:r>
            <a:r>
              <a:rPr lang="cs-CZ" sz="2800" dirty="0">
                <a:cs typeface="Times New Roman" pitchFamily="18" charset="0"/>
              </a:rPr>
              <a:t>sobící v oblasti hotelnictví a gastronomie</a:t>
            </a:r>
            <a:r>
              <a:rPr lang="cs-CZ" dirty="0"/>
              <a:t> 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556792"/>
            <a:ext cx="8388350" cy="4537075"/>
          </a:xfrm>
        </p:spPr>
        <p:txBody>
          <a:bodyPr/>
          <a:lstStyle/>
          <a:p>
            <a:pPr algn="just">
              <a:buSzTx/>
              <a:buFontTx/>
              <a:buChar char="•"/>
            </a:pPr>
            <a:r>
              <a:rPr lang="cs-CZ" sz="2200" b="1" dirty="0">
                <a:solidFill>
                  <a:srgbClr val="FF0000"/>
                </a:solidFill>
                <a:cs typeface="Arial" charset="0"/>
              </a:rPr>
              <a:t>Asociace hotelů a restaurací </a:t>
            </a:r>
            <a:r>
              <a:rPr lang="cs-CZ" sz="2200" b="1" dirty="0">
                <a:solidFill>
                  <a:srgbClr val="FF0000"/>
                </a:solidFill>
              </a:rPr>
              <a:t>Č</a:t>
            </a:r>
            <a:r>
              <a:rPr lang="cs-CZ" sz="2200" b="1" dirty="0">
                <a:solidFill>
                  <a:srgbClr val="FF0000"/>
                </a:solidFill>
                <a:cs typeface="Arial" charset="0"/>
              </a:rPr>
              <a:t>eské republiky (AHR ČR)</a:t>
            </a:r>
            <a:r>
              <a:rPr lang="cs-CZ" sz="2200" dirty="0">
                <a:solidFill>
                  <a:srgbClr val="FF0000"/>
                </a:solidFill>
              </a:rPr>
              <a:t>: </a:t>
            </a:r>
          </a:p>
          <a:p>
            <a:pPr lvl="1" algn="just">
              <a:buFont typeface="Wingdings" pitchFamily="2" charset="2"/>
              <a:buChar char="Ø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vznik</a:t>
            </a:r>
            <a:r>
              <a:rPr lang="cs-CZ" sz="2100" dirty="0">
                <a:solidFill>
                  <a:srgbClr val="000000"/>
                </a:solidFill>
              </a:rPr>
              <a:t> (2006)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 sloučením Národní federace hotelů a restaurací České republiky (NFHR) a Sdružení podnikatelů v pohostinství </a:t>
            </a:r>
            <a:br>
              <a:rPr lang="cs-CZ" sz="2100" dirty="0">
                <a:solidFill>
                  <a:srgbClr val="000000"/>
                </a:solidFill>
                <a:cs typeface="Arial" charset="0"/>
              </a:rPr>
            </a:br>
            <a:r>
              <a:rPr lang="cs-CZ" sz="2100" dirty="0">
                <a:solidFill>
                  <a:srgbClr val="000000"/>
                </a:solidFill>
                <a:cs typeface="Arial" charset="0"/>
              </a:rPr>
              <a:t>a cestovním ruchu v České republice (HO.RE.KA)</a:t>
            </a:r>
            <a:endParaRPr lang="cs-CZ" sz="2100" dirty="0">
              <a:solidFill>
                <a:srgbClr val="000000"/>
              </a:solidFill>
            </a:endParaRPr>
          </a:p>
          <a:p>
            <a:pPr lvl="1" algn="just">
              <a:buFont typeface="Wingdings" pitchFamily="2" charset="2"/>
              <a:buChar char="Ø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členem IHRA a HOTREC</a:t>
            </a:r>
            <a:endParaRPr lang="cs-CZ" sz="2100" dirty="0">
              <a:solidFill>
                <a:srgbClr val="000000"/>
              </a:solidFill>
              <a:cs typeface="Times New Roman" pitchFamily="18" charset="0"/>
            </a:endParaRPr>
          </a:p>
          <a:p>
            <a:pPr algn="just">
              <a:buSzTx/>
              <a:buFontTx/>
              <a:buChar char="•"/>
            </a:pPr>
            <a:r>
              <a:rPr lang="cs-CZ" sz="2200" b="1" dirty="0">
                <a:solidFill>
                  <a:srgbClr val="FF0000"/>
                </a:solidFill>
                <a:cs typeface="Arial" charset="0"/>
              </a:rPr>
              <a:t>Sdružení podnikatelů v pohostinství a cestovním ruchu</a:t>
            </a:r>
            <a:r>
              <a:rPr lang="cs-CZ" sz="2200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200" b="1" dirty="0">
                <a:solidFill>
                  <a:srgbClr val="FF0000"/>
                </a:solidFill>
                <a:cs typeface="Arial" charset="0"/>
              </a:rPr>
              <a:t>(SPOLHOST)</a:t>
            </a:r>
            <a:endParaRPr lang="cs-CZ" sz="2200" b="1" dirty="0">
              <a:solidFill>
                <a:srgbClr val="FF0000"/>
              </a:solidFill>
            </a:endParaRPr>
          </a:p>
          <a:p>
            <a:pPr lvl="1" algn="just">
              <a:buFont typeface="Wingdings" pitchFamily="2" charset="2"/>
              <a:buChar char="Ø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vznik</a:t>
            </a:r>
            <a:r>
              <a:rPr lang="cs-CZ" sz="2100" dirty="0">
                <a:solidFill>
                  <a:srgbClr val="000000"/>
                </a:solidFill>
              </a:rPr>
              <a:t> 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1991</a:t>
            </a:r>
            <a:endParaRPr lang="cs-CZ" sz="2100" dirty="0">
              <a:solidFill>
                <a:srgbClr val="000000"/>
              </a:solidFill>
            </a:endParaRPr>
          </a:p>
          <a:p>
            <a:pPr lvl="1" algn="just">
              <a:buFont typeface="Wingdings" pitchFamily="2" charset="2"/>
              <a:buChar char="Ø"/>
            </a:pPr>
            <a:r>
              <a:rPr lang="cs-CZ" sz="2100" dirty="0">
                <a:solidFill>
                  <a:srgbClr val="000000"/>
                </a:solidFill>
              </a:rPr>
              <a:t>cíl: 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ochrana společných zájmů, specifikace problémů a hledání cest k jejich řešení</a:t>
            </a:r>
            <a:endParaRPr lang="cs-CZ" sz="2100" dirty="0">
              <a:solidFill>
                <a:srgbClr val="000000"/>
              </a:solidFill>
            </a:endParaRPr>
          </a:p>
          <a:p>
            <a:pPr lvl="1" algn="just">
              <a:buFont typeface="Wingdings" pitchFamily="2" charset="2"/>
              <a:buChar char="Ø"/>
            </a:pPr>
            <a:r>
              <a:rPr lang="cs-CZ" sz="2100" dirty="0">
                <a:solidFill>
                  <a:srgbClr val="000000"/>
                </a:solidFill>
              </a:rPr>
              <a:t>j</a:t>
            </a:r>
            <a:r>
              <a:rPr lang="cs-CZ" sz="2100" dirty="0">
                <a:solidFill>
                  <a:srgbClr val="000000"/>
                </a:solidFill>
                <a:cs typeface="Arial" charset="0"/>
              </a:rPr>
              <a:t>eho součástí je hotelová sekce</a:t>
            </a:r>
            <a:endParaRPr lang="cs-CZ" sz="2100" dirty="0">
              <a:solidFill>
                <a:srgbClr val="000000"/>
              </a:solidFill>
            </a:endParaRPr>
          </a:p>
          <a:p>
            <a:pPr lvl="1" algn="just">
              <a:buFont typeface="Wingdings" pitchFamily="2" charset="2"/>
              <a:buChar char="Ø"/>
            </a:pPr>
            <a:r>
              <a:rPr lang="cs-CZ" sz="2100" dirty="0">
                <a:solidFill>
                  <a:srgbClr val="000000"/>
                </a:solidFill>
                <a:cs typeface="Arial" charset="0"/>
              </a:rPr>
              <a:t>členem IHRA a Hospodářské komory ČR</a:t>
            </a:r>
            <a:endParaRPr lang="cs-CZ" sz="21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476672"/>
            <a:ext cx="8027987" cy="490538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>
                <a:cs typeface="Times New Roman" pitchFamily="18" charset="0"/>
              </a:rPr>
              <a:t>Pronikání zahrani</a:t>
            </a:r>
            <a:r>
              <a:rPr lang="cs-CZ" sz="2800" dirty="0"/>
              <a:t>č</a:t>
            </a:r>
            <a:r>
              <a:rPr lang="cs-CZ" sz="2800" dirty="0">
                <a:cs typeface="Times New Roman" pitchFamily="18" charset="0"/>
              </a:rPr>
              <a:t>ních subjekt</a:t>
            </a:r>
            <a:r>
              <a:rPr lang="cs-CZ" sz="2800" dirty="0"/>
              <a:t>ů na území ČR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1124744"/>
            <a:ext cx="8077200" cy="5064125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90000"/>
              </a:lnSpc>
              <a:buSzTx/>
              <a:buFontTx/>
              <a:buChar char="•"/>
            </a:pPr>
            <a:r>
              <a:rPr lang="cs-CZ" sz="2200" dirty="0">
                <a:solidFill>
                  <a:srgbClr val="FF0000"/>
                </a:solidFill>
              </a:rPr>
              <a:t>1.</a:t>
            </a:r>
            <a:r>
              <a:rPr lang="cs-CZ" sz="2200" dirty="0">
                <a:solidFill>
                  <a:srgbClr val="FF0000"/>
                </a:solidFill>
                <a:cs typeface="Times New Roman" pitchFamily="18" charset="0"/>
              </a:rPr>
              <a:t> mezinárodní spolupráce </a:t>
            </a:r>
            <a:r>
              <a:rPr lang="cs-CZ" sz="2200" dirty="0">
                <a:solidFill>
                  <a:srgbClr val="FF0000"/>
                </a:solidFill>
              </a:rPr>
              <a:t>- </a:t>
            </a:r>
            <a:r>
              <a:rPr lang="cs-CZ" sz="2200" dirty="0">
                <a:solidFill>
                  <a:srgbClr val="FF0000"/>
                </a:solidFill>
                <a:cs typeface="Times New Roman" pitchFamily="18" charset="0"/>
              </a:rPr>
              <a:t>1967</a:t>
            </a:r>
            <a:r>
              <a:rPr lang="cs-CZ" sz="2200" dirty="0">
                <a:solidFill>
                  <a:srgbClr val="000000"/>
                </a:solidFill>
              </a:rPr>
              <a:t>: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uzav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ení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franchisové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smlouvy mezi </a:t>
            </a:r>
            <a:r>
              <a:rPr lang="cs-CZ" sz="2200" dirty="0">
                <a:solidFill>
                  <a:srgbClr val="FF0000"/>
                </a:solidFill>
              </a:rPr>
              <a:t>Č</a:t>
            </a:r>
            <a:r>
              <a:rPr lang="cs-CZ" sz="2200" dirty="0">
                <a:solidFill>
                  <a:srgbClr val="FF0000"/>
                </a:solidFill>
                <a:cs typeface="Times New Roman" pitchFamily="18" charset="0"/>
              </a:rPr>
              <a:t>edokem a </a:t>
            </a:r>
            <a:r>
              <a:rPr lang="cs-CZ" sz="2200" dirty="0" err="1">
                <a:solidFill>
                  <a:srgbClr val="FF0000"/>
                </a:solidFill>
                <a:cs typeface="Times New Roman" pitchFamily="18" charset="0"/>
              </a:rPr>
              <a:t>InterContinental</a:t>
            </a:r>
            <a:r>
              <a:rPr lang="cs-CZ" sz="2200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FF0000"/>
                </a:solidFill>
                <a:cs typeface="Times New Roman" pitchFamily="18" charset="0"/>
              </a:rPr>
              <a:t>Hotels</a:t>
            </a:r>
            <a:r>
              <a:rPr lang="cs-CZ" sz="2200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FF0000"/>
                </a:solidFill>
                <a:cs typeface="Times New Roman" pitchFamily="18" charset="0"/>
              </a:rPr>
              <a:t>Corp</a:t>
            </a:r>
            <a:r>
              <a:rPr lang="cs-CZ" sz="2200" dirty="0">
                <a:solidFill>
                  <a:srgbClr val="FF0000"/>
                </a:solidFill>
                <a:cs typeface="Times New Roman" pitchFamily="18" charset="0"/>
              </a:rPr>
              <a:t>.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br>
              <a:rPr lang="cs-CZ" sz="2200" dirty="0">
                <a:solidFill>
                  <a:srgbClr val="000000"/>
                </a:solidFill>
                <a:cs typeface="Times New Roman" pitchFamily="18" charset="0"/>
              </a:rPr>
            </a:b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za ú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elem provozování budoucího nového, </a:t>
            </a:r>
            <a:r>
              <a:rPr lang="cs-CZ" sz="2200" dirty="0">
                <a:solidFill>
                  <a:srgbClr val="000000"/>
                </a:solidFill>
              </a:rPr>
              <a:t>5*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hotelu </a:t>
            </a:r>
            <a:br>
              <a:rPr lang="cs-CZ" sz="2200" dirty="0">
                <a:solidFill>
                  <a:srgbClr val="000000"/>
                </a:solidFill>
                <a:cs typeface="Times New Roman" pitchFamily="18" charset="0"/>
              </a:rPr>
            </a:b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v Praze</a:t>
            </a:r>
            <a:r>
              <a:rPr lang="cs-CZ" sz="2200" dirty="0">
                <a:solidFill>
                  <a:srgbClr val="000000"/>
                </a:solidFill>
              </a:rPr>
              <a:t>, h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otel otev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en 1974</a:t>
            </a:r>
            <a:endParaRPr lang="cs-CZ" sz="2200" dirty="0">
              <a:solidFill>
                <a:srgbClr val="000000"/>
              </a:solidFill>
            </a:endParaRPr>
          </a:p>
          <a:p>
            <a:pPr algn="just">
              <a:lnSpc>
                <a:spcPct val="90000"/>
              </a:lnSpc>
              <a:buSzTx/>
              <a:buFontTx/>
              <a:buChar char="•"/>
            </a:pPr>
            <a:r>
              <a:rPr lang="cs-CZ" sz="2200" dirty="0">
                <a:solidFill>
                  <a:srgbClr val="FF0000"/>
                </a:solidFill>
                <a:cs typeface="Arial" charset="0"/>
              </a:rPr>
              <a:t>1993</a:t>
            </a:r>
            <a:r>
              <a:rPr lang="cs-CZ" sz="2200" dirty="0">
                <a:solidFill>
                  <a:srgbClr val="FF0000"/>
                </a:solidFill>
              </a:rPr>
              <a:t>: </a:t>
            </a:r>
            <a:r>
              <a:rPr lang="cs-CZ" sz="2200" dirty="0">
                <a:solidFill>
                  <a:srgbClr val="FF0000"/>
                </a:solidFill>
                <a:cs typeface="Arial" charset="0"/>
              </a:rPr>
              <a:t>otevřen </a:t>
            </a:r>
            <a:r>
              <a:rPr lang="cs-CZ" sz="2200" dirty="0" err="1">
                <a:solidFill>
                  <a:srgbClr val="FF0000"/>
                </a:solidFill>
                <a:cs typeface="Arial" charset="0"/>
              </a:rPr>
              <a:t>Holiday</a:t>
            </a:r>
            <a:r>
              <a:rPr lang="cs-CZ" sz="2200" dirty="0">
                <a:solidFill>
                  <a:srgbClr val="FF0000"/>
                </a:solidFill>
                <a:cs typeface="Arial" charset="0"/>
              </a:rPr>
              <a:t> Inn v Brně</a:t>
            </a:r>
            <a:r>
              <a:rPr lang="cs-CZ" sz="2200" dirty="0">
                <a:solidFill>
                  <a:srgbClr val="000000"/>
                </a:solidFill>
              </a:rPr>
              <a:t>;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Holiday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Inn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Worldwide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podepsala smlouvu s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BVV Hotel Servis</a:t>
            </a:r>
            <a:r>
              <a:rPr lang="cs-CZ" sz="2200" dirty="0">
                <a:solidFill>
                  <a:srgbClr val="000000"/>
                </a:solidFill>
              </a:rPr>
              <a:t>; </a:t>
            </a:r>
            <a:r>
              <a:rPr lang="cs-CZ" sz="2200" dirty="0">
                <a:solidFill>
                  <a:srgbClr val="FF0000"/>
                </a:solidFill>
                <a:cs typeface="Arial" charset="0"/>
              </a:rPr>
              <a:t>1996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znovuotevření bývalého hotelu </a:t>
            </a:r>
            <a:r>
              <a:rPr lang="cs-CZ" sz="2200" dirty="0" err="1">
                <a:solidFill>
                  <a:srgbClr val="FF0000"/>
                </a:solidFill>
                <a:cs typeface="Arial" charset="0"/>
              </a:rPr>
              <a:t>Internacional</a:t>
            </a:r>
            <a:r>
              <a:rPr lang="cs-CZ" sz="2200" dirty="0">
                <a:solidFill>
                  <a:srgbClr val="FF0000"/>
                </a:solidFill>
                <a:cs typeface="Arial" charset="0"/>
              </a:rPr>
              <a:t> v Praze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a zcela nového hotelu v Praze u </a:t>
            </a:r>
            <a:r>
              <a:rPr lang="cs-CZ" sz="2200" dirty="0">
                <a:solidFill>
                  <a:srgbClr val="FF0000"/>
                </a:solidFill>
                <a:cs typeface="Arial" charset="0"/>
              </a:rPr>
              <a:t>Kongresového centra v roce 2001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</a:p>
          <a:p>
            <a:pPr algn="just">
              <a:lnSpc>
                <a:spcPct val="90000"/>
              </a:lnSpc>
              <a:buSzTx/>
              <a:buFontTx/>
              <a:buChar char="•"/>
            </a:pPr>
            <a:r>
              <a:rPr lang="cs-CZ" sz="2200" dirty="0">
                <a:solidFill>
                  <a:srgbClr val="FF0000"/>
                </a:solidFill>
                <a:cs typeface="Arial" charset="0"/>
              </a:rPr>
              <a:t>1993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hotel </a:t>
            </a:r>
            <a:r>
              <a:rPr lang="cs-CZ" sz="2200" dirty="0" err="1">
                <a:solidFill>
                  <a:srgbClr val="FF0000"/>
                </a:solidFill>
                <a:cs typeface="Arial" charset="0"/>
              </a:rPr>
              <a:t>Penta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součástí světového řetězce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(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Hotelmanagement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Geselschaft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m.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b.H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), následně prodán společnosti </a:t>
            </a:r>
            <a:r>
              <a:rPr lang="cs-CZ" sz="2200" dirty="0" err="1">
                <a:solidFill>
                  <a:srgbClr val="FF0000"/>
                </a:solidFill>
                <a:cs typeface="Arial" charset="0"/>
              </a:rPr>
              <a:t>Ramada</a:t>
            </a:r>
            <a:r>
              <a:rPr lang="cs-CZ" sz="2200" dirty="0">
                <a:solidFill>
                  <a:srgbClr val="000000"/>
                </a:solidFill>
              </a:rPr>
              <a:t> (hotely 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pod značkami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Renaissance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</a:t>
            </a:r>
            <a:br>
              <a:rPr lang="cs-CZ" sz="2200" dirty="0">
                <a:solidFill>
                  <a:srgbClr val="000000"/>
                </a:solidFill>
                <a:cs typeface="Arial" charset="0"/>
              </a:rPr>
            </a:br>
            <a:r>
              <a:rPr lang="cs-CZ" sz="2200" dirty="0">
                <a:solidFill>
                  <a:srgbClr val="000000"/>
                </a:solidFill>
                <a:cs typeface="Arial" charset="0"/>
              </a:rPr>
              <a:t>a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Ramada</a:t>
            </a:r>
            <a:r>
              <a:rPr lang="cs-CZ" sz="2200" dirty="0">
                <a:solidFill>
                  <a:srgbClr val="000000"/>
                </a:solidFill>
              </a:rPr>
              <a:t>) </a:t>
            </a:r>
          </a:p>
          <a:p>
            <a:pPr algn="just">
              <a:lnSpc>
                <a:spcPct val="90000"/>
              </a:lnSpc>
              <a:buSzTx/>
              <a:buFontTx/>
              <a:buChar char="•"/>
            </a:pPr>
            <a:r>
              <a:rPr lang="cs-CZ" sz="2200" dirty="0">
                <a:solidFill>
                  <a:srgbClr val="FF0000"/>
                </a:solidFill>
                <a:cs typeface="Arial" charset="0"/>
              </a:rPr>
              <a:t>Od 1997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značku </a:t>
            </a:r>
            <a:r>
              <a:rPr lang="cs-CZ" sz="2200" dirty="0" err="1">
                <a:solidFill>
                  <a:srgbClr val="FF0000"/>
                </a:solidFill>
                <a:cs typeface="Arial" charset="0"/>
              </a:rPr>
              <a:t>Renaissance</a:t>
            </a:r>
            <a:r>
              <a:rPr lang="cs-CZ" sz="2200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FF0000"/>
                </a:solidFill>
                <a:cs typeface="Arial" charset="0"/>
              </a:rPr>
              <a:t>Hotels</a:t>
            </a:r>
            <a:r>
              <a:rPr lang="cs-CZ" sz="2200" dirty="0">
                <a:solidFill>
                  <a:srgbClr val="FF0000"/>
                </a:solidFill>
                <a:cs typeface="Arial" charset="0"/>
              </a:rPr>
              <a:t> &amp; </a:t>
            </a:r>
            <a:r>
              <a:rPr lang="cs-CZ" sz="2200" dirty="0" err="1">
                <a:solidFill>
                  <a:srgbClr val="FF0000"/>
                </a:solidFill>
                <a:cs typeface="Arial" charset="0"/>
              </a:rPr>
              <a:t>Resorts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vlastní společnost </a:t>
            </a:r>
            <a:r>
              <a:rPr lang="cs-CZ" sz="2200" dirty="0" err="1">
                <a:solidFill>
                  <a:srgbClr val="FF0000"/>
                </a:solidFill>
                <a:cs typeface="Arial" charset="0"/>
              </a:rPr>
              <a:t>Marriott</a:t>
            </a:r>
            <a:r>
              <a:rPr lang="cs-CZ" sz="2200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FF0000"/>
                </a:solidFill>
                <a:cs typeface="Arial" charset="0"/>
              </a:rPr>
              <a:t>Intl</a:t>
            </a:r>
            <a:r>
              <a:rPr lang="cs-CZ" sz="2200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FF0000"/>
                </a:solidFill>
                <a:cs typeface="Arial" charset="0"/>
              </a:rPr>
              <a:t>Inc</a:t>
            </a:r>
            <a:r>
              <a:rPr lang="cs-CZ" sz="2200" dirty="0">
                <a:solidFill>
                  <a:srgbClr val="FF0000"/>
                </a:solidFill>
                <a:cs typeface="Arial" charset="0"/>
              </a:rPr>
              <a:t>.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1999 další hotel pod vlastní značkou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Marriott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(jedno z nejširších portfolií hotelových značek na světě – tj. 13 značek)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548680"/>
            <a:ext cx="8305800" cy="5334000"/>
          </a:xfrm>
        </p:spPr>
        <p:txBody>
          <a:bodyPr>
            <a:normAutofit lnSpcReduction="10000"/>
          </a:bodyPr>
          <a:lstStyle/>
          <a:p>
            <a:pPr algn="just">
              <a:buSzTx/>
              <a:buFontTx/>
              <a:buChar char="•"/>
            </a:pPr>
            <a:r>
              <a:rPr lang="cs-CZ" sz="2200" dirty="0">
                <a:solidFill>
                  <a:srgbClr val="000000"/>
                </a:solidFill>
              </a:rPr>
              <a:t>ně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které hotely </a:t>
            </a:r>
            <a:r>
              <a:rPr lang="cs-CZ" sz="2200" dirty="0">
                <a:solidFill>
                  <a:srgbClr val="000000"/>
                </a:solidFill>
              </a:rPr>
              <a:t>(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Alta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, Bílá Labu</a:t>
            </a:r>
            <a:r>
              <a:rPr lang="cs-CZ" sz="2200" dirty="0">
                <a:solidFill>
                  <a:srgbClr val="000000"/>
                </a:solidFill>
              </a:rPr>
              <a:t>ť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, Meteor Plaza, City Hotel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Morá</a:t>
            </a:r>
            <a:r>
              <a:rPr lang="cs-CZ" sz="2200" dirty="0" err="1">
                <a:solidFill>
                  <a:srgbClr val="000000"/>
                </a:solidFill>
              </a:rPr>
              <a:t>ň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Kinsky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Garden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a</a:t>
            </a:r>
            <a:r>
              <a:rPr lang="cs-CZ" sz="2200" dirty="0">
                <a:solidFill>
                  <a:srgbClr val="000000"/>
                </a:solidFill>
              </a:rPr>
              <a:t>j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.</a:t>
            </a:r>
            <a:r>
              <a:rPr lang="cs-CZ" sz="2200" dirty="0">
                <a:solidFill>
                  <a:srgbClr val="000000"/>
                </a:solidFill>
              </a:rPr>
              <a:t>)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od </a:t>
            </a:r>
            <a:r>
              <a:rPr lang="cs-CZ" sz="2200" dirty="0">
                <a:solidFill>
                  <a:srgbClr val="FF0000"/>
                </a:solidFill>
                <a:cs typeface="Times New Roman" pitchFamily="18" charset="0"/>
              </a:rPr>
              <a:t>1994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za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len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ny </a:t>
            </a:r>
            <a:br>
              <a:rPr lang="cs-CZ" sz="2200" dirty="0">
                <a:solidFill>
                  <a:srgbClr val="000000"/>
                </a:solidFill>
                <a:cs typeface="Times New Roman" pitchFamily="18" charset="0"/>
              </a:rPr>
            </a:b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do marketingového sdru</a:t>
            </a:r>
            <a:r>
              <a:rPr lang="cs-CZ" sz="2200" dirty="0">
                <a:solidFill>
                  <a:srgbClr val="000000"/>
                </a:solidFill>
              </a:rPr>
              <a:t>ž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ení s rezerva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ním systémem </a:t>
            </a:r>
            <a:r>
              <a:rPr lang="cs-CZ" sz="2200" dirty="0" err="1">
                <a:solidFill>
                  <a:srgbClr val="FF0000"/>
                </a:solidFill>
                <a:cs typeface="Times New Roman" pitchFamily="18" charset="0"/>
              </a:rPr>
              <a:t>Best</a:t>
            </a:r>
            <a:r>
              <a:rPr lang="cs-CZ" sz="2200" dirty="0">
                <a:solidFill>
                  <a:srgbClr val="FF0000"/>
                </a:solidFill>
                <a:cs typeface="Times New Roman" pitchFamily="18" charset="0"/>
              </a:rPr>
              <a:t> Western </a:t>
            </a:r>
            <a:r>
              <a:rPr lang="cs-CZ" sz="2200" dirty="0" err="1">
                <a:solidFill>
                  <a:srgbClr val="FF0000"/>
                </a:solidFill>
                <a:cs typeface="Times New Roman" pitchFamily="18" charset="0"/>
              </a:rPr>
              <a:t>International</a:t>
            </a:r>
            <a:endParaRPr lang="cs-CZ" sz="2200" dirty="0">
              <a:solidFill>
                <a:srgbClr val="FF0000"/>
              </a:solidFill>
            </a:endParaRPr>
          </a:p>
          <a:p>
            <a:pPr algn="just">
              <a:buSzTx/>
              <a:buFontTx/>
              <a:buChar char="•"/>
            </a:pPr>
            <a:r>
              <a:rPr lang="cs-CZ" sz="2200" dirty="0">
                <a:solidFill>
                  <a:srgbClr val="FF0000"/>
                </a:solidFill>
                <a:cs typeface="Times New Roman" pitchFamily="18" charset="0"/>
              </a:rPr>
              <a:t>1995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vstoupila na 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eský trh spole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nost </a:t>
            </a:r>
            <a:r>
              <a:rPr lang="cs-CZ" sz="2200" dirty="0" err="1">
                <a:solidFill>
                  <a:srgbClr val="FF0000"/>
                </a:solidFill>
                <a:cs typeface="Times New Roman" pitchFamily="18" charset="0"/>
              </a:rPr>
              <a:t>Hilton</a:t>
            </a:r>
            <a:r>
              <a:rPr lang="cs-CZ" sz="2200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FF0000"/>
                </a:solidFill>
                <a:cs typeface="Times New Roman" pitchFamily="18" charset="0"/>
              </a:rPr>
              <a:t>Hotels</a:t>
            </a:r>
            <a:r>
              <a:rPr lang="cs-CZ" sz="2200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FF0000"/>
                </a:solidFill>
                <a:cs typeface="Times New Roman" pitchFamily="18" charset="0"/>
              </a:rPr>
              <a:t>Corp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.</a:t>
            </a:r>
            <a:r>
              <a:rPr lang="cs-CZ" sz="2200" dirty="0">
                <a:solidFill>
                  <a:srgbClr val="000000"/>
                </a:solidFill>
              </a:rPr>
              <a:t> -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Hotel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Hilton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Prague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, původní Atrium</a:t>
            </a:r>
            <a:endParaRPr lang="cs-CZ" sz="2200" dirty="0">
              <a:solidFill>
                <a:srgbClr val="000000"/>
              </a:solidFill>
            </a:endParaRPr>
          </a:p>
          <a:p>
            <a:pPr algn="just">
              <a:buSzTx/>
              <a:buFontTx/>
              <a:buChar char="•"/>
            </a:pPr>
            <a:r>
              <a:rPr lang="cs-CZ" sz="2200" dirty="0">
                <a:solidFill>
                  <a:srgbClr val="FF0000"/>
                </a:solidFill>
                <a:cs typeface="Times New Roman" pitchFamily="18" charset="0"/>
              </a:rPr>
              <a:t>1996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hotel </a:t>
            </a:r>
            <a:r>
              <a:rPr lang="cs-CZ" sz="2200" dirty="0">
                <a:solidFill>
                  <a:srgbClr val="FF0000"/>
                </a:solidFill>
                <a:cs typeface="Times New Roman" pitchFamily="18" charset="0"/>
              </a:rPr>
              <a:t>Solidarita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, pozd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ji Fortuna, zapojen do hotelové sít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FF0000"/>
                </a:solidFill>
                <a:cs typeface="Times New Roman" pitchFamily="18" charset="0"/>
              </a:rPr>
              <a:t>Choice</a:t>
            </a:r>
            <a:r>
              <a:rPr lang="cs-CZ" sz="2200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FF0000"/>
                </a:solidFill>
                <a:cs typeface="Times New Roman" pitchFamily="18" charset="0"/>
              </a:rPr>
              <a:t>Hotels</a:t>
            </a:r>
            <a:r>
              <a:rPr lang="cs-CZ" sz="2200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FF0000"/>
                </a:solidFill>
                <a:cs typeface="Times New Roman" pitchFamily="18" charset="0"/>
              </a:rPr>
              <a:t>Europe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pod zna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kou </a:t>
            </a:r>
            <a:r>
              <a:rPr lang="cs-CZ" sz="2200" dirty="0" err="1">
                <a:solidFill>
                  <a:srgbClr val="FF0000"/>
                </a:solidFill>
                <a:cs typeface="Times New Roman" pitchFamily="18" charset="0"/>
              </a:rPr>
              <a:t>Quality</a:t>
            </a:r>
            <a:r>
              <a:rPr lang="cs-CZ" sz="2200" dirty="0">
                <a:solidFill>
                  <a:srgbClr val="FF0000"/>
                </a:solidFill>
                <a:cs typeface="Times New Roman" pitchFamily="18" charset="0"/>
              </a:rPr>
              <a:t> Hotel </a:t>
            </a:r>
            <a:r>
              <a:rPr lang="cs-CZ" sz="2200" dirty="0" err="1">
                <a:solidFill>
                  <a:srgbClr val="FF0000"/>
                </a:solidFill>
                <a:cs typeface="Times New Roman" pitchFamily="18" charset="0"/>
              </a:rPr>
              <a:t>Prague</a:t>
            </a:r>
            <a:endParaRPr lang="cs-CZ" sz="2200" dirty="0">
              <a:solidFill>
                <a:srgbClr val="FF0000"/>
              </a:solidFill>
            </a:endParaRPr>
          </a:p>
          <a:p>
            <a:pPr algn="just">
              <a:buSzTx/>
              <a:buFontTx/>
              <a:buChar char="•"/>
            </a:pPr>
            <a:r>
              <a:rPr lang="cs-CZ" sz="2200" dirty="0">
                <a:solidFill>
                  <a:srgbClr val="FF0000"/>
                </a:solidFill>
                <a:cs typeface="Times New Roman" pitchFamily="18" charset="0"/>
              </a:rPr>
              <a:t>1996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švýcarská spole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nost </a:t>
            </a:r>
            <a:r>
              <a:rPr lang="cs-CZ" sz="2200" dirty="0" err="1">
                <a:solidFill>
                  <a:srgbClr val="FF0000"/>
                </a:solidFill>
                <a:cs typeface="Times New Roman" pitchFamily="18" charset="0"/>
              </a:rPr>
              <a:t>Mövenpick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otev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ela sv</a:t>
            </a:r>
            <a:r>
              <a:rPr lang="cs-CZ" sz="2200" dirty="0">
                <a:solidFill>
                  <a:srgbClr val="000000"/>
                </a:solidFill>
              </a:rPr>
              <a:t>ů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j </a:t>
            </a:r>
            <a:r>
              <a:rPr lang="cs-CZ" sz="2200" dirty="0">
                <a:solidFill>
                  <a:srgbClr val="000000"/>
                </a:solidFill>
              </a:rPr>
              <a:t>1.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hotel </a:t>
            </a:r>
            <a:br>
              <a:rPr lang="cs-CZ" sz="2200" dirty="0">
                <a:solidFill>
                  <a:srgbClr val="000000"/>
                </a:solidFill>
                <a:cs typeface="Times New Roman" pitchFamily="18" charset="0"/>
              </a:rPr>
            </a:b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v Praze</a:t>
            </a:r>
            <a:endParaRPr lang="cs-CZ" sz="2200" dirty="0">
              <a:solidFill>
                <a:srgbClr val="000000"/>
              </a:solidFill>
            </a:endParaRPr>
          </a:p>
          <a:p>
            <a:pPr algn="just">
              <a:buSzTx/>
              <a:buFontTx/>
              <a:buChar char="•"/>
            </a:pPr>
            <a:r>
              <a:rPr lang="cs-CZ" sz="2200" dirty="0">
                <a:solidFill>
                  <a:srgbClr val="000000"/>
                </a:solidFill>
                <a:cs typeface="Arial" charset="0"/>
              </a:rPr>
              <a:t>další</a:t>
            </a:r>
            <a:r>
              <a:rPr lang="cs-CZ" sz="2200" dirty="0">
                <a:solidFill>
                  <a:srgbClr val="000000"/>
                </a:solidFill>
              </a:rPr>
              <a:t>: 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Ibis,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Minotel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Corinthia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Hotels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Vienna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International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Days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Hotels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, SAS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Radisson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, Top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Hotels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Danubius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Hotels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Concorde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Hotels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Relais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and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Chateuax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Reservations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Association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of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Castle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Hotels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and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Resorts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Utell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Golden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Tulip</a:t>
            </a:r>
            <a:r>
              <a:rPr lang="cs-CZ" sz="2200" dirty="0">
                <a:solidFill>
                  <a:srgbClr val="000000"/>
                </a:solidFill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Four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Seasons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Crown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Plaza, </a:t>
            </a:r>
            <a:r>
              <a:rPr lang="cs-CZ" sz="2200" dirty="0" err="1">
                <a:solidFill>
                  <a:srgbClr val="000000"/>
                </a:solidFill>
                <a:cs typeface="Arial" charset="0"/>
              </a:rPr>
              <a:t>Kempinski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 aj.</a:t>
            </a:r>
            <a:endParaRPr lang="cs-CZ" sz="2200" dirty="0">
              <a:solidFill>
                <a:srgbClr val="000000"/>
              </a:solidFill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404664"/>
            <a:ext cx="8001000" cy="619125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>
                <a:cs typeface="Times New Roman" pitchFamily="18" charset="0"/>
              </a:rPr>
              <a:t>P</a:t>
            </a:r>
            <a:r>
              <a:rPr lang="cs-CZ" sz="2800" dirty="0"/>
              <a:t>ů</a:t>
            </a:r>
            <a:r>
              <a:rPr lang="cs-CZ" sz="2800" dirty="0">
                <a:cs typeface="Times New Roman" pitchFamily="18" charset="0"/>
              </a:rPr>
              <a:t>sobení domácích subjekt</a:t>
            </a:r>
            <a:r>
              <a:rPr lang="cs-CZ" sz="2800" dirty="0"/>
              <a:t>ů</a:t>
            </a:r>
            <a:r>
              <a:rPr lang="cs-CZ" dirty="0"/>
              <a:t> 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052736"/>
            <a:ext cx="8305800" cy="4911725"/>
          </a:xfrm>
        </p:spPr>
        <p:txBody>
          <a:bodyPr>
            <a:normAutofit lnSpcReduction="10000"/>
          </a:bodyPr>
          <a:lstStyle/>
          <a:p>
            <a:pPr algn="just">
              <a:buSzTx/>
              <a:buFontTx/>
              <a:buChar char="•"/>
            </a:pP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do 1990 nejv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tší hotely provozovány podnikem </a:t>
            </a:r>
            <a:r>
              <a:rPr lang="cs-CZ" sz="2200" dirty="0">
                <a:solidFill>
                  <a:srgbClr val="FF0000"/>
                </a:solidFill>
                <a:cs typeface="Times New Roman" pitchFamily="18" charset="0"/>
              </a:rPr>
              <a:t>Interhotely</a:t>
            </a:r>
            <a:r>
              <a:rPr lang="cs-CZ" sz="2200" dirty="0">
                <a:solidFill>
                  <a:srgbClr val="FF0000"/>
                </a:solidFill>
              </a:rPr>
              <a:t> </a:t>
            </a:r>
            <a:r>
              <a:rPr lang="cs-CZ" sz="2200" dirty="0">
                <a:solidFill>
                  <a:srgbClr val="000000"/>
                </a:solidFill>
              </a:rPr>
              <a:t>-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pat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il pod generální 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editelství 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edok</a:t>
            </a:r>
            <a:r>
              <a:rPr lang="cs-CZ" sz="2200" dirty="0">
                <a:solidFill>
                  <a:srgbClr val="000000"/>
                </a:solidFill>
              </a:rPr>
              <a:t>,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zahrnoval 10 územn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len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ných jednotek</a:t>
            </a:r>
            <a:r>
              <a:rPr lang="cs-CZ" sz="2200" dirty="0">
                <a:solidFill>
                  <a:srgbClr val="000000"/>
                </a:solidFill>
              </a:rPr>
              <a:t> (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7 v </a:t>
            </a:r>
            <a:r>
              <a:rPr lang="cs-CZ" sz="2200" dirty="0">
                <a:solidFill>
                  <a:srgbClr val="000000"/>
                </a:solidFill>
              </a:rPr>
              <a:t>ČR,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3</a:t>
            </a:r>
            <a:r>
              <a:rPr lang="cs-CZ" sz="2200" dirty="0">
                <a:solidFill>
                  <a:srgbClr val="000000"/>
                </a:solidFill>
              </a:rPr>
              <a:t> v SR), p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o 1989 se Interhotely osamostat</a:t>
            </a:r>
            <a:r>
              <a:rPr lang="cs-CZ" sz="2200" dirty="0">
                <a:solidFill>
                  <a:srgbClr val="000000"/>
                </a:solidFill>
              </a:rPr>
              <a:t>ň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ují a stávají se státními podniky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</a:p>
          <a:p>
            <a:pPr algn="just">
              <a:buSzTx/>
              <a:buFontTx/>
              <a:buChar char="•"/>
            </a:pP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první </a:t>
            </a:r>
            <a:r>
              <a:rPr lang="cs-CZ" sz="2200" dirty="0">
                <a:solidFill>
                  <a:srgbClr val="000000"/>
                </a:solidFill>
              </a:rPr>
              <a:t>pokus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o utvo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ení 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et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zce na území </a:t>
            </a:r>
            <a:r>
              <a:rPr lang="cs-CZ" sz="2200" dirty="0">
                <a:solidFill>
                  <a:srgbClr val="000000"/>
                </a:solidFill>
              </a:rPr>
              <a:t>ČR: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spole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nost </a:t>
            </a:r>
            <a:br>
              <a:rPr lang="cs-CZ" sz="2200" dirty="0">
                <a:solidFill>
                  <a:srgbClr val="000000"/>
                </a:solidFill>
                <a:cs typeface="Times New Roman" pitchFamily="18" charset="0"/>
              </a:rPr>
            </a:br>
            <a:r>
              <a:rPr lang="cs-CZ" sz="2200" dirty="0">
                <a:solidFill>
                  <a:srgbClr val="FF0000"/>
                </a:solidFill>
                <a:cs typeface="Times New Roman" pitchFamily="18" charset="0"/>
              </a:rPr>
              <a:t>Top Spirit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, podíl v deseti ubytovacích za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ízeních</a:t>
            </a:r>
            <a:r>
              <a:rPr lang="cs-CZ" sz="2200" dirty="0">
                <a:solidFill>
                  <a:srgbClr val="000000"/>
                </a:solidFill>
              </a:rPr>
              <a:t>;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1998 prodej spole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nosti maltské firm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FF0000"/>
                </a:solidFill>
                <a:cs typeface="Times New Roman" pitchFamily="18" charset="0"/>
              </a:rPr>
              <a:t>Corinthia</a:t>
            </a:r>
            <a:r>
              <a:rPr lang="cs-CZ" sz="2200" dirty="0">
                <a:solidFill>
                  <a:srgbClr val="FF0000"/>
                </a:solidFill>
              </a:rPr>
              <a:t> </a:t>
            </a:r>
          </a:p>
          <a:p>
            <a:pPr algn="just">
              <a:buSzTx/>
              <a:buFontTx/>
              <a:buChar char="•"/>
            </a:pPr>
            <a:r>
              <a:rPr lang="cs-CZ" sz="2200" b="1" dirty="0" err="1">
                <a:solidFill>
                  <a:srgbClr val="FF0000"/>
                </a:solidFill>
                <a:cs typeface="Times New Roman" pitchFamily="18" charset="0"/>
              </a:rPr>
              <a:t>Orea</a:t>
            </a:r>
            <a:r>
              <a:rPr lang="cs-CZ" sz="2200" b="1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cs-CZ" sz="2200" b="1" dirty="0" err="1">
                <a:solidFill>
                  <a:srgbClr val="FF0000"/>
                </a:solidFill>
                <a:cs typeface="Times New Roman" pitchFamily="18" charset="0"/>
              </a:rPr>
              <a:t>Hotels</a:t>
            </a:r>
            <a:r>
              <a:rPr lang="cs-CZ" sz="2200" b="1" dirty="0">
                <a:solidFill>
                  <a:srgbClr val="FF0000"/>
                </a:solidFill>
                <a:cs typeface="Times New Roman" pitchFamily="18" charset="0"/>
              </a:rPr>
              <a:t> a.s.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, </a:t>
            </a:r>
            <a:r>
              <a:rPr lang="cs-CZ" sz="2200" dirty="0">
                <a:solidFill>
                  <a:srgbClr val="000000"/>
                </a:solidFill>
              </a:rPr>
              <a:t>(od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1992</a:t>
            </a:r>
            <a:r>
              <a:rPr lang="cs-CZ" sz="2200" dirty="0">
                <a:solidFill>
                  <a:srgbClr val="000000"/>
                </a:solidFill>
              </a:rPr>
              <a:t>;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do roku 2004 jako </a:t>
            </a:r>
            <a:br>
              <a:rPr lang="cs-CZ" sz="2200" dirty="0">
                <a:solidFill>
                  <a:srgbClr val="000000"/>
                </a:solidFill>
                <a:cs typeface="Times New Roman" pitchFamily="18" charset="0"/>
              </a:rPr>
            </a:b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Orea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spol. s r.o.), vysok</a:t>
            </a:r>
            <a:r>
              <a:rPr lang="cs-CZ" sz="2200" dirty="0">
                <a:solidFill>
                  <a:srgbClr val="000000"/>
                </a:solidFill>
              </a:rPr>
              <a:t>á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úrove</a:t>
            </a:r>
            <a:r>
              <a:rPr lang="cs-CZ" sz="2200" dirty="0">
                <a:solidFill>
                  <a:srgbClr val="000000"/>
                </a:solidFill>
              </a:rPr>
              <a:t>ň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slu</a:t>
            </a:r>
            <a:r>
              <a:rPr lang="cs-CZ" sz="2200" dirty="0">
                <a:solidFill>
                  <a:srgbClr val="000000"/>
                </a:solidFill>
              </a:rPr>
              <a:t>ž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eb, pohodlí a hygieny,  více ne</a:t>
            </a:r>
            <a:r>
              <a:rPr lang="cs-CZ" sz="2200" dirty="0">
                <a:solidFill>
                  <a:srgbClr val="000000"/>
                </a:solidFill>
              </a:rPr>
              <a:t>ž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30 p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evá</a:t>
            </a:r>
            <a:r>
              <a:rPr lang="cs-CZ" sz="2200" dirty="0">
                <a:solidFill>
                  <a:srgbClr val="000000"/>
                </a:solidFill>
              </a:rPr>
              <a:t>ž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>
                <a:solidFill>
                  <a:srgbClr val="000000"/>
                </a:solidFill>
              </a:rPr>
              <a:t>3*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hotel</a:t>
            </a:r>
            <a:r>
              <a:rPr lang="cs-CZ" sz="2200" dirty="0">
                <a:solidFill>
                  <a:srgbClr val="000000"/>
                </a:solidFill>
              </a:rPr>
              <a:t>ů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po celém území </a:t>
            </a:r>
            <a:r>
              <a:rPr lang="cs-CZ" sz="2200" dirty="0">
                <a:solidFill>
                  <a:srgbClr val="000000"/>
                </a:solidFill>
              </a:rPr>
              <a:t>ČR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>
                <a:solidFill>
                  <a:srgbClr val="000000"/>
                </a:solidFill>
              </a:rPr>
              <a:t>(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Krkonoše, Šumava, Mariánské Lázn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, Luha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ovice, Brno, Praha aj.</a:t>
            </a:r>
            <a:r>
              <a:rPr lang="cs-CZ" sz="2200" dirty="0">
                <a:solidFill>
                  <a:srgbClr val="000000"/>
                </a:solidFill>
              </a:rPr>
              <a:t>)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a </a:t>
            </a:r>
            <a:r>
              <a:rPr lang="cs-CZ" sz="2200" dirty="0">
                <a:solidFill>
                  <a:srgbClr val="000000"/>
                </a:solidFill>
              </a:rPr>
              <a:t>1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>
                <a:solidFill>
                  <a:srgbClr val="000000"/>
                </a:solidFill>
              </a:rPr>
              <a:t>v SR;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od roku 2001 </a:t>
            </a:r>
            <a:r>
              <a:rPr lang="cs-CZ" sz="2200" dirty="0">
                <a:solidFill>
                  <a:srgbClr val="000000"/>
                </a:solidFill>
              </a:rPr>
              <a:t>poskytuje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franchisu</a:t>
            </a:r>
            <a:r>
              <a:rPr lang="cs-CZ" sz="2200" dirty="0">
                <a:solidFill>
                  <a:srgbClr val="000000"/>
                </a:solidFill>
              </a:rPr>
              <a:t>;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rozši</a:t>
            </a:r>
            <a:r>
              <a:rPr lang="cs-CZ" sz="2200" dirty="0">
                <a:solidFill>
                  <a:srgbClr val="000000"/>
                </a:solidFill>
              </a:rPr>
              <a:t>řování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nabídk</a:t>
            </a:r>
            <a:r>
              <a:rPr lang="cs-CZ" sz="2200" dirty="0">
                <a:solidFill>
                  <a:srgbClr val="000000"/>
                </a:solidFill>
              </a:rPr>
              <a:t>y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ubytovacích kapacit nesoucích zna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ky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Orea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Hotels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Exclusive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Orea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Hotels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Classic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a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Tourist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Hotels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  <a:endParaRPr lang="cs-CZ" sz="2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692696"/>
            <a:ext cx="8459787" cy="54102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90000"/>
              </a:lnSpc>
              <a:buSzTx/>
              <a:buFontTx/>
              <a:buChar char="•"/>
            </a:pPr>
            <a:r>
              <a:rPr lang="cs-CZ" sz="2200" b="1" dirty="0" err="1">
                <a:solidFill>
                  <a:srgbClr val="FF0000"/>
                </a:solidFill>
                <a:cs typeface="Times New Roman" pitchFamily="18" charset="0"/>
              </a:rPr>
              <a:t>EuroAgentur</a:t>
            </a:r>
            <a:r>
              <a:rPr lang="cs-CZ" sz="2200" b="1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cs-CZ" sz="2200" b="1" dirty="0" err="1">
                <a:solidFill>
                  <a:srgbClr val="FF0000"/>
                </a:solidFill>
                <a:cs typeface="Times New Roman" pitchFamily="18" charset="0"/>
              </a:rPr>
              <a:t>Hotels</a:t>
            </a:r>
            <a:r>
              <a:rPr lang="cs-CZ" sz="2200" b="1" dirty="0">
                <a:solidFill>
                  <a:srgbClr val="FF0000"/>
                </a:solidFill>
                <a:cs typeface="Times New Roman" pitchFamily="18" charset="0"/>
              </a:rPr>
              <a:t> &amp; </a:t>
            </a:r>
            <a:r>
              <a:rPr lang="cs-CZ" sz="2200" b="1" dirty="0" err="1">
                <a:solidFill>
                  <a:srgbClr val="FF0000"/>
                </a:solidFill>
                <a:cs typeface="Times New Roman" pitchFamily="18" charset="0"/>
              </a:rPr>
              <a:t>Travel</a:t>
            </a:r>
            <a:r>
              <a:rPr lang="cs-CZ" sz="2200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cs-CZ" sz="2200" b="1" dirty="0">
                <a:solidFill>
                  <a:srgbClr val="FF0000"/>
                </a:solidFill>
                <a:cs typeface="Times New Roman" pitchFamily="18" charset="0"/>
              </a:rPr>
              <a:t>a.s.</a:t>
            </a:r>
            <a:r>
              <a:rPr lang="cs-CZ" sz="2200" b="1" dirty="0">
                <a:solidFill>
                  <a:srgbClr val="FF0000"/>
                </a:solidFill>
              </a:rPr>
              <a:t>:</a:t>
            </a:r>
            <a:r>
              <a:rPr lang="cs-CZ" sz="2200" b="1" dirty="0">
                <a:solidFill>
                  <a:srgbClr val="000000"/>
                </a:solidFill>
              </a:rPr>
              <a:t> </a:t>
            </a:r>
            <a:r>
              <a:rPr lang="cs-CZ" sz="2200" dirty="0">
                <a:solidFill>
                  <a:srgbClr val="000000"/>
                </a:solidFill>
              </a:rPr>
              <a:t>40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hotel</a:t>
            </a:r>
            <a:r>
              <a:rPr lang="cs-CZ" sz="2200" dirty="0">
                <a:solidFill>
                  <a:srgbClr val="000000"/>
                </a:solidFill>
              </a:rPr>
              <a:t>ů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a </a:t>
            </a:r>
            <a:r>
              <a:rPr lang="cs-CZ" sz="2200" dirty="0">
                <a:solidFill>
                  <a:srgbClr val="000000"/>
                </a:solidFill>
              </a:rPr>
              <a:t>13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gastr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.  za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ízení</a:t>
            </a:r>
            <a:r>
              <a:rPr lang="cs-CZ" sz="2200" dirty="0">
                <a:solidFill>
                  <a:srgbClr val="000000"/>
                </a:solidFill>
              </a:rPr>
              <a:t>; po celé ČR (Praha, KV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, Lán</a:t>
            </a:r>
            <a:r>
              <a:rPr lang="cs-CZ" sz="2200" dirty="0">
                <a:solidFill>
                  <a:srgbClr val="000000"/>
                </a:solidFill>
              </a:rPr>
              <a:t>y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u Prahy, </a:t>
            </a:r>
            <a:r>
              <a:rPr lang="cs-CZ" sz="2200" dirty="0">
                <a:solidFill>
                  <a:srgbClr val="000000"/>
                </a:solidFill>
              </a:rPr>
              <a:t>HK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, Jihlav</a:t>
            </a:r>
            <a:r>
              <a:rPr lang="cs-CZ" sz="2200" dirty="0">
                <a:solidFill>
                  <a:srgbClr val="000000"/>
                </a:solidFill>
              </a:rPr>
              <a:t>a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Frýd</a:t>
            </a:r>
            <a:r>
              <a:rPr lang="cs-CZ" sz="2200" dirty="0" err="1">
                <a:solidFill>
                  <a:srgbClr val="000000"/>
                </a:solidFill>
              </a:rPr>
              <a:t>ek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-Míst</a:t>
            </a:r>
            <a:r>
              <a:rPr lang="cs-CZ" sz="2200" dirty="0">
                <a:solidFill>
                  <a:srgbClr val="000000"/>
                </a:solidFill>
              </a:rPr>
              <a:t>ek,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Bo</a:t>
            </a:r>
            <a:r>
              <a:rPr lang="cs-CZ" sz="2200" dirty="0">
                <a:solidFill>
                  <a:srgbClr val="000000"/>
                </a:solidFill>
              </a:rPr>
              <a:t>ž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í Dar, Lipno, Jeseník či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Churá</a:t>
            </a:r>
            <a:r>
              <a:rPr lang="cs-CZ" sz="2200" dirty="0" err="1">
                <a:solidFill>
                  <a:srgbClr val="000000"/>
                </a:solidFill>
              </a:rPr>
              <a:t>ň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ov</a:t>
            </a:r>
            <a:r>
              <a:rPr lang="cs-CZ" sz="2200" dirty="0">
                <a:solidFill>
                  <a:srgbClr val="000000"/>
                </a:solidFill>
              </a:rPr>
              <a:t> atd.); </a:t>
            </a:r>
            <a:br>
              <a:rPr lang="cs-CZ" sz="2200" dirty="0">
                <a:solidFill>
                  <a:srgbClr val="000000"/>
                </a:solidFill>
              </a:rPr>
            </a:br>
            <a:r>
              <a:rPr lang="cs-CZ" sz="2200" dirty="0">
                <a:solidFill>
                  <a:srgbClr val="000000"/>
                </a:solidFill>
              </a:rPr>
              <a:t>1.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hotel</a:t>
            </a:r>
            <a:r>
              <a:rPr lang="cs-CZ" sz="2200" dirty="0">
                <a:solidFill>
                  <a:srgbClr val="000000"/>
                </a:solidFill>
              </a:rPr>
              <a:t>: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Selský Dv</a:t>
            </a:r>
            <a:r>
              <a:rPr lang="cs-CZ" sz="2200" dirty="0">
                <a:solidFill>
                  <a:srgbClr val="000000"/>
                </a:solidFill>
              </a:rPr>
              <a:t>ů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r </a:t>
            </a:r>
            <a:r>
              <a:rPr lang="cs-CZ" sz="2200" dirty="0">
                <a:solidFill>
                  <a:srgbClr val="000000"/>
                </a:solidFill>
              </a:rPr>
              <a:t>(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1992</a:t>
            </a:r>
            <a:r>
              <a:rPr lang="cs-CZ" sz="2200" dirty="0">
                <a:solidFill>
                  <a:srgbClr val="000000"/>
                </a:solidFill>
              </a:rPr>
              <a:t>);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nejv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tší expanz</a:t>
            </a:r>
            <a:r>
              <a:rPr lang="cs-CZ" sz="2200" dirty="0">
                <a:solidFill>
                  <a:srgbClr val="000000"/>
                </a:solidFill>
              </a:rPr>
              <a:t>e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po roce 2001</a:t>
            </a:r>
            <a:r>
              <a:rPr lang="cs-CZ" sz="2200" dirty="0">
                <a:solidFill>
                  <a:srgbClr val="000000"/>
                </a:solidFill>
              </a:rPr>
              <a:t>;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2006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první zahrani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ní hotel –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Art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Hotel William v Bratislav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</a:p>
          <a:p>
            <a:pPr algn="just">
              <a:lnSpc>
                <a:spcPct val="90000"/>
              </a:lnSpc>
              <a:buSzTx/>
              <a:buFontTx/>
              <a:buChar char="•"/>
            </a:pPr>
            <a:r>
              <a:rPr lang="cs-CZ" sz="2200" b="1" dirty="0">
                <a:solidFill>
                  <a:srgbClr val="FF0000"/>
                </a:solidFill>
                <a:cs typeface="Times New Roman" pitchFamily="18" charset="0"/>
              </a:rPr>
              <a:t>Fortuna </a:t>
            </a:r>
            <a:r>
              <a:rPr lang="cs-CZ" sz="2200" b="1" dirty="0" err="1">
                <a:solidFill>
                  <a:srgbClr val="FF0000"/>
                </a:solidFill>
                <a:cs typeface="Times New Roman" pitchFamily="18" charset="0"/>
              </a:rPr>
              <a:t>Hotels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(od 1. 3. 2007 </a:t>
            </a:r>
            <a:r>
              <a:rPr lang="cs-CZ" sz="2200" b="1" dirty="0">
                <a:solidFill>
                  <a:srgbClr val="FF0000"/>
                </a:solidFill>
                <a:cs typeface="Times New Roman" pitchFamily="18" charset="0"/>
              </a:rPr>
              <a:t>CPI </a:t>
            </a:r>
            <a:r>
              <a:rPr lang="cs-CZ" sz="2200" b="1" dirty="0" err="1">
                <a:solidFill>
                  <a:srgbClr val="FF0000"/>
                </a:solidFill>
                <a:cs typeface="Times New Roman" pitchFamily="18" charset="0"/>
              </a:rPr>
              <a:t>Hotels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)</a:t>
            </a:r>
            <a:r>
              <a:rPr lang="cs-CZ" sz="2200" dirty="0">
                <a:solidFill>
                  <a:srgbClr val="000000"/>
                </a:solidFill>
              </a:rPr>
              <a:t>- 1. hotel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1993, </a:t>
            </a:r>
            <a:r>
              <a:rPr lang="cs-CZ" sz="2200" dirty="0">
                <a:solidFill>
                  <a:srgbClr val="000000"/>
                </a:solidFill>
              </a:rPr>
              <a:t>dnes 7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hotel</a:t>
            </a:r>
            <a:r>
              <a:rPr lang="cs-CZ" sz="2200" dirty="0">
                <a:solidFill>
                  <a:srgbClr val="000000"/>
                </a:solidFill>
              </a:rPr>
              <a:t>ů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o celkové kapacit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p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es 2 400</a:t>
            </a:r>
            <a:r>
              <a:rPr lang="cs-CZ" sz="2200" dirty="0">
                <a:solidFill>
                  <a:srgbClr val="000000"/>
                </a:solidFill>
              </a:rPr>
              <a:t>;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výhradní zástupce 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et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zce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Choice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Hotels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Europe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v </a:t>
            </a:r>
            <a:r>
              <a:rPr lang="cs-CZ" sz="2200" dirty="0">
                <a:solidFill>
                  <a:srgbClr val="000000"/>
                </a:solidFill>
              </a:rPr>
              <a:t>ČR a SR</a:t>
            </a:r>
          </a:p>
          <a:p>
            <a:pPr algn="just">
              <a:lnSpc>
                <a:spcPct val="90000"/>
              </a:lnSpc>
              <a:buSzTx/>
              <a:buFontTx/>
              <a:buChar char="•"/>
            </a:pPr>
            <a:r>
              <a:rPr lang="cs-CZ" sz="2200" b="1" dirty="0" err="1">
                <a:solidFill>
                  <a:srgbClr val="FF0000"/>
                </a:solidFill>
                <a:cs typeface="Times New Roman" pitchFamily="18" charset="0"/>
              </a:rPr>
              <a:t>Legner</a:t>
            </a:r>
            <a:r>
              <a:rPr lang="cs-CZ" sz="2200" b="1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cs-CZ" sz="2200" b="1" dirty="0" err="1">
                <a:solidFill>
                  <a:srgbClr val="FF0000"/>
                </a:solidFill>
                <a:cs typeface="Times New Roman" pitchFamily="18" charset="0"/>
              </a:rPr>
              <a:t>Hotels</a:t>
            </a:r>
            <a:r>
              <a:rPr lang="cs-CZ" sz="2200" b="1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cs-CZ" sz="2200" b="1" dirty="0" err="1">
                <a:solidFill>
                  <a:srgbClr val="FF0000"/>
                </a:solidFill>
                <a:cs typeface="Times New Roman" pitchFamily="18" charset="0"/>
              </a:rPr>
              <a:t>International</a:t>
            </a:r>
            <a:r>
              <a:rPr lang="cs-CZ" sz="2200" b="1" dirty="0">
                <a:solidFill>
                  <a:srgbClr val="FF0000"/>
                </a:solidFill>
                <a:cs typeface="Times New Roman" pitchFamily="18" charset="0"/>
              </a:rPr>
              <a:t>, s.r.o.</a:t>
            </a:r>
            <a:r>
              <a:rPr lang="cs-CZ" sz="2200" dirty="0">
                <a:solidFill>
                  <a:srgbClr val="000000"/>
                </a:solidFill>
              </a:rPr>
              <a:t>: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významný tuzemský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provozovatel </a:t>
            </a:r>
            <a:r>
              <a:rPr lang="cs-CZ" sz="2200" dirty="0">
                <a:solidFill>
                  <a:srgbClr val="000000"/>
                </a:solidFill>
              </a:rPr>
              <a:t>4* a 3* hotelů;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9 hotelových za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ízení s celkovou kapacitou p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es 1 100 l</a:t>
            </a:r>
            <a:r>
              <a:rPr lang="cs-CZ" sz="2200" dirty="0">
                <a:solidFill>
                  <a:srgbClr val="000000"/>
                </a:solidFill>
              </a:rPr>
              <a:t>ůž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ek v 747 pokojích a apartmá</a:t>
            </a:r>
            <a:r>
              <a:rPr lang="cs-CZ" sz="2200" dirty="0">
                <a:solidFill>
                  <a:srgbClr val="000000"/>
                </a:solidFill>
              </a:rPr>
              <a:t>nech (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Pra</a:t>
            </a:r>
            <a:r>
              <a:rPr lang="cs-CZ" sz="2200" dirty="0">
                <a:solidFill>
                  <a:srgbClr val="000000"/>
                </a:solidFill>
              </a:rPr>
              <a:t>ha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a její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okolí, </a:t>
            </a:r>
            <a:r>
              <a:rPr lang="cs-CZ" sz="2200" dirty="0">
                <a:solidFill>
                  <a:srgbClr val="000000"/>
                </a:solidFill>
              </a:rPr>
              <a:t>JČ,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Šumav</a:t>
            </a:r>
            <a:r>
              <a:rPr lang="cs-CZ" sz="2200" dirty="0">
                <a:solidFill>
                  <a:srgbClr val="000000"/>
                </a:solidFill>
              </a:rPr>
              <a:t>a,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Ústeck</a:t>
            </a:r>
            <a:r>
              <a:rPr lang="cs-CZ" sz="2200" dirty="0">
                <a:solidFill>
                  <a:srgbClr val="000000"/>
                </a:solidFill>
              </a:rPr>
              <a:t>ý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a </a:t>
            </a:r>
            <a:r>
              <a:rPr lang="cs-CZ" sz="2200" dirty="0" err="1">
                <a:solidFill>
                  <a:srgbClr val="000000"/>
                </a:solidFill>
                <a:cs typeface="Times New Roman" pitchFamily="18" charset="0"/>
              </a:rPr>
              <a:t>Královéhr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. kraj</a:t>
            </a:r>
            <a:r>
              <a:rPr lang="cs-CZ" sz="2200" dirty="0">
                <a:solidFill>
                  <a:srgbClr val="000000"/>
                </a:solidFill>
              </a:rPr>
              <a:t>)</a:t>
            </a:r>
          </a:p>
          <a:p>
            <a:pPr algn="just">
              <a:lnSpc>
                <a:spcPct val="90000"/>
              </a:lnSpc>
              <a:buSzTx/>
              <a:buFontTx/>
              <a:buChar char="•"/>
            </a:pPr>
            <a:r>
              <a:rPr lang="cs-CZ" sz="2200" b="1" dirty="0" err="1">
                <a:solidFill>
                  <a:srgbClr val="FF0000"/>
                </a:solidFill>
                <a:cs typeface="Times New Roman" pitchFamily="18" charset="0"/>
              </a:rPr>
              <a:t>Imperial</a:t>
            </a:r>
            <a:r>
              <a:rPr lang="cs-CZ" sz="2200" b="1" dirty="0">
                <a:solidFill>
                  <a:srgbClr val="FF0000"/>
                </a:solidFill>
                <a:cs typeface="Times New Roman" pitchFamily="18" charset="0"/>
              </a:rPr>
              <a:t> Karlovy Vary a.s.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2200" dirty="0">
                <a:solidFill>
                  <a:srgbClr val="000000"/>
                </a:solidFill>
              </a:rPr>
              <a:t>: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vznik spojením n</a:t>
            </a:r>
            <a:r>
              <a:rPr lang="cs-CZ" sz="2200" dirty="0">
                <a:solidFill>
                  <a:srgbClr val="000000"/>
                </a:solidFill>
              </a:rPr>
              <a:t>ě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kolika hotel</a:t>
            </a:r>
            <a:r>
              <a:rPr lang="cs-CZ" sz="2200" dirty="0">
                <a:solidFill>
                  <a:srgbClr val="000000"/>
                </a:solidFill>
              </a:rPr>
              <a:t>ů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br>
              <a:rPr lang="cs-CZ" sz="2200" dirty="0">
                <a:solidFill>
                  <a:srgbClr val="000000"/>
                </a:solidFill>
                <a:cs typeface="Times New Roman" pitchFamily="18" charset="0"/>
              </a:rPr>
            </a:b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a láze</a:t>
            </a:r>
            <a:r>
              <a:rPr lang="cs-CZ" sz="2200" dirty="0">
                <a:solidFill>
                  <a:srgbClr val="000000"/>
                </a:solidFill>
              </a:rPr>
              <a:t>ň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ských dom</a:t>
            </a:r>
            <a:r>
              <a:rPr lang="cs-CZ" sz="2200" dirty="0">
                <a:solidFill>
                  <a:srgbClr val="000000"/>
                </a:solidFill>
              </a:rPr>
              <a:t>ů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v roce 1999</a:t>
            </a:r>
            <a:r>
              <a:rPr lang="cs-CZ" sz="2200" dirty="0">
                <a:solidFill>
                  <a:srgbClr val="000000"/>
                </a:solidFill>
              </a:rPr>
              <a:t>; 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disponuje 1 200 l</a:t>
            </a:r>
            <a:r>
              <a:rPr lang="cs-CZ" sz="2200" dirty="0">
                <a:solidFill>
                  <a:srgbClr val="000000"/>
                </a:solidFill>
              </a:rPr>
              <a:t>ůž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ky </a:t>
            </a:r>
            <a:br>
              <a:rPr lang="cs-CZ" sz="2200" dirty="0">
                <a:solidFill>
                  <a:srgbClr val="000000"/>
                </a:solidFill>
                <a:cs typeface="Times New Roman" pitchFamily="18" charset="0"/>
              </a:rPr>
            </a:b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ve </a:t>
            </a:r>
            <a:r>
              <a:rPr lang="cs-CZ" sz="2200" dirty="0">
                <a:solidFill>
                  <a:srgbClr val="000000"/>
                </a:solidFill>
              </a:rPr>
              <a:t>č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ty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ech </a:t>
            </a:r>
            <a:r>
              <a:rPr lang="cs-CZ" sz="2200" dirty="0">
                <a:solidFill>
                  <a:srgbClr val="000000"/>
                </a:solidFill>
              </a:rPr>
              <a:t>4*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a </a:t>
            </a:r>
            <a:r>
              <a:rPr lang="cs-CZ" sz="2200" dirty="0">
                <a:solidFill>
                  <a:srgbClr val="000000"/>
                </a:solidFill>
              </a:rPr>
              <a:t>3*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 hotelech a láze</a:t>
            </a:r>
            <a:r>
              <a:rPr lang="cs-CZ" sz="2200" dirty="0">
                <a:solidFill>
                  <a:srgbClr val="000000"/>
                </a:solidFill>
              </a:rPr>
              <a:t>ň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ských za</a:t>
            </a:r>
            <a:r>
              <a:rPr lang="cs-CZ" sz="2200" dirty="0">
                <a:solidFill>
                  <a:srgbClr val="000000"/>
                </a:solidFill>
              </a:rPr>
              <a:t>ř</a:t>
            </a:r>
            <a:r>
              <a:rPr lang="cs-CZ" sz="2200" dirty="0">
                <a:solidFill>
                  <a:srgbClr val="000000"/>
                </a:solidFill>
                <a:cs typeface="Times New Roman" pitchFamily="18" charset="0"/>
              </a:rPr>
              <a:t>ízeních</a:t>
            </a:r>
            <a:endParaRPr lang="cs-CZ" sz="2200" dirty="0">
              <a:solidFill>
                <a:srgbClr val="000000"/>
              </a:solidFill>
            </a:endParaRPr>
          </a:p>
          <a:p>
            <a:pPr algn="just">
              <a:lnSpc>
                <a:spcPct val="90000"/>
              </a:lnSpc>
              <a:buSzTx/>
              <a:buFontTx/>
              <a:buChar char="•"/>
            </a:pPr>
            <a:r>
              <a:rPr lang="cs-CZ" sz="2200" dirty="0">
                <a:solidFill>
                  <a:srgbClr val="000000"/>
                </a:solidFill>
              </a:rPr>
              <a:t>v</a:t>
            </a:r>
            <a:r>
              <a:rPr lang="cs-CZ" sz="2200" dirty="0">
                <a:solidFill>
                  <a:srgbClr val="000000"/>
                </a:solidFill>
                <a:cs typeface="Arial" charset="0"/>
              </a:rPr>
              <a:t>edle hotelových řetězců i nadále působí velké procento samostatných hotelových subjektů</a:t>
            </a:r>
            <a:r>
              <a:rPr lang="cs-CZ" sz="2200" dirty="0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5271343"/>
            <a:ext cx="7772400" cy="1470025"/>
          </a:xfrm>
        </p:spPr>
        <p:txBody>
          <a:bodyPr/>
          <a:lstStyle/>
          <a:p>
            <a:r>
              <a:rPr lang="cs-CZ" sz="4000" dirty="0">
                <a:solidFill>
                  <a:srgbClr val="33CC33"/>
                </a:solidFill>
              </a:rPr>
              <a:t>Děkuji za pozornost!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260648"/>
            <a:ext cx="8458200" cy="9144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TEST: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99592" y="1681644"/>
            <a:ext cx="6624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1. Popište výhody hotelových řetězců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87624" y="1124744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Odpovězte vlastními slovy a uveďte ukázku jednotlivých problematik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99592" y="2348880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2. Znáte některé světové hotelové řetězce?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9592" y="3140968"/>
            <a:ext cx="7848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3. Které </a:t>
            </a:r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mezinárodní instituce </a:t>
            </a:r>
            <a:r>
              <a:rPr lang="cs-CZ" sz="2800" dirty="0" err="1" smtClean="0">
                <a:solidFill>
                  <a:srgbClr val="FF0000"/>
                </a:solidFill>
                <a:cs typeface="Times New Roman" pitchFamily="18" charset="0"/>
              </a:rPr>
              <a:t>zaš</a:t>
            </a:r>
            <a:r>
              <a:rPr lang="cs-CZ" sz="2800" dirty="0" err="1" smtClean="0">
                <a:solidFill>
                  <a:srgbClr val="FF0000"/>
                </a:solidFill>
              </a:rPr>
              <a:t>ťiťují</a:t>
            </a:r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</a:p>
          <a:p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    podnikatelské aktivity v hotelnictví a gastronomii</a:t>
            </a:r>
            <a:r>
              <a:rPr lang="cs-CZ" sz="2800" dirty="0" smtClean="0">
                <a:solidFill>
                  <a:srgbClr val="FF0000"/>
                </a:solidFill>
              </a:rPr>
              <a:t> 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4221088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4. Znáte </a:t>
            </a:r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instituce zašti</a:t>
            </a:r>
            <a:r>
              <a:rPr lang="cs-CZ" sz="2800" dirty="0" smtClean="0">
                <a:solidFill>
                  <a:srgbClr val="FF0000"/>
                </a:solidFill>
              </a:rPr>
              <a:t>ť</a:t>
            </a:r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ující domácí subjekty </a:t>
            </a:r>
          </a:p>
          <a:p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    p</a:t>
            </a:r>
            <a:r>
              <a:rPr lang="cs-CZ" sz="2800" dirty="0" smtClean="0">
                <a:solidFill>
                  <a:srgbClr val="FF0000"/>
                </a:solidFill>
              </a:rPr>
              <a:t>ů</a:t>
            </a:r>
            <a:r>
              <a:rPr lang="cs-CZ" sz="2800" dirty="0" smtClean="0">
                <a:solidFill>
                  <a:srgbClr val="FF0000"/>
                </a:solidFill>
                <a:cs typeface="Times New Roman" pitchFamily="18" charset="0"/>
              </a:rPr>
              <a:t>sobící v oblasti hotelnictví a gastronomie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3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4" grpId="0"/>
      <p:bldP spid="6" grpId="0"/>
      <p:bldP spid="7" grpId="0"/>
      <p:bldP spid="8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410</Words>
  <Application>Microsoft Office PowerPoint</Application>
  <PresentationFormat>Předvádění na obrazovce (4:3)</PresentationFormat>
  <Paragraphs>87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Hotelové řetězce</vt:lpstr>
      <vt:lpstr>Úvod</vt:lpstr>
      <vt:lpstr>Historie a současnost </vt:lpstr>
      <vt:lpstr>Snímek 5</vt:lpstr>
      <vt:lpstr>Mezinárodní instituce zašťitující podnikatelské aktivity v hotelnictví a gastronomii </vt:lpstr>
      <vt:lpstr>Instituce zaštiťující domácí subjekty působící v oblasti hotelnictví a gastronomie </vt:lpstr>
      <vt:lpstr>Pronikání zahraničních subjektů na území ČR</vt:lpstr>
      <vt:lpstr>Snímek 9</vt:lpstr>
      <vt:lpstr>Působení domácích subjektů </vt:lpstr>
      <vt:lpstr>Snímek 11</vt:lpstr>
      <vt:lpstr>Děkuji za pozornost!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Pavel</dc:creator>
  <cp:lastModifiedBy>Pavel</cp:lastModifiedBy>
  <cp:revision>11</cp:revision>
  <dcterms:created xsi:type="dcterms:W3CDTF">2014-01-02T17:01:01Z</dcterms:created>
  <dcterms:modified xsi:type="dcterms:W3CDTF">2014-02-15T16:05:43Z</dcterms:modified>
</cp:coreProperties>
</file>