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0B9CF-A565-4EA7-9CBA-4D9FF8897A76}" type="datetimeFigureOut">
              <a:rPr lang="cs-CZ" smtClean="0"/>
              <a:pPr/>
              <a:t>11.6.2014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cs-CZ" sz="1200" b="1" dirty="0" smtClean="0">
                <a:solidFill>
                  <a:schemeClr val="tx1"/>
                </a:solidFill>
              </a:rPr>
              <a:t>Číslo projektu školy 	CZ.1.07/1.5.00/34.0963 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z="1200" b="1" dirty="0" smtClean="0">
                <a:solidFill>
                  <a:schemeClr val="tx1"/>
                </a:solidFill>
              </a:rPr>
              <a:t>Číslo a název šablony 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z="1200" b="1" dirty="0" smtClean="0">
                <a:solidFill>
                  <a:schemeClr val="tx1"/>
                </a:solidFill>
              </a:rPr>
              <a:t>klíčové aktivity 	III/2 Inovace a zkvalitnění výuky prostřednictvím ICT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z="1200" b="1" dirty="0" smtClean="0">
                <a:solidFill>
                  <a:schemeClr val="tx1"/>
                </a:solidFill>
              </a:rPr>
              <a:t>Číslo materiálu</a:t>
            </a:r>
            <a:r>
              <a:rPr lang="cs-CZ" sz="1200" b="1" smtClean="0">
                <a:solidFill>
                  <a:schemeClr val="tx1"/>
                </a:solidFill>
              </a:rPr>
              <a:t>	VY_32_INOVACE_</a:t>
            </a:r>
            <a:r>
              <a:rPr lang="cs-CZ" sz="1200" b="1" dirty="0" err="1" smtClean="0">
                <a:solidFill>
                  <a:schemeClr val="tx1"/>
                </a:solidFill>
              </a:rPr>
              <a:t>OdP</a:t>
            </a:r>
            <a:r>
              <a:rPr lang="cs-CZ" sz="1200" b="1" dirty="0" smtClean="0">
                <a:solidFill>
                  <a:schemeClr val="tx1"/>
                </a:solidFill>
              </a:rPr>
              <a:t>_S3_10</a:t>
            </a:r>
          </a:p>
        </p:txBody>
      </p:sp>
      <p:pic>
        <p:nvPicPr>
          <p:cNvPr id="13315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403350" y="3068638"/>
            <a:ext cx="655320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 dirty="0">
                <a:solidFill>
                  <a:schemeClr val="tx1"/>
                </a:solidFill>
              </a:rPr>
              <a:t>Popis výukového materiálu	</a:t>
            </a:r>
          </a:p>
          <a:p>
            <a:r>
              <a:rPr lang="cs-CZ" sz="1200" b="1" dirty="0">
                <a:solidFill>
                  <a:schemeClr val="tx1"/>
                </a:solidFill>
              </a:rPr>
              <a:t>Název:			</a:t>
            </a:r>
            <a:r>
              <a:rPr lang="cs-CZ" sz="1200" b="1" dirty="0" smtClean="0">
                <a:solidFill>
                  <a:schemeClr val="tx1"/>
                </a:solidFill>
              </a:rPr>
              <a:t>Hotelové řetězce -</a:t>
            </a:r>
            <a:r>
              <a:rPr lang="cs-CZ" sz="1200" dirty="0" smtClean="0">
                <a:cs typeface="Times New Roman" pitchFamily="18" charset="0"/>
              </a:rPr>
              <a:t>specifika formování hotelových </a:t>
            </a:r>
            <a:r>
              <a:rPr lang="cs-CZ" sz="1200" dirty="0" smtClean="0"/>
              <a:t>ř</a:t>
            </a:r>
            <a:r>
              <a:rPr lang="cs-CZ" sz="1200" dirty="0" smtClean="0">
                <a:cs typeface="Times New Roman" pitchFamily="18" charset="0"/>
              </a:rPr>
              <a:t>et</a:t>
            </a:r>
            <a:r>
              <a:rPr lang="cs-CZ" sz="1200" dirty="0" smtClean="0"/>
              <a:t>ě</a:t>
            </a:r>
            <a:r>
              <a:rPr lang="cs-CZ" sz="1200" dirty="0" smtClean="0">
                <a:cs typeface="Times New Roman" pitchFamily="18" charset="0"/>
              </a:rPr>
              <a:t>zc</a:t>
            </a:r>
            <a:r>
              <a:rPr lang="cs-CZ" sz="1200" dirty="0" smtClean="0"/>
              <a:t>ů 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Autor:			Bc. Pavel Lang</a:t>
            </a:r>
          </a:p>
          <a:p>
            <a:r>
              <a:rPr lang="cs-CZ" sz="1200" dirty="0">
                <a:solidFill>
                  <a:schemeClr val="tx1"/>
                </a:solidFill>
              </a:rPr>
              <a:t>Datum:			</a:t>
            </a:r>
            <a:r>
              <a:rPr lang="cs-CZ" sz="1200" dirty="0" smtClean="0">
                <a:solidFill>
                  <a:schemeClr val="tx1"/>
                </a:solidFill>
              </a:rPr>
              <a:t>27.12.2013 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Obor:			a) </a:t>
            </a:r>
            <a:r>
              <a:rPr lang="cs-CZ" sz="1200" dirty="0" smtClean="0">
                <a:solidFill>
                  <a:schemeClr val="tx1"/>
                </a:solidFill>
              </a:rPr>
              <a:t>65-41-L/01   Gastronomie (nástavbové studium)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			b) 65-41-L/01   Gastronomie</a:t>
            </a:r>
          </a:p>
          <a:p>
            <a:r>
              <a:rPr lang="cs-CZ" sz="1200" dirty="0">
                <a:solidFill>
                  <a:schemeClr val="tx1"/>
                </a:solidFill>
              </a:rPr>
              <a:t>Ročník:			a) - 1. ročník a b) - 4. ročník </a:t>
            </a:r>
          </a:p>
          <a:p>
            <a:r>
              <a:rPr lang="cs-CZ" sz="1200" dirty="0">
                <a:solidFill>
                  <a:schemeClr val="tx1"/>
                </a:solidFill>
              </a:rPr>
              <a:t>Předmět:			Cestovní </a:t>
            </a:r>
            <a:r>
              <a:rPr lang="cs-CZ" sz="1200" dirty="0" smtClean="0">
                <a:solidFill>
                  <a:schemeClr val="tx1"/>
                </a:solidFill>
              </a:rPr>
              <a:t>ruch, Hotelový provoz</a:t>
            </a:r>
            <a:endParaRPr lang="cs-CZ" sz="1200" b="1" dirty="0">
              <a:solidFill>
                <a:schemeClr val="tx1"/>
              </a:solidFill>
            </a:endParaRPr>
          </a:p>
          <a:p>
            <a:r>
              <a:rPr lang="cs-CZ" sz="1200" b="1" dirty="0">
                <a:solidFill>
                  <a:schemeClr val="tx1"/>
                </a:solidFill>
              </a:rPr>
              <a:t>Anotace výukového materiálu</a:t>
            </a:r>
          </a:p>
          <a:p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1. Materiál je určen pro výuku předmětu </a:t>
            </a:r>
            <a:r>
              <a:rPr lang="cs-CZ" sz="1200" smtClean="0">
                <a:solidFill>
                  <a:schemeClr val="tx1"/>
                </a:solidFill>
              </a:rPr>
              <a:t>Hotelový provoz a Cestovní </a:t>
            </a:r>
            <a:r>
              <a:rPr lang="cs-CZ" sz="1200" dirty="0">
                <a:solidFill>
                  <a:schemeClr val="tx1"/>
                </a:solidFill>
              </a:rPr>
              <a:t>ruch a je v souladu s ŠVP </a:t>
            </a:r>
          </a:p>
          <a:p>
            <a:r>
              <a:rPr lang="cs-CZ" sz="1200" dirty="0">
                <a:solidFill>
                  <a:schemeClr val="tx1"/>
                </a:solidFill>
              </a:rPr>
              <a:t>2. Materiál je prezentován žákům prostřednictvím ICT s výkladem a doplněním při současném  </a:t>
            </a:r>
          </a:p>
          <a:p>
            <a:r>
              <a:rPr lang="cs-CZ" sz="1200" dirty="0">
                <a:solidFill>
                  <a:schemeClr val="tx1"/>
                </a:solidFill>
              </a:rPr>
              <a:t>    použití </a:t>
            </a:r>
            <a:r>
              <a:rPr lang="cs-CZ" sz="1200" dirty="0" smtClean="0">
                <a:solidFill>
                  <a:schemeClr val="tx1"/>
                </a:solidFill>
              </a:rPr>
              <a:t>učebnice </a:t>
            </a:r>
            <a:r>
              <a:rPr lang="cs-CZ" sz="1200" dirty="0" smtClean="0"/>
              <a:t>Moderní řízení hotelového provozu (Ing. J. Beránek a kol., </a:t>
            </a:r>
            <a:r>
              <a:rPr lang="cs-CZ" sz="1200" dirty="0" err="1" smtClean="0"/>
              <a:t>Magconsulting</a:t>
            </a:r>
            <a:r>
              <a:rPr lang="cs-CZ" sz="1200" dirty="0" smtClean="0"/>
              <a:t> 2013)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r>
              <a:rPr lang="cs-CZ" sz="1200" dirty="0" smtClean="0"/>
              <a:t>    </a:t>
            </a:r>
            <a:r>
              <a:rPr lang="cs-CZ" sz="1200" dirty="0" smtClean="0">
                <a:solidFill>
                  <a:schemeClr val="tx1"/>
                </a:solidFill>
              </a:rPr>
              <a:t>Cestovní </a:t>
            </a:r>
            <a:r>
              <a:rPr lang="cs-CZ" sz="1200" dirty="0">
                <a:solidFill>
                  <a:schemeClr val="tx1"/>
                </a:solidFill>
              </a:rPr>
              <a:t>ruch pro střední školy a pro veřejnost – D. Drobná a E. </a:t>
            </a:r>
            <a:r>
              <a:rPr lang="cs-CZ" sz="1200" dirty="0" smtClean="0">
                <a:solidFill>
                  <a:schemeClr val="tx1"/>
                </a:solidFill>
              </a:rPr>
              <a:t>Morávková</a:t>
            </a:r>
            <a:r>
              <a:rPr lang="cs-CZ" sz="1200" dirty="0">
                <a:solidFill>
                  <a:schemeClr val="tx1"/>
                </a:solidFill>
              </a:rPr>
              <a:t>, </a:t>
            </a:r>
            <a:r>
              <a:rPr lang="cs-CZ" sz="1200" dirty="0" err="1">
                <a:solidFill>
                  <a:schemeClr val="tx1"/>
                </a:solidFill>
              </a:rPr>
              <a:t>nakl</a:t>
            </a:r>
            <a:r>
              <a:rPr lang="cs-CZ" sz="1200" dirty="0">
                <a:solidFill>
                  <a:schemeClr val="tx1"/>
                </a:solidFill>
              </a:rPr>
              <a:t>. Fortuna Praha 2004</a:t>
            </a:r>
          </a:p>
          <a:p>
            <a:r>
              <a:rPr lang="cs-CZ" sz="1200" dirty="0">
                <a:solidFill>
                  <a:schemeClr val="tx1"/>
                </a:solidFill>
              </a:rPr>
              <a:t>    Součástí materiálu je krátký test s označením odpovědí. Další formou zpětné vazby je </a:t>
            </a:r>
          </a:p>
          <a:p>
            <a:r>
              <a:rPr lang="cs-CZ" sz="1200" dirty="0">
                <a:solidFill>
                  <a:schemeClr val="tx1"/>
                </a:solidFill>
              </a:rPr>
              <a:t>    test jako souhrn několika realizovaných materiálů.	</a:t>
            </a:r>
          </a:p>
          <a:p>
            <a:r>
              <a:rPr lang="cs-CZ" sz="1200" dirty="0">
                <a:solidFill>
                  <a:schemeClr val="tx1"/>
                </a:solidFill>
              </a:rPr>
              <a:t>    Pro výuku je použit - PC s </a:t>
            </a:r>
            <a:r>
              <a:rPr lang="cs-CZ" sz="1200" dirty="0" err="1">
                <a:solidFill>
                  <a:schemeClr val="tx1"/>
                </a:solidFill>
              </a:rPr>
              <a:t>dataprojektorem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	              - interaktivní tabule</a:t>
            </a:r>
          </a:p>
          <a:p>
            <a:r>
              <a:rPr lang="cs-CZ" sz="1200" dirty="0">
                <a:solidFill>
                  <a:schemeClr val="tx1"/>
                </a:solidFill>
              </a:rPr>
              <a:t>	              - interaktivní </a:t>
            </a:r>
            <a:r>
              <a:rPr lang="cs-CZ" sz="1200" dirty="0" err="1" smtClean="0">
                <a:solidFill>
                  <a:schemeClr val="tx1"/>
                </a:solidFill>
              </a:rPr>
              <a:t>dataprojektor</a:t>
            </a:r>
            <a:endParaRPr lang="cs-CZ" sz="1200" dirty="0" smtClean="0">
              <a:solidFill>
                <a:schemeClr val="tx1"/>
              </a:solidFill>
            </a:endParaRPr>
          </a:p>
          <a:p>
            <a:r>
              <a:rPr lang="cs-CZ" sz="1200" dirty="0" smtClean="0"/>
              <a:t>                                        - učebnice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/>
              <a:t>	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0033CC"/>
                </a:solidFill>
              </a:rPr>
              <a:t>Hotelové řetězce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499992" y="5229200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Bc. Pavel Lang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80010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>
                <a:cs typeface="Times New Roman" pitchFamily="18" charset="0"/>
              </a:rPr>
              <a:t>Specifika formování hotelových </a:t>
            </a:r>
            <a:r>
              <a:rPr lang="cs-CZ" sz="2800" dirty="0"/>
              <a:t>ř</a:t>
            </a:r>
            <a:r>
              <a:rPr lang="cs-CZ" sz="2800" dirty="0">
                <a:cs typeface="Times New Roman" pitchFamily="18" charset="0"/>
              </a:rPr>
              <a:t>et</a:t>
            </a:r>
            <a:r>
              <a:rPr lang="cs-CZ" sz="2800" dirty="0"/>
              <a:t>ě</a:t>
            </a:r>
            <a:r>
              <a:rPr lang="cs-CZ" sz="2800" dirty="0">
                <a:cs typeface="Times New Roman" pitchFamily="18" charset="0"/>
              </a:rPr>
              <a:t>zc</a:t>
            </a:r>
            <a:r>
              <a:rPr lang="cs-CZ" sz="2800" dirty="0"/>
              <a:t>ů</a:t>
            </a:r>
            <a:r>
              <a:rPr lang="cs-CZ" sz="4000" dirty="0"/>
              <a:t>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1124744"/>
            <a:ext cx="8001000" cy="5111750"/>
          </a:xfrm>
        </p:spPr>
        <p:txBody>
          <a:bodyPr/>
          <a:lstStyle/>
          <a:p>
            <a:pPr algn="just">
              <a:lnSpc>
                <a:spcPct val="90000"/>
              </a:lnSpc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 pohledu globálního trhu je Praha pro hotelové skupiny strategickou oblastí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</a:p>
          <a:p>
            <a:pPr algn="just">
              <a:lnSpc>
                <a:spcPct val="90000"/>
              </a:lnSpc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výhodn</a:t>
            </a:r>
            <a:r>
              <a:rPr lang="cs-CZ" sz="2200" dirty="0">
                <a:solidFill>
                  <a:srgbClr val="000000"/>
                </a:solidFill>
              </a:rPr>
              <a:t>é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edpoklady</a:t>
            </a:r>
            <a:r>
              <a:rPr lang="cs-CZ" sz="2200" dirty="0">
                <a:solidFill>
                  <a:srgbClr val="000000"/>
                </a:solidFill>
              </a:rPr>
              <a:t> ČR, zejména Prahy: </a:t>
            </a:r>
          </a:p>
          <a:p>
            <a:pPr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nízké personální a materiální náklady</a:t>
            </a:r>
            <a:r>
              <a:rPr lang="cs-CZ" sz="2200" dirty="0">
                <a:solidFill>
                  <a:srgbClr val="000000"/>
                </a:solidFill>
              </a:rPr>
              <a:t>,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vysoká kvalifikovanost pracovní </a:t>
            </a:r>
            <a:r>
              <a:rPr lang="cs-CZ" sz="2200" dirty="0">
                <a:solidFill>
                  <a:srgbClr val="000000"/>
                </a:solidFill>
              </a:rPr>
              <a:t>síly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i sou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asn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nízké cen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flexibilita i pom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rn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dobrá jazyková vybavenost (p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evá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však u mladší generace)</a:t>
            </a:r>
            <a:endParaRPr lang="cs-CZ" sz="2200" dirty="0">
              <a:solidFill>
                <a:srgbClr val="000000"/>
              </a:solidFill>
            </a:endParaRPr>
          </a:p>
          <a:p>
            <a:pPr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200" dirty="0">
                <a:solidFill>
                  <a:srgbClr val="000000"/>
                </a:solidFill>
              </a:rPr>
              <a:t>c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eny realit v porovnání s m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sty obdobného významu z pohledu </a:t>
            </a:r>
            <a:r>
              <a:rPr lang="cs-CZ" sz="2200" dirty="0">
                <a:solidFill>
                  <a:srgbClr val="000000"/>
                </a:solidFill>
              </a:rPr>
              <a:t>CR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relativn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íznivé</a:t>
            </a:r>
            <a:endParaRPr lang="cs-CZ" sz="2200" dirty="0">
              <a:solidFill>
                <a:srgbClr val="000000"/>
              </a:solidFill>
            </a:endParaRPr>
          </a:p>
          <a:p>
            <a:pPr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výstavba nového objektu v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etn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ceny pozemku, materiál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a práce nep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edstavuje pro zahrani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ní spole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nosti z hlediska vynalo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ených prost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edk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výrazn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jší zát</a:t>
            </a:r>
            <a:r>
              <a:rPr lang="cs-CZ" sz="2200" dirty="0">
                <a:solidFill>
                  <a:srgbClr val="000000"/>
                </a:solidFill>
              </a:rPr>
              <a:t>ěž</a:t>
            </a:r>
          </a:p>
          <a:p>
            <a:pPr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velké mno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ství lokalit vhodných pro výstavbu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</a:p>
          <a:p>
            <a:pPr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200" dirty="0">
                <a:solidFill>
                  <a:srgbClr val="000000"/>
                </a:solidFill>
              </a:rPr>
              <a:t>příznivé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ceny hmotného hotelového za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ízení a náklady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na provoz dané kapacity</a:t>
            </a:r>
            <a:endParaRPr lang="cs-CZ" sz="2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8001000" cy="4318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>
                <a:cs typeface="Times New Roman" pitchFamily="18" charset="0"/>
              </a:rPr>
              <a:t>Výhody hotelových skupin:</a:t>
            </a:r>
            <a:r>
              <a:rPr lang="cs-CZ" sz="3200" dirty="0"/>
              <a:t>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124744"/>
            <a:ext cx="8388350" cy="5183188"/>
          </a:xfrm>
        </p:spPr>
        <p:txBody>
          <a:bodyPr>
            <a:normAutofit/>
          </a:bodyPr>
          <a:lstStyle/>
          <a:p>
            <a:pPr algn="just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</a:rPr>
              <a:t>f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inan</a:t>
            </a:r>
            <a:r>
              <a:rPr lang="cs-CZ" sz="2200" b="1" dirty="0">
                <a:solidFill>
                  <a:srgbClr val="FF0000"/>
                </a:solidFill>
              </a:rPr>
              <a:t>č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ní výhody</a:t>
            </a:r>
            <a:endParaRPr lang="cs-CZ" sz="2200" dirty="0">
              <a:solidFill>
                <a:srgbClr val="000000"/>
              </a:solidFill>
            </a:endParaRP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možnost zapoj</a:t>
            </a:r>
            <a:r>
              <a:rPr lang="cs-CZ" sz="2100" dirty="0">
                <a:solidFill>
                  <a:srgbClr val="000000"/>
                </a:solidFill>
              </a:rPr>
              <a:t>ení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bez příliš velkých nákladů</a:t>
            </a:r>
            <a:r>
              <a:rPr lang="cs-CZ" sz="2100" dirty="0">
                <a:solidFill>
                  <a:srgbClr val="000000"/>
                </a:solidFill>
              </a:rPr>
              <a:t>,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kratší doba potřebná pro získání místa na trhu a proniknutí </a:t>
            </a:r>
            <a:br>
              <a:rPr lang="cs-CZ" sz="2100" dirty="0">
                <a:solidFill>
                  <a:srgbClr val="000000"/>
                </a:solidFill>
                <a:cs typeface="Arial" charset="0"/>
              </a:rPr>
            </a:br>
            <a:r>
              <a:rPr lang="cs-CZ" sz="2100" dirty="0">
                <a:solidFill>
                  <a:srgbClr val="000000"/>
                </a:solidFill>
                <a:cs typeface="Arial" charset="0"/>
              </a:rPr>
              <a:t>do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povědomí veřejnosti,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snížené náklady na reklamu, propagaci a kontrolu,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snížené náklady a riziko oproti investicím při zakládání nového hotelu</a:t>
            </a:r>
            <a:endParaRPr lang="cs-CZ" sz="2100" dirty="0">
              <a:solidFill>
                <a:srgbClr val="000000"/>
              </a:solidFill>
            </a:endParaRPr>
          </a:p>
          <a:p>
            <a:pPr algn="just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</a:rPr>
              <a:t>m</a:t>
            </a: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arketingové výhody</a:t>
            </a:r>
            <a:endParaRPr lang="cs-CZ" sz="2200" dirty="0">
              <a:solidFill>
                <a:srgbClr val="000000"/>
              </a:solidFill>
            </a:endParaRP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společn</a:t>
            </a:r>
            <a:r>
              <a:rPr lang="cs-CZ" sz="2100" dirty="0">
                <a:solidFill>
                  <a:srgbClr val="000000"/>
                </a:solidFill>
              </a:rPr>
              <a:t>á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reklam</a:t>
            </a:r>
            <a:r>
              <a:rPr lang="cs-CZ" sz="2100" dirty="0">
                <a:solidFill>
                  <a:srgbClr val="000000"/>
                </a:solidFill>
              </a:rPr>
              <a:t>a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a propagace,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společn</a:t>
            </a:r>
            <a:r>
              <a:rPr lang="cs-CZ" sz="2100" dirty="0">
                <a:solidFill>
                  <a:srgbClr val="000000"/>
                </a:solidFill>
              </a:rPr>
              <a:t>ý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rezervační systém</a:t>
            </a:r>
            <a:r>
              <a:rPr lang="cs-CZ" sz="2100" dirty="0">
                <a:solidFill>
                  <a:srgbClr val="000000"/>
                </a:solidFill>
              </a:rPr>
              <a:t> a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databáze zákazníků,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vlastní marketingový průzkum trhu,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využití </a:t>
            </a:r>
            <a:r>
              <a:rPr lang="cs-CZ" sz="2100" dirty="0" err="1">
                <a:solidFill>
                  <a:srgbClr val="000000"/>
                </a:solidFill>
                <a:cs typeface="Arial" charset="0"/>
              </a:rPr>
              <a:t>know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-</a:t>
            </a:r>
            <a:r>
              <a:rPr lang="cs-CZ" sz="2100" dirty="0" err="1">
                <a:solidFill>
                  <a:srgbClr val="000000"/>
                </a:solidFill>
                <a:cs typeface="Arial" charset="0"/>
              </a:rPr>
              <a:t>how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partnerské společnosti</a:t>
            </a:r>
            <a:r>
              <a:rPr lang="cs-CZ" sz="2100" dirty="0">
                <a:solidFill>
                  <a:srgbClr val="000000"/>
                </a:solidFill>
              </a:rPr>
              <a:t>,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zvyšování počtu stálých klientů na základě známého jména nebo značky,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odstranění nákladného a rozptýleného marketingu</a:t>
            </a:r>
            <a:endParaRPr lang="cs-CZ" sz="21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692696"/>
            <a:ext cx="8388350" cy="5545138"/>
          </a:xfrm>
        </p:spPr>
        <p:txBody>
          <a:bodyPr/>
          <a:lstStyle/>
          <a:p>
            <a:pPr algn="just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</a:rPr>
              <a:t>v</a:t>
            </a: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šeobecná důvěra</a:t>
            </a:r>
            <a:endParaRPr lang="cs-CZ" sz="2200" b="1" dirty="0">
              <a:solidFill>
                <a:srgbClr val="000000"/>
              </a:solidFill>
            </a:endParaRP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</a:rPr>
              <a:t>důvěra b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ankovní ústav</a:t>
            </a:r>
            <a:r>
              <a:rPr lang="cs-CZ" sz="2100" dirty="0">
                <a:solidFill>
                  <a:srgbClr val="000000"/>
                </a:solidFill>
              </a:rPr>
              <a:t>ů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(např. při projednávání možnosti poskytnutí úvěru)</a:t>
            </a:r>
            <a:r>
              <a:rPr lang="cs-CZ" sz="2100" dirty="0">
                <a:solidFill>
                  <a:srgbClr val="000000"/>
                </a:solidFill>
              </a:rPr>
              <a:t>,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lid</a:t>
            </a:r>
            <a:r>
              <a:rPr lang="cs-CZ" sz="2100" dirty="0">
                <a:solidFill>
                  <a:srgbClr val="000000"/>
                </a:solidFill>
              </a:rPr>
              <a:t>í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, kteří často cestují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atd.</a:t>
            </a:r>
            <a:endParaRPr lang="cs-CZ" sz="2100" dirty="0">
              <a:solidFill>
                <a:srgbClr val="000000"/>
              </a:solidFill>
            </a:endParaRPr>
          </a:p>
          <a:p>
            <a:pPr algn="just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</a:rPr>
              <a:t>v</a:t>
            </a: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ýhody v oblasti nákupu</a:t>
            </a:r>
            <a:endParaRPr lang="cs-CZ" sz="2200" dirty="0">
              <a:solidFill>
                <a:srgbClr val="000000"/>
              </a:solidFill>
            </a:endParaRP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příznivější ceny výrobků</a:t>
            </a:r>
            <a:r>
              <a:rPr lang="cs-CZ" sz="2100" dirty="0">
                <a:solidFill>
                  <a:srgbClr val="000000"/>
                </a:solidFill>
              </a:rPr>
              <a:t>, </a:t>
            </a: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centrální testování nových výrobků</a:t>
            </a:r>
          </a:p>
          <a:p>
            <a:pPr algn="just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</a:rPr>
              <a:t>m</a:t>
            </a: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anažerské výhod</a:t>
            </a:r>
            <a:r>
              <a:rPr lang="cs-CZ" sz="2200" b="1" dirty="0">
                <a:solidFill>
                  <a:srgbClr val="FF0000"/>
                </a:solidFill>
              </a:rPr>
              <a:t>y</a:t>
            </a:r>
          </a:p>
          <a:p>
            <a:pPr lvl="1" algn="just"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vlastní vzdělávací zařízení personálu – školení, tréninkové programy, doškolování, kurzy (hotelnictví, účetnictví, právo </a:t>
            </a:r>
            <a:br>
              <a:rPr lang="cs-CZ" sz="2100" dirty="0">
                <a:solidFill>
                  <a:srgbClr val="000000"/>
                </a:solidFill>
                <a:cs typeface="Arial" charset="0"/>
              </a:rPr>
            </a:br>
            <a:r>
              <a:rPr lang="cs-CZ" sz="2100" dirty="0">
                <a:solidFill>
                  <a:srgbClr val="000000"/>
                </a:solidFill>
                <a:cs typeface="Arial" charset="0"/>
              </a:rPr>
              <a:t>a daně, cizí jazyky, psychologie a komunikace apod.)</a:t>
            </a:r>
            <a:endParaRPr lang="cs-CZ" sz="2100" dirty="0">
              <a:solidFill>
                <a:srgbClr val="000000"/>
              </a:solidFill>
            </a:endParaRPr>
          </a:p>
          <a:p>
            <a:pPr algn="just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</a:rPr>
              <a:t>t</a:t>
            </a: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echnické výhody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</a:p>
          <a:p>
            <a:pPr lvl="1" algn="just"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společná údržba,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prádelna, projekty na údržbu hotelu,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ekologické předpisy</a:t>
            </a:r>
            <a:endParaRPr lang="cs-CZ" sz="2100" b="1" dirty="0">
              <a:solidFill>
                <a:srgbClr val="000000"/>
              </a:solidFill>
            </a:endParaRPr>
          </a:p>
          <a:p>
            <a:pPr lvl="1" algn="just">
              <a:spcBef>
                <a:spcPct val="10000"/>
              </a:spcBef>
              <a:buSzTx/>
              <a:buFontTx/>
              <a:buChar char="•"/>
            </a:pPr>
            <a:endParaRPr lang="cs-CZ" sz="21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548680"/>
            <a:ext cx="8001000" cy="5562600"/>
          </a:xfrm>
        </p:spPr>
        <p:txBody>
          <a:bodyPr/>
          <a:lstStyle/>
          <a:p>
            <a:pPr marL="187325" indent="-187325" algn="ctr">
              <a:buFont typeface="Wingdings" pitchFamily="2" charset="2"/>
              <a:buNone/>
            </a:pPr>
            <a:r>
              <a:rPr lang="cs-CZ" b="1" dirty="0">
                <a:solidFill>
                  <a:schemeClr val="tx2"/>
                </a:solidFill>
                <a:cs typeface="Arial" charset="0"/>
              </a:rPr>
              <a:t>Problémy hotelových skupin</a:t>
            </a:r>
          </a:p>
          <a:p>
            <a:pPr marL="187325" indent="-187325" algn="ctr">
              <a:buFont typeface="Wingdings" pitchFamily="2" charset="2"/>
              <a:buNone/>
            </a:pPr>
            <a:endParaRPr lang="cs-CZ" sz="900" b="1" dirty="0">
              <a:solidFill>
                <a:schemeClr val="tx2"/>
              </a:solidFill>
              <a:cs typeface="Arial" charset="0"/>
            </a:endParaRPr>
          </a:p>
          <a:p>
            <a:pPr marL="187325" indent="-187325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v oblasti komunikace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</a:t>
            </a:r>
          </a:p>
          <a:p>
            <a:pPr marL="765175" lvl="1"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těžké vybrat správný komunikační prostředek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endParaRPr lang="cs-CZ" sz="2200" dirty="0">
              <a:solidFill>
                <a:srgbClr val="000000"/>
              </a:solidFill>
            </a:endParaRPr>
          </a:p>
          <a:p>
            <a:pPr marL="187325" indent="-187325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v oblasti kontroly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</a:t>
            </a:r>
          </a:p>
          <a:p>
            <a:pPr marL="765175" lvl="1"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nutno dodržovat stanovenou kvalitu služeb, 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marL="765175" lvl="1" algn="just"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u velkých společností je náročné, ale nutné dodržovat pravidelné kontroly</a:t>
            </a:r>
            <a:endParaRPr lang="cs-CZ" sz="2100" dirty="0">
              <a:solidFill>
                <a:srgbClr val="000000"/>
              </a:solidFill>
            </a:endParaRPr>
          </a:p>
          <a:p>
            <a:pPr marL="187325" indent="-187325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v oblasti nákladů </a:t>
            </a:r>
          </a:p>
          <a:p>
            <a:pPr marL="765175" lvl="1" algn="just"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dodatečné náklady např. na kontrolu či komunikaci by měly být menší, než kdyby tyto činnosti byly vykonávány samostatně v jednotlivých hotelích, přesto uzavření smlouvy a z ní vyplývající dodržování podmínek hotelové skupiny nemusí být vždy ziskové</a:t>
            </a:r>
            <a:endParaRPr lang="cs-CZ" sz="21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548680"/>
            <a:ext cx="8001000" cy="47148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/>
              <a:t>1) </a:t>
            </a:r>
            <a:r>
              <a:rPr lang="cs-CZ" sz="2800" dirty="0">
                <a:cs typeface="Times New Roman" pitchFamily="18" charset="0"/>
              </a:rPr>
              <a:t>Integrovaný </a:t>
            </a:r>
            <a:r>
              <a:rPr lang="cs-CZ" sz="2800" dirty="0"/>
              <a:t>ř</a:t>
            </a:r>
            <a:r>
              <a:rPr lang="cs-CZ" sz="2800" dirty="0">
                <a:cs typeface="Times New Roman" pitchFamily="18" charset="0"/>
              </a:rPr>
              <a:t>et</a:t>
            </a:r>
            <a:r>
              <a:rPr lang="cs-CZ" sz="2800" dirty="0"/>
              <a:t>ě</a:t>
            </a:r>
            <a:r>
              <a:rPr lang="cs-CZ" sz="2800" dirty="0">
                <a:cs typeface="Times New Roman" pitchFamily="18" charset="0"/>
              </a:rPr>
              <a:t>zec</a:t>
            </a:r>
            <a:endParaRPr lang="cs-CZ" sz="2800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124744"/>
            <a:ext cx="8001000" cy="5334000"/>
          </a:xfrm>
        </p:spPr>
        <p:txBody>
          <a:bodyPr/>
          <a:lstStyle/>
          <a:p>
            <a:pPr marL="187325" indent="-187325" algn="just">
              <a:lnSpc>
                <a:spcPct val="80000"/>
              </a:lnSpc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slo</a:t>
            </a:r>
            <a:r>
              <a:rPr lang="cs-CZ" sz="2100" dirty="0">
                <a:solidFill>
                  <a:srgbClr val="000000"/>
                </a:solidFill>
              </a:rPr>
              <a:t>ž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ený z hotelů, z nichž některé jsou přímo jeho vlastnictvím – některé společnosti se více zaměřují na vlastnictví svých objektů, s hotely tedy nesepisují žádné smlouvy a řídí hotely samy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marL="187325" indent="-187325" algn="just">
              <a:lnSpc>
                <a:spcPct val="80000"/>
              </a:lnSpc>
              <a:buFontTx/>
              <a:buChar char="•"/>
            </a:pP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výhody vlastnění hotelů</a:t>
            </a:r>
            <a:r>
              <a:rPr lang="cs-CZ" sz="2100" dirty="0">
                <a:solidFill>
                  <a:srgbClr val="000000"/>
                </a:solidFill>
              </a:rPr>
              <a:t>: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širší možnost využívání hotelů, svůj management a tím i lepší možnost kontroly</a:t>
            </a:r>
            <a:endParaRPr lang="cs-CZ" sz="2100" dirty="0">
              <a:solidFill>
                <a:srgbClr val="000000"/>
              </a:solidFill>
            </a:endParaRPr>
          </a:p>
          <a:p>
            <a:pPr marL="187325" indent="-187325" algn="just">
              <a:lnSpc>
                <a:spcPct val="80000"/>
              </a:lnSpc>
              <a:buFontTx/>
              <a:buChar char="•"/>
            </a:pP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nevýhod</a:t>
            </a:r>
            <a:r>
              <a:rPr lang="cs-CZ" sz="2100" b="1" dirty="0">
                <a:solidFill>
                  <a:srgbClr val="FF0000"/>
                </a:solidFill>
              </a:rPr>
              <a:t>a</a:t>
            </a:r>
            <a:r>
              <a:rPr lang="cs-CZ" sz="2100" dirty="0">
                <a:solidFill>
                  <a:srgbClr val="FF0000"/>
                </a:solidFill>
              </a:rPr>
              <a:t>: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vysoké náklady na výstavbu hotelů, potřeba vyšších investic a nákladů např. na zaměstnance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marL="187325" indent="-187325" algn="ctr">
              <a:lnSpc>
                <a:spcPct val="80000"/>
              </a:lnSpc>
              <a:buFontTx/>
              <a:buNone/>
            </a:pPr>
            <a:endParaRPr lang="cs-CZ" sz="900" b="1" dirty="0">
              <a:solidFill>
                <a:schemeClr val="tx2"/>
              </a:solidFill>
            </a:endParaRPr>
          </a:p>
          <a:p>
            <a:pPr marL="187325" indent="-187325" algn="ctr">
              <a:lnSpc>
                <a:spcPct val="80000"/>
              </a:lnSpc>
              <a:buFontTx/>
              <a:buNone/>
            </a:pPr>
            <a:r>
              <a:rPr lang="cs-CZ" sz="2800" b="1" dirty="0">
                <a:solidFill>
                  <a:schemeClr val="tx2"/>
                </a:solidFill>
              </a:rPr>
              <a:t>2) </a:t>
            </a:r>
            <a:r>
              <a:rPr lang="cs-CZ" sz="2800" b="1" dirty="0" err="1">
                <a:solidFill>
                  <a:schemeClr val="tx2"/>
                </a:solidFill>
                <a:cs typeface="Times New Roman" pitchFamily="18" charset="0"/>
              </a:rPr>
              <a:t>Franchisový</a:t>
            </a:r>
            <a:r>
              <a:rPr lang="cs-CZ" sz="2800" b="1" dirty="0">
                <a:solidFill>
                  <a:schemeClr val="tx2"/>
                </a:solidFill>
                <a:cs typeface="Times New Roman" pitchFamily="18" charset="0"/>
              </a:rPr>
              <a:t> systém</a:t>
            </a:r>
            <a:r>
              <a:rPr lang="cs-CZ" sz="2800" b="1" dirty="0">
                <a:solidFill>
                  <a:schemeClr val="tx2"/>
                </a:solidFill>
              </a:rPr>
              <a:t>:</a:t>
            </a:r>
          </a:p>
          <a:p>
            <a:pPr marL="187325" indent="-187325" algn="just">
              <a:lnSpc>
                <a:spcPct val="80000"/>
              </a:lnSpc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založený na </a:t>
            </a:r>
            <a:r>
              <a:rPr lang="cs-CZ" sz="2100" b="1" dirty="0">
                <a:solidFill>
                  <a:srgbClr val="000000"/>
                </a:solidFill>
                <a:cs typeface="Arial" charset="0"/>
              </a:rPr>
              <a:t>prodeji práva používat obchodní jméno, design nebo značku, speciální techniky, </a:t>
            </a:r>
            <a:r>
              <a:rPr lang="cs-CZ" sz="2100" b="1" dirty="0" err="1">
                <a:solidFill>
                  <a:srgbClr val="000000"/>
                </a:solidFill>
                <a:cs typeface="Arial" charset="0"/>
              </a:rPr>
              <a:t>know</a:t>
            </a:r>
            <a:r>
              <a:rPr lang="cs-CZ" sz="2100" b="1" dirty="0">
                <a:solidFill>
                  <a:srgbClr val="000000"/>
                </a:solidFill>
                <a:cs typeface="Arial" charset="0"/>
              </a:rPr>
              <a:t>-</a:t>
            </a:r>
            <a:r>
              <a:rPr lang="cs-CZ" sz="2100" b="1" dirty="0" err="1">
                <a:solidFill>
                  <a:srgbClr val="000000"/>
                </a:solidFill>
                <a:cs typeface="Arial" charset="0"/>
              </a:rPr>
              <a:t>how</a:t>
            </a:r>
            <a:r>
              <a:rPr lang="cs-CZ" sz="2100" b="1" dirty="0">
                <a:solidFill>
                  <a:srgbClr val="000000"/>
                </a:solidFill>
                <a:cs typeface="Arial" charset="0"/>
              </a:rPr>
              <a:t> a dobrou pověst</a:t>
            </a:r>
            <a:endParaRPr lang="cs-CZ" sz="2100" b="1" dirty="0">
              <a:solidFill>
                <a:srgbClr val="000000"/>
              </a:solidFill>
            </a:endParaRPr>
          </a:p>
          <a:p>
            <a:pPr marL="187325" indent="-187325" algn="just">
              <a:lnSpc>
                <a:spcPct val="80000"/>
              </a:lnSpc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vznik na základě </a:t>
            </a:r>
            <a:r>
              <a:rPr lang="cs-CZ" sz="2100" b="1" dirty="0" err="1">
                <a:solidFill>
                  <a:srgbClr val="000000"/>
                </a:solidFill>
                <a:cs typeface="Arial" charset="0"/>
              </a:rPr>
              <a:t>franchisové</a:t>
            </a:r>
            <a:r>
              <a:rPr lang="cs-CZ" sz="2100" b="1" dirty="0">
                <a:solidFill>
                  <a:srgbClr val="000000"/>
                </a:solidFill>
                <a:cs typeface="Arial" charset="0"/>
              </a:rPr>
              <a:t> smlouvy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uzavřené mezi dvěma nezávislými smluvními stranami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marL="187325" indent="-187325" algn="just">
              <a:lnSpc>
                <a:spcPct val="80000"/>
              </a:lnSpc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</a:rPr>
              <a:t>v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oblasti hotelnictví </a:t>
            </a:r>
            <a:r>
              <a:rPr lang="cs-CZ" sz="2100" dirty="0">
                <a:solidFill>
                  <a:srgbClr val="000000"/>
                </a:solidFill>
              </a:rPr>
              <a:t>rozšíření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v </a:t>
            </a:r>
            <a:r>
              <a:rPr lang="cs-CZ" sz="2100" dirty="0">
                <a:solidFill>
                  <a:srgbClr val="000000"/>
                </a:solidFill>
              </a:rPr>
              <a:t>60.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a </a:t>
            </a:r>
            <a:r>
              <a:rPr lang="cs-CZ" sz="2100" dirty="0">
                <a:solidFill>
                  <a:srgbClr val="000000"/>
                </a:solidFill>
              </a:rPr>
              <a:t>70.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letech, průkopník</a:t>
            </a:r>
            <a:r>
              <a:rPr lang="cs-CZ" sz="2100" dirty="0">
                <a:solidFill>
                  <a:srgbClr val="000000"/>
                </a:solidFill>
              </a:rPr>
              <a:t>: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hotelov</a:t>
            </a:r>
            <a:r>
              <a:rPr lang="cs-CZ" sz="2100" dirty="0">
                <a:solidFill>
                  <a:srgbClr val="000000"/>
                </a:solidFill>
              </a:rPr>
              <a:t>á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skupinu </a:t>
            </a:r>
            <a:r>
              <a:rPr lang="cs-CZ" sz="2100" dirty="0" err="1">
                <a:solidFill>
                  <a:srgbClr val="000000"/>
                </a:solidFill>
                <a:cs typeface="Arial" charset="0"/>
              </a:rPr>
              <a:t>Holiday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Inn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548680"/>
            <a:ext cx="8532812" cy="5538788"/>
          </a:xfrm>
        </p:spPr>
        <p:txBody>
          <a:bodyPr/>
          <a:lstStyle/>
          <a:p>
            <a:pPr marL="187325" indent="-187325" algn="just">
              <a:spcBef>
                <a:spcPct val="0"/>
              </a:spcBef>
              <a:buSzTx/>
              <a:buFontTx/>
              <a:buChar char="•"/>
            </a:pPr>
            <a:r>
              <a:rPr lang="cs-CZ" sz="2000" b="1" dirty="0">
                <a:solidFill>
                  <a:srgbClr val="FF0000"/>
                </a:solidFill>
                <a:cs typeface="Times New Roman" pitchFamily="18" charset="0"/>
              </a:rPr>
              <a:t>Výhody pro p</a:t>
            </a:r>
            <a:r>
              <a:rPr lang="cs-CZ" sz="2000" b="1" dirty="0">
                <a:solidFill>
                  <a:srgbClr val="FF0000"/>
                </a:solidFill>
              </a:rPr>
              <a:t>ř</a:t>
            </a:r>
            <a:r>
              <a:rPr lang="cs-CZ" sz="2000" b="1" dirty="0">
                <a:solidFill>
                  <a:srgbClr val="FF0000"/>
                </a:solidFill>
                <a:cs typeface="Times New Roman" pitchFamily="18" charset="0"/>
              </a:rPr>
              <a:t>íjemce/hotel: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zaveden</a:t>
            </a:r>
            <a:r>
              <a:rPr lang="cs-CZ" sz="2000" dirty="0">
                <a:solidFill>
                  <a:srgbClr val="000000"/>
                </a:solidFill>
              </a:rPr>
              <a:t>á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obchodní značka, 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know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-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how</a:t>
            </a:r>
            <a:r>
              <a:rPr lang="cs-CZ" sz="2000" dirty="0">
                <a:solidFill>
                  <a:srgbClr val="000000"/>
                </a:solidFill>
              </a:rPr>
              <a:t>; 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jistota a věrnost zákazníků</a:t>
            </a:r>
            <a:r>
              <a:rPr lang="cs-CZ" sz="2000" dirty="0">
                <a:solidFill>
                  <a:srgbClr val="000000"/>
                </a:solidFill>
              </a:rPr>
              <a:t>;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dobrá reputace u </a:t>
            </a:r>
            <a:r>
              <a:rPr lang="cs-CZ" sz="2000" dirty="0">
                <a:solidFill>
                  <a:srgbClr val="000000"/>
                </a:solidFill>
              </a:rPr>
              <a:t>CA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;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průběžné poradenství;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další rozvoj,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kontrola a přizpůsobování systému měnícím se podmínkám trhu;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stálá výměna informací a zkušeností s 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franchisovým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partnerem;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podnikání s menším rizikem a s podporou renomované firmy</a:t>
            </a:r>
            <a:endParaRPr lang="cs-CZ" sz="2000" dirty="0">
              <a:solidFill>
                <a:srgbClr val="000000"/>
              </a:solidFill>
              <a:cs typeface="Times New Roman" pitchFamily="18" charset="0"/>
            </a:endParaRPr>
          </a:p>
          <a:p>
            <a:pPr marL="187325" indent="-187325" algn="just">
              <a:spcBef>
                <a:spcPct val="0"/>
              </a:spcBef>
              <a:buSzTx/>
              <a:buFontTx/>
              <a:buChar char="•"/>
            </a:pP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Výhody pro poskytovatele</a:t>
            </a:r>
            <a:r>
              <a:rPr lang="cs-CZ" sz="2000" dirty="0">
                <a:solidFill>
                  <a:srgbClr val="FF0000"/>
                </a:solidFill>
                <a:cs typeface="Times New Roman" pitchFamily="18" charset="0"/>
              </a:rPr>
              <a:t>: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není zatížen velkou kapitálovou investicí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odpovědnost za </a:t>
            </a:r>
            <a:r>
              <a:rPr lang="cs-CZ" sz="2000" dirty="0">
                <a:solidFill>
                  <a:srgbClr val="000000"/>
                </a:solidFill>
              </a:rPr>
              <a:t>aktiva provozovny a 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leží na příjemci 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franchisy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;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širší distribuční možnosti</a:t>
            </a:r>
            <a:r>
              <a:rPr lang="cs-CZ" sz="2000" dirty="0">
                <a:solidFill>
                  <a:srgbClr val="000000"/>
                </a:solidFill>
              </a:rPr>
              <a:t>;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riziko podnikání rozloženo na mnoho příjemců 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franchisy</a:t>
            </a:r>
            <a:endParaRPr lang="cs-CZ" sz="2000" dirty="0">
              <a:solidFill>
                <a:srgbClr val="000000"/>
              </a:solidFill>
            </a:endParaRPr>
          </a:p>
          <a:p>
            <a:pPr marL="187325" indent="-187325" algn="just">
              <a:spcBef>
                <a:spcPct val="0"/>
              </a:spcBef>
              <a:buSzTx/>
              <a:buFontTx/>
              <a:buChar char="•"/>
            </a:pP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Nevýhod</a:t>
            </a:r>
            <a:r>
              <a:rPr lang="cs-CZ" sz="2000" b="1" dirty="0">
                <a:solidFill>
                  <a:srgbClr val="FF0000"/>
                </a:solidFill>
              </a:rPr>
              <a:t>y: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výběr vhodného příjemce 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franchisy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je náročný;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poskytovatel 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franchisy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je nucen provádět kontrolu dodržování norem týkajících se jakosti a služeb </a:t>
            </a:r>
            <a:r>
              <a:rPr lang="cs-CZ" sz="2000" dirty="0">
                <a:solidFill>
                  <a:srgbClr val="000000"/>
                </a:solidFill>
                <a:cs typeface="Arial" charset="0"/>
                <a:sym typeface="Symbol" pitchFamily="18" charset="2"/>
              </a:rPr>
              <a:t>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důležitost vzájemné komunikace;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marL="765175" lvl="1" algn="just">
              <a:spcBef>
                <a:spcPct val="0"/>
              </a:spcBef>
              <a:buSzTx/>
              <a:buFontTx/>
              <a:buChar char="•"/>
            </a:pPr>
            <a:r>
              <a:rPr lang="cs-CZ" sz="2000" dirty="0">
                <a:solidFill>
                  <a:srgbClr val="000000"/>
                </a:solidFill>
                <a:cs typeface="Arial" charset="0"/>
              </a:rPr>
              <a:t>obava, že se příjemce může s nabytým 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know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-</a:t>
            </a:r>
            <a:r>
              <a:rPr lang="cs-CZ" sz="2000" dirty="0" err="1">
                <a:solidFill>
                  <a:srgbClr val="000000"/>
                </a:solidFill>
                <a:cs typeface="Arial" charset="0"/>
              </a:rPr>
              <a:t>how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osamostatnit</a:t>
            </a:r>
            <a:endParaRPr lang="cs-CZ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76672"/>
            <a:ext cx="8001000" cy="54292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/>
              <a:t>3) </a:t>
            </a:r>
            <a:r>
              <a:rPr lang="cs-CZ" sz="2800" dirty="0">
                <a:cs typeface="Times New Roman" pitchFamily="18" charset="0"/>
              </a:rPr>
              <a:t>Smlouva o </a:t>
            </a:r>
            <a:r>
              <a:rPr lang="cs-CZ" sz="2800" dirty="0"/>
              <a:t>ř</a:t>
            </a:r>
            <a:r>
              <a:rPr lang="cs-CZ" sz="2800" dirty="0">
                <a:cs typeface="Times New Roman" pitchFamily="18" charset="0"/>
              </a:rPr>
              <a:t>ízení</a:t>
            </a:r>
            <a:r>
              <a:rPr lang="cs-CZ" sz="2800" dirty="0"/>
              <a:t> (</a:t>
            </a:r>
            <a:r>
              <a:rPr lang="cs-CZ" sz="2800" dirty="0" err="1">
                <a:cs typeface="Times New Roman" pitchFamily="18" charset="0"/>
              </a:rPr>
              <a:t>sml</a:t>
            </a:r>
            <a:r>
              <a:rPr lang="cs-CZ" sz="2800" dirty="0"/>
              <a:t>.</a:t>
            </a:r>
            <a:r>
              <a:rPr lang="cs-CZ" sz="2800" dirty="0">
                <a:cs typeface="Times New Roman" pitchFamily="18" charset="0"/>
              </a:rPr>
              <a:t> o managementu </a:t>
            </a:r>
            <a:r>
              <a:rPr lang="cs-CZ" sz="2800" dirty="0"/>
              <a:t>)</a:t>
            </a:r>
            <a:r>
              <a:rPr lang="cs-CZ" dirty="0"/>
              <a:t>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459787" cy="5149850"/>
          </a:xfrm>
        </p:spPr>
        <p:txBody>
          <a:bodyPr/>
          <a:lstStyle/>
          <a:p>
            <a:pPr algn="just">
              <a:buSzTx/>
              <a:buFontTx/>
              <a:buChar char="•"/>
            </a:pPr>
            <a:r>
              <a:rPr lang="cs-CZ" sz="2000" b="1" dirty="0">
                <a:solidFill>
                  <a:srgbClr val="FF0000"/>
                </a:solidFill>
              </a:rPr>
              <a:t>v</a:t>
            </a: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lastník nemovitosti pověřuje provozovatele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, aby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přenechal </a:t>
            </a:r>
            <a:br>
              <a:rPr lang="cs-CZ" sz="2000" b="1" dirty="0">
                <a:solidFill>
                  <a:srgbClr val="000000"/>
                </a:solidFill>
                <a:cs typeface="Arial" charset="0"/>
              </a:rPr>
            </a:b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na určitou dobu, za úhradu, svoje služby, v nichž bude převzata plná zodpovědnost za vedení provozu všech zařízení</a:t>
            </a:r>
            <a:r>
              <a:rPr lang="cs-CZ" sz="2000" b="1" dirty="0">
                <a:solidFill>
                  <a:srgbClr val="000000"/>
                </a:solidFill>
              </a:rPr>
              <a:t> </a:t>
            </a:r>
          </a:p>
          <a:p>
            <a:pPr algn="just">
              <a:buSzTx/>
              <a:buFontTx/>
              <a:buChar char="•"/>
            </a:pPr>
            <a:r>
              <a:rPr lang="cs-CZ" sz="2000" b="1" dirty="0">
                <a:solidFill>
                  <a:srgbClr val="FF0000"/>
                </a:solidFill>
              </a:rPr>
              <a:t>p</a:t>
            </a: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rovozovatel uhradí jménem vlastníka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všechny nutné výdaje </a:t>
            </a:r>
            <a:br>
              <a:rPr lang="cs-CZ" sz="2000" dirty="0">
                <a:solidFill>
                  <a:srgbClr val="000000"/>
                </a:solidFill>
                <a:cs typeface="Arial" charset="0"/>
              </a:rPr>
            </a:br>
            <a:r>
              <a:rPr lang="cs-CZ" sz="2000" dirty="0">
                <a:solidFill>
                  <a:srgbClr val="000000"/>
                </a:solidFill>
                <a:cs typeface="Arial" charset="0"/>
              </a:rPr>
              <a:t>z prostředků, které plynou z provozu, ponechá si svoji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odměnu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</a:t>
            </a:r>
            <a:br>
              <a:rPr lang="cs-CZ" sz="2000" dirty="0">
                <a:solidFill>
                  <a:srgbClr val="000000"/>
                </a:solidFill>
                <a:cs typeface="Arial" charset="0"/>
              </a:rPr>
            </a:br>
            <a:r>
              <a:rPr lang="cs-CZ" sz="2000" dirty="0">
                <a:solidFill>
                  <a:srgbClr val="000000"/>
                </a:solidFill>
                <a:cs typeface="Arial" charset="0"/>
              </a:rPr>
              <a:t>a zbývající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přebytek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hotovosti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předá vlastníkovi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algn="just">
              <a:buSzTx/>
              <a:buFontTx/>
              <a:buChar char="•"/>
            </a:pPr>
            <a:r>
              <a:rPr lang="cs-CZ" sz="2000" b="1" dirty="0">
                <a:solidFill>
                  <a:srgbClr val="FF0000"/>
                </a:solidFill>
              </a:rPr>
              <a:t>v</a:t>
            </a: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lastník 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dává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k dispozici celé zařízení, včetně provozního kapitálu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</a:t>
            </a:r>
            <a:br>
              <a:rPr lang="cs-CZ" sz="2000" dirty="0">
                <a:solidFill>
                  <a:srgbClr val="000000"/>
                </a:solidFill>
                <a:cs typeface="Arial" charset="0"/>
              </a:rPr>
            </a:br>
            <a:r>
              <a:rPr lang="cs-CZ" sz="2000" dirty="0">
                <a:solidFill>
                  <a:srgbClr val="000000"/>
                </a:solidFill>
                <a:cs typeface="Arial" charset="0"/>
              </a:rPr>
              <a:t>a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nese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plnou právní a finanční odpovědnost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má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také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právo </a:t>
            </a:r>
            <a:br>
              <a:rPr lang="cs-CZ" sz="2000" b="1" dirty="0">
                <a:solidFill>
                  <a:srgbClr val="000000"/>
                </a:solidFill>
                <a:cs typeface="Arial" charset="0"/>
              </a:rPr>
            </a:b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na kontrolu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schvalování ročních plánů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podle návrhu provozovatele a na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pravidelné jednání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smluvních stran.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Operativní zodpovědnost zůstává </a:t>
            </a: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provozovateli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a zahrnuje v mnoha případech také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poskytnutí obchodního jména</a:t>
            </a:r>
            <a:r>
              <a:rPr lang="cs-CZ" sz="2000" b="1" dirty="0">
                <a:solidFill>
                  <a:srgbClr val="000000"/>
                </a:solidFill>
              </a:rPr>
              <a:t> </a:t>
            </a:r>
          </a:p>
          <a:p>
            <a:pPr algn="just">
              <a:buSzTx/>
              <a:buFontTx/>
              <a:buChar char="•"/>
            </a:pPr>
            <a:r>
              <a:rPr lang="cs-CZ" sz="2000" b="1" dirty="0">
                <a:solidFill>
                  <a:srgbClr val="000000"/>
                </a:solidFill>
              </a:rPr>
              <a:t>p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racovníci hotelu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jsou </a:t>
            </a: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zaměstnanci majitele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s výjimkou definovaných funkcí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, které jsou obsazeny přímo zaměstnanci provozovatele – </a:t>
            </a:r>
            <a:r>
              <a:rPr lang="cs-CZ" sz="2000" b="1" dirty="0">
                <a:solidFill>
                  <a:srgbClr val="000000"/>
                </a:solidFill>
                <a:cs typeface="Arial" charset="0"/>
              </a:rPr>
              <a:t>především vrcholný management</a:t>
            </a:r>
            <a:r>
              <a:rPr lang="cs-CZ" sz="2000" dirty="0">
                <a:solidFill>
                  <a:srgbClr val="000000"/>
                </a:solidFill>
                <a:cs typeface="Arial" charset="0"/>
              </a:rPr>
              <a:t> u větších hotelů</a:t>
            </a:r>
            <a:r>
              <a:rPr lang="cs-CZ" sz="2000" dirty="0"/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620688"/>
            <a:ext cx="8229600" cy="5867400"/>
          </a:xfrm>
        </p:spPr>
        <p:txBody>
          <a:bodyPr/>
          <a:lstStyle/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Výhody: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lvl="1" algn="just">
              <a:lnSpc>
                <a:spcPct val="90000"/>
              </a:lnSpc>
              <a:spcBef>
                <a:spcPct val="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dává vlastníkovi (investorovi) k dispozici profesionální management a jeho zkušenosti;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lvl="1" algn="just">
              <a:lnSpc>
                <a:spcPct val="90000"/>
              </a:lnSpc>
              <a:spcBef>
                <a:spcPct val="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vlastník nese právní a </a:t>
            </a:r>
            <a:r>
              <a:rPr lang="cs-CZ" sz="2100" dirty="0" err="1">
                <a:solidFill>
                  <a:srgbClr val="000000"/>
                </a:solidFill>
                <a:cs typeface="Arial" charset="0"/>
              </a:rPr>
              <a:t>fin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. odpovědnost při řízení hotelu, tedy </a:t>
            </a:r>
            <a:br>
              <a:rPr lang="cs-CZ" sz="2100" dirty="0">
                <a:solidFill>
                  <a:srgbClr val="000000"/>
                </a:solidFill>
                <a:cs typeface="Arial" charset="0"/>
              </a:rPr>
            </a:br>
            <a:r>
              <a:rPr lang="cs-CZ" sz="2100" dirty="0">
                <a:solidFill>
                  <a:srgbClr val="000000"/>
                </a:solidFill>
                <a:cs typeface="Arial" charset="0"/>
              </a:rPr>
              <a:t>i kontrolu nad svými finančními prostředky a hospodaření s nimi;</a:t>
            </a:r>
          </a:p>
          <a:p>
            <a:pPr lvl="1" algn="just">
              <a:lnSpc>
                <a:spcPct val="90000"/>
              </a:lnSpc>
              <a:spcBef>
                <a:spcPct val="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vlastníkovi je poskytnuto v mnoha případech i obchodní jméno;</a:t>
            </a:r>
          </a:p>
          <a:p>
            <a:pPr lvl="1" algn="just">
              <a:lnSpc>
                <a:spcPct val="90000"/>
              </a:lnSpc>
              <a:spcBef>
                <a:spcPct val="0"/>
              </a:spcBef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umo</a:t>
            </a:r>
            <a:r>
              <a:rPr lang="cs-CZ" sz="2100" dirty="0">
                <a:solidFill>
                  <a:srgbClr val="000000"/>
                </a:solidFill>
              </a:rPr>
              <a:t>žň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uje </a:t>
            </a:r>
            <a:r>
              <a:rPr lang="cs-CZ" sz="2100" dirty="0">
                <a:solidFill>
                  <a:srgbClr val="000000"/>
                </a:solidFill>
              </a:rPr>
              <a:t>to 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investorovi redukovat riziko velkých investic </a:t>
            </a:r>
            <a:br>
              <a:rPr lang="cs-CZ" sz="21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v oblastech s nejistými hospodá</a:t>
            </a:r>
            <a:r>
              <a:rPr lang="cs-CZ" sz="2100" dirty="0">
                <a:solidFill>
                  <a:srgbClr val="000000"/>
                </a:solidFill>
              </a:rPr>
              <a:t>ř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skými podmínkami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</a:p>
          <a:p>
            <a:pPr lvl="1" algn="just">
              <a:lnSpc>
                <a:spcPct val="90000"/>
              </a:lnSpc>
              <a:spcBef>
                <a:spcPct val="0"/>
              </a:spcBef>
              <a:buSzTx/>
              <a:buFontTx/>
              <a:buChar char="•"/>
            </a:pPr>
            <a:endParaRPr lang="cs-CZ" sz="800" dirty="0">
              <a:solidFill>
                <a:srgbClr val="000000"/>
              </a:solidFill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>
                <a:solidFill>
                  <a:schemeClr val="tx2"/>
                </a:solidFill>
              </a:rPr>
              <a:t>4) </a:t>
            </a:r>
            <a:r>
              <a:rPr lang="cs-CZ" b="1" dirty="0">
                <a:solidFill>
                  <a:schemeClr val="tx2"/>
                </a:solidFill>
                <a:cs typeface="Times New Roman" pitchFamily="18" charset="0"/>
              </a:rPr>
              <a:t>Dobrovolný hotelový </a:t>
            </a:r>
            <a:r>
              <a:rPr lang="cs-CZ" b="1" dirty="0">
                <a:solidFill>
                  <a:schemeClr val="tx2"/>
                </a:solidFill>
              </a:rPr>
              <a:t>ř</a:t>
            </a:r>
            <a:r>
              <a:rPr lang="cs-CZ" b="1" dirty="0">
                <a:solidFill>
                  <a:schemeClr val="tx2"/>
                </a:solidFill>
                <a:cs typeface="Times New Roman" pitchFamily="18" charset="0"/>
              </a:rPr>
              <a:t>et</a:t>
            </a:r>
            <a:r>
              <a:rPr lang="cs-CZ" b="1" dirty="0">
                <a:solidFill>
                  <a:schemeClr val="tx2"/>
                </a:solidFill>
              </a:rPr>
              <a:t>ě</a:t>
            </a:r>
            <a:r>
              <a:rPr lang="cs-CZ" b="1" dirty="0">
                <a:solidFill>
                  <a:schemeClr val="tx2"/>
                </a:solidFill>
                <a:cs typeface="Times New Roman" pitchFamily="18" charset="0"/>
              </a:rPr>
              <a:t>zec</a:t>
            </a:r>
            <a:endParaRPr lang="cs-CZ" b="1" dirty="0">
              <a:solidFill>
                <a:schemeClr val="tx2"/>
              </a:solidFill>
            </a:endParaRP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sdruž</a:t>
            </a:r>
            <a:r>
              <a:rPr lang="cs-CZ" sz="2100" dirty="0">
                <a:solidFill>
                  <a:srgbClr val="000000"/>
                </a:solidFill>
              </a:rPr>
              <a:t>ení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nezávislých hotelů s úmyslem podnikat společné akce, jaké si samostatně, zejména z finančního hlediska, nemohou dovolit – například vytvořit společný rezervační systém, reklamu, propagační akci či vydávat průvodce</a:t>
            </a:r>
            <a:endParaRPr lang="cs-CZ" sz="2100" dirty="0">
              <a:solidFill>
                <a:srgbClr val="000000"/>
              </a:solidFill>
            </a:endParaRP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sdruženy na základě stanovené kvality a zaměření produktu </a:t>
            </a: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bývají nazývány jako tzv. </a:t>
            </a:r>
            <a:r>
              <a:rPr lang="cs-CZ" sz="2100" dirty="0" err="1">
                <a:solidFill>
                  <a:srgbClr val="000000"/>
                </a:solidFill>
                <a:cs typeface="Arial" charset="0"/>
              </a:rPr>
              <a:t>independents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– volně sdružené hotely</a:t>
            </a:r>
            <a:endParaRPr lang="cs-CZ" sz="21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5199335"/>
            <a:ext cx="7772400" cy="1470025"/>
          </a:xfrm>
        </p:spPr>
        <p:txBody>
          <a:bodyPr/>
          <a:lstStyle/>
          <a:p>
            <a:r>
              <a:rPr lang="cs-CZ" sz="4000" dirty="0">
                <a:solidFill>
                  <a:schemeClr val="accent6">
                    <a:lumMod val="50000"/>
                  </a:schemeClr>
                </a:solidFill>
              </a:rPr>
              <a:t>Děkuji za pozornost!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60648"/>
            <a:ext cx="8458200" cy="9144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908721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Odpovězte vlastními slovy a uveďte ukázku jednotlivých problematik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1268760"/>
            <a:ext cx="831641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2800" dirty="0" smtClean="0">
                <a:solidFill>
                  <a:srgbClr val="FF0000"/>
                </a:solidFill>
              </a:rPr>
              <a:t>1. Popište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Specifika formování hotelových </a:t>
            </a:r>
            <a:r>
              <a:rPr lang="cs-CZ" sz="2800" dirty="0" smtClean="0">
                <a:solidFill>
                  <a:srgbClr val="FF0000"/>
                </a:solidFill>
              </a:rPr>
              <a:t>ř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et</a:t>
            </a:r>
            <a:r>
              <a:rPr lang="cs-CZ" sz="2800" dirty="0" smtClean="0">
                <a:solidFill>
                  <a:srgbClr val="FF0000"/>
                </a:solidFill>
              </a:rPr>
              <a:t>ě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zc</a:t>
            </a:r>
            <a:r>
              <a:rPr lang="cs-CZ" sz="2800" dirty="0" smtClean="0">
                <a:solidFill>
                  <a:srgbClr val="FF0000"/>
                </a:solidFill>
              </a:rPr>
              <a:t>ů v </a:t>
            </a:r>
          </a:p>
          <a:p>
            <a:pPr marL="514350" indent="-514350"/>
            <a:r>
              <a:rPr lang="cs-CZ" sz="2800" dirty="0" smtClean="0">
                <a:solidFill>
                  <a:srgbClr val="FF0000"/>
                </a:solidFill>
              </a:rPr>
              <a:t>    České republice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2348880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2. Jaké jsou finanční výhody hotelových skupin?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2996952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3. Jaké jsou marketingové výhody hotelových 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    skupin?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4005064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4. Popište systém </a:t>
            </a:r>
            <a:r>
              <a:rPr lang="cs-CZ" sz="2800" dirty="0" err="1" smtClean="0">
                <a:solidFill>
                  <a:srgbClr val="FF0000"/>
                </a:solidFill>
              </a:rPr>
              <a:t>franchizového</a:t>
            </a:r>
            <a:r>
              <a:rPr lang="cs-CZ" sz="2800" dirty="0" smtClean="0">
                <a:solidFill>
                  <a:srgbClr val="FF0000"/>
                </a:solidFill>
              </a:rPr>
              <a:t> systému v 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    hotelnictví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515719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5. Objasněte podstatu Smlouvy o řízení 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393</Words>
  <Application>Microsoft Office PowerPoint</Application>
  <PresentationFormat>Předvádění na obrazovce (4:3)</PresentationFormat>
  <Paragraphs>119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Hotelové řetězce</vt:lpstr>
      <vt:lpstr>Specifika formování hotelových řetězců </vt:lpstr>
      <vt:lpstr>Výhody hotelových skupin: </vt:lpstr>
      <vt:lpstr>Prezentace aplikace PowerPoint</vt:lpstr>
      <vt:lpstr>Prezentace aplikace PowerPoint</vt:lpstr>
      <vt:lpstr>1) Integrovaný řetězec</vt:lpstr>
      <vt:lpstr>Prezentace aplikace PowerPoint</vt:lpstr>
      <vt:lpstr>3) Smlouva o řízení (sml. o managementu ) </vt:lpstr>
      <vt:lpstr>Prezentace aplikace PowerPoint</vt:lpstr>
      <vt:lpstr>Děkuji za pozornost!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</dc:creator>
  <cp:lastModifiedBy>kantor</cp:lastModifiedBy>
  <cp:revision>13</cp:revision>
  <dcterms:created xsi:type="dcterms:W3CDTF">2014-01-02T17:01:01Z</dcterms:created>
  <dcterms:modified xsi:type="dcterms:W3CDTF">2014-06-11T09:16:23Z</dcterms:modified>
</cp:coreProperties>
</file>