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00CC00"/>
    <a:srgbClr val="CCFF99"/>
    <a:srgbClr val="CC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94042-9888-48BF-A81B-3138A237F3EA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FB4A4-FEF8-4CCF-88BA-B418B6901B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2615B-0A88-4E84-8126-E456A6F23999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EDFD1-903B-4D2E-A187-2429C850EB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9FCAE9-7C2B-4FD6-A85D-F65776EB6D6E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7BFE2-AF6D-41C8-B5FB-F9732C52A7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B7505-9F43-457F-B969-E79948AEFB6A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69E74-D76B-499C-B373-7FCDA66E4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D6B41-9838-4477-8995-DC5DECFEA04C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C7FB5-F2D1-44BF-8015-7F188DEBF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0612E-3721-45B2-9E81-4D53BDFCF12D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D592D-D613-437D-B048-8C17632CE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939DC-BEBF-4992-8614-8C810CA33E9E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2FC8C-BA4D-4DBA-959F-325E4402E0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FC0A5-DC53-46DF-8CE2-D0A4CC51CB36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806EB-92F6-4B0A-B5AD-9B39D829A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C4346-B9A8-440D-AFCD-ABF202B2B802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131DE-AAFC-43F6-831D-38F1283E0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492AB-817E-4BF1-84BC-264FE4279561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9E464-1568-4093-9B99-03ECC0A35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DB667-5251-483E-BE30-3ECA2C901780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06782-9E8A-445B-BCCD-AB03AECA8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4B072D-376E-4101-A3A6-B22D0DA31F17}" type="datetimeFigureOut">
              <a:rPr lang="cs-CZ"/>
              <a:pPr>
                <a:defRPr/>
              </a:pPr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2AD5C1-405C-4998-A8B1-C209F886F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1200" b="1" smtClean="0"/>
              <a:t>Číslo projektu školy 	CZ.1.07/1.5.00/34.0963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a název šablony 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sz="1200" b="1" smtClean="0"/>
              <a:t>Číslo materiálu	VY_32_INOVACE_OdP_S3_12</a:t>
            </a:r>
          </a:p>
        </p:txBody>
      </p:sp>
      <p:pic>
        <p:nvPicPr>
          <p:cNvPr id="1331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13315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Popis výukového materiálu	</a:t>
            </a:r>
          </a:p>
          <a:p>
            <a:r>
              <a:rPr lang="cs-CZ" sz="1200">
                <a:latin typeface="Calibri" pitchFamily="34" charset="0"/>
              </a:rPr>
              <a:t>Název:			Green management – 1 modul</a:t>
            </a:r>
          </a:p>
          <a:p>
            <a:r>
              <a:rPr lang="cs-CZ" sz="1200">
                <a:latin typeface="Calibri" pitchFamily="34" charset="0"/>
              </a:rPr>
              <a:t>Autor:			Bc. Pavel Lang</a:t>
            </a:r>
          </a:p>
          <a:p>
            <a:r>
              <a:rPr lang="cs-CZ" sz="1200">
                <a:latin typeface="Calibri" pitchFamily="34" charset="0"/>
              </a:rPr>
              <a:t>Datum:			23.12.2013 </a:t>
            </a:r>
          </a:p>
          <a:p>
            <a:r>
              <a:rPr lang="cs-CZ" sz="1200">
                <a:latin typeface="Calibri" pitchFamily="34" charset="0"/>
              </a:rPr>
              <a:t>Obor:			a) 65-41-L/01   Gastronomie  (nástavbové studium)</a:t>
            </a:r>
          </a:p>
          <a:p>
            <a:r>
              <a:rPr lang="cs-CZ" sz="1200">
                <a:latin typeface="Calibri" pitchFamily="34" charset="0"/>
              </a:rPr>
              <a:t>			b) 65-41-L/01   Gastronomie</a:t>
            </a:r>
          </a:p>
          <a:p>
            <a:r>
              <a:rPr lang="cs-CZ" sz="1200">
                <a:latin typeface="Calibri" pitchFamily="34" charset="0"/>
              </a:rPr>
              <a:t>Ročník:			a) - 2. ročník a b) - 4. ročník </a:t>
            </a:r>
          </a:p>
          <a:p>
            <a:r>
              <a:rPr lang="cs-CZ" sz="1200">
                <a:latin typeface="Calibri" pitchFamily="34" charset="0"/>
              </a:rPr>
              <a:t>Předmět:			Hotelový provoz</a:t>
            </a:r>
          </a:p>
          <a:p>
            <a:r>
              <a:rPr lang="cs-CZ" sz="1200">
                <a:latin typeface="Calibri" pitchFamily="34" charset="0"/>
              </a:rPr>
              <a:t>Anotace výukového materiálu</a:t>
            </a:r>
          </a:p>
          <a:p>
            <a:endParaRPr lang="cs-CZ" sz="1200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latin typeface="Calibri" pitchFamily="34" charset="0"/>
              </a:rPr>
              <a:t>1. Materiál je určen pro výuku předmětu Hotelový provoz a je v souladu s ŠVP </a:t>
            </a:r>
          </a:p>
          <a:p>
            <a:r>
              <a:rPr lang="cs-CZ" sz="1200">
                <a:latin typeface="Calibri" pitchFamily="34" charset="0"/>
              </a:rPr>
              <a:t>2. Materiál je prezentován žákům prostřednictvím ICT s výkladem a doplněním při  </a:t>
            </a:r>
          </a:p>
          <a:p>
            <a:r>
              <a:rPr lang="cs-CZ" sz="1200">
                <a:latin typeface="Calibri" pitchFamily="34" charset="0"/>
              </a:rPr>
              <a:t>    současném použití učebnic Moderní řízení hotelového provozu (Ing. J. Beránek a kol., </a:t>
            </a:r>
          </a:p>
          <a:p>
            <a:r>
              <a:rPr lang="cs-CZ" sz="1200">
                <a:latin typeface="Calibri" pitchFamily="34" charset="0"/>
              </a:rPr>
              <a:t>    Magconsulting 2013) a Cestovní ruch pro střední školy a pro veřejnost (D. Drobná a </a:t>
            </a:r>
          </a:p>
          <a:p>
            <a:r>
              <a:rPr lang="cs-CZ" sz="1200">
                <a:latin typeface="Calibri" pitchFamily="34" charset="0"/>
              </a:rPr>
              <a:t>    E. Morávková, nakl. Fortuna Praha 2004)</a:t>
            </a:r>
          </a:p>
          <a:p>
            <a:r>
              <a:rPr lang="cs-CZ" sz="1200">
                <a:latin typeface="Calibri" pitchFamily="34" charset="0"/>
              </a:rPr>
              <a:t>    Součástí materiálu je krátký test s označením odpovědí. Další formou zpětné vazby je </a:t>
            </a:r>
          </a:p>
          <a:p>
            <a:r>
              <a:rPr lang="cs-CZ" sz="1200">
                <a:latin typeface="Calibri" pitchFamily="34" charset="0"/>
              </a:rPr>
              <a:t>    test jako souhrn několika realizovaných materiálů.	</a:t>
            </a:r>
          </a:p>
          <a:p>
            <a:r>
              <a:rPr lang="cs-CZ" sz="1200">
                <a:latin typeface="Calibri" pitchFamily="34" charset="0"/>
              </a:rPr>
              <a:t>    Pro výuku je použit - PC s dataprojektorem</a:t>
            </a:r>
          </a:p>
          <a:p>
            <a:r>
              <a:rPr lang="cs-CZ" sz="1200">
                <a:latin typeface="Calibri" pitchFamily="34" charset="0"/>
              </a:rPr>
              <a:t>	              - interaktivní tabule</a:t>
            </a:r>
          </a:p>
          <a:p>
            <a:r>
              <a:rPr lang="cs-CZ" sz="1200">
                <a:latin typeface="Calibri" pitchFamily="34" charset="0"/>
              </a:rPr>
              <a:t>	              - interaktivní dataprojektor</a:t>
            </a:r>
          </a:p>
          <a:p>
            <a:r>
              <a:rPr lang="cs-CZ" sz="1200">
                <a:latin typeface="Calibri" pitchFamily="34" charset="0"/>
              </a:rPr>
              <a:t>  	              - učebnice</a:t>
            </a:r>
          </a:p>
          <a:p>
            <a:r>
              <a:rPr lang="cs-CZ" sz="1200">
                <a:latin typeface="Calibri" pitchFamily="34" charset="0"/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5094288"/>
            <a:ext cx="8229600" cy="1143000"/>
          </a:xfrm>
        </p:spPr>
        <p:txBody>
          <a:bodyPr/>
          <a:lstStyle/>
          <a:p>
            <a:r>
              <a:rPr lang="cs-CZ" smtClean="0">
                <a:solidFill>
                  <a:srgbClr val="009900"/>
                </a:solidFill>
              </a:rPr>
              <a:t>Bc. Pavel Lang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341688"/>
          </a:xfrm>
        </p:spPr>
        <p:txBody>
          <a:bodyPr rtlCol="0">
            <a:normAutofit/>
          </a:bodyPr>
          <a:lstStyle/>
          <a:p>
            <a:pPr marL="533400" indent="-533400"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009900"/>
                </a:solidFill>
              </a:rPr>
              <a:t>Green Management</a:t>
            </a:r>
          </a:p>
          <a:p>
            <a:pPr marL="533400" indent="-533400" algn="ctr" fontAlgn="auto">
              <a:spcAft>
                <a:spcPts val="0"/>
              </a:spcAft>
              <a:buFontTx/>
              <a:buAutoNum type="arabicPeriod"/>
              <a:defRPr/>
            </a:pPr>
            <a:r>
              <a:rPr lang="cs-CZ" sz="4400" b="1" dirty="0" smtClean="0">
                <a:solidFill>
                  <a:srgbClr val="009900"/>
                </a:solidFill>
              </a:rPr>
              <a:t>Modul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193675" indent="-193675" algn="ctr" fontAlgn="auto">
              <a:spcAft>
                <a:spcPts val="0"/>
              </a:spcAft>
              <a:buFontTx/>
              <a:buNone/>
              <a:tabLst>
                <a:tab pos="2289175" algn="l"/>
              </a:tabLst>
              <a:defRPr/>
            </a:pPr>
            <a:r>
              <a:rPr lang="cs-CZ" dirty="0" smtClean="0">
                <a:solidFill>
                  <a:srgbClr val="FF0000"/>
                </a:solidFill>
              </a:rPr>
              <a:t>„</a:t>
            </a:r>
            <a:r>
              <a:rPr lang="cs-CZ" sz="3600" dirty="0" smtClean="0">
                <a:solidFill>
                  <a:srgbClr val="FF0000"/>
                </a:solidFill>
              </a:rPr>
              <a:t>Cestovní ruch jako faktor trvale </a:t>
            </a:r>
          </a:p>
          <a:p>
            <a:pPr marL="193675" indent="-193675" algn="ctr" fontAlgn="auto">
              <a:spcAft>
                <a:spcPts val="0"/>
              </a:spcAft>
              <a:buFontTx/>
              <a:buNone/>
              <a:tabLst>
                <a:tab pos="2289175" algn="l"/>
              </a:tabLst>
              <a:defRPr/>
            </a:pPr>
            <a:r>
              <a:rPr lang="cs-CZ" sz="3600" dirty="0" smtClean="0">
                <a:solidFill>
                  <a:srgbClr val="FF0000"/>
                </a:solidFill>
              </a:rPr>
              <a:t>udržitelného rozvoje“</a:t>
            </a:r>
          </a:p>
          <a:p>
            <a:pPr marL="193675" indent="-193675" fontAlgn="auto">
              <a:spcAft>
                <a:spcPts val="0"/>
              </a:spcAft>
              <a:buFont typeface="Arial" pitchFamily="34" charset="0"/>
              <a:buChar char="•"/>
              <a:tabLst>
                <a:tab pos="2289175" algn="l"/>
              </a:tabLst>
              <a:defRPr/>
            </a:pPr>
            <a:r>
              <a:rPr lang="cs-CZ" dirty="0" smtClean="0">
                <a:solidFill>
                  <a:srgbClr val="000066"/>
                </a:solidFill>
              </a:rPr>
              <a:t>růst zájmu o ochranu životního prostředí u hotelových hostů</a:t>
            </a:r>
          </a:p>
          <a:p>
            <a:pPr marL="193675" indent="-193675" fontAlgn="auto">
              <a:spcAft>
                <a:spcPts val="0"/>
              </a:spcAft>
              <a:buFont typeface="Arial" pitchFamily="34" charset="0"/>
              <a:buChar char="•"/>
              <a:tabLst>
                <a:tab pos="2289175" algn="l"/>
              </a:tabLst>
              <a:defRPr/>
            </a:pPr>
            <a:r>
              <a:rPr lang="cs-CZ" dirty="0" smtClean="0">
                <a:solidFill>
                  <a:srgbClr val="000066"/>
                </a:solidFill>
              </a:rPr>
              <a:t>tendence ke snížení spotřeby energií, vody, ...</a:t>
            </a:r>
          </a:p>
          <a:p>
            <a:pPr marL="193675" indent="-193675" fontAlgn="auto">
              <a:spcAft>
                <a:spcPts val="0"/>
              </a:spcAft>
              <a:buFont typeface="Arial" pitchFamily="34" charset="0"/>
              <a:buChar char="•"/>
              <a:tabLst>
                <a:tab pos="2289175" algn="l"/>
              </a:tabLst>
              <a:defRPr/>
            </a:pPr>
            <a:r>
              <a:rPr lang="cs-CZ" dirty="0" smtClean="0">
                <a:solidFill>
                  <a:srgbClr val="000066"/>
                </a:solidFill>
              </a:rPr>
              <a:t>stabilizace pracovního kolektivu a aktivní zapojení zaměstnanců do ekologických programů organizovaných hotelem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611188" y="620713"/>
            <a:ext cx="1944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Úvod</a:t>
            </a:r>
            <a:endParaRPr lang="cs-CZ" sz="28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685800" y="549275"/>
            <a:ext cx="7772400" cy="1470025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Vliv cestovního ruchu na složky životního prostředí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16386" name="Obdélník 3"/>
          <p:cNvSpPr>
            <a:spLocks noChangeArrowheads="1"/>
          </p:cNvSpPr>
          <p:nvPr/>
        </p:nvSpPr>
        <p:spPr bwMode="auto">
          <a:xfrm>
            <a:off x="971550" y="2133600"/>
            <a:ext cx="7345363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</a:rPr>
              <a:t>Turistické znečištění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Emise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Eroze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P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</a:rPr>
              <a:t>ů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sobení na ekosystémy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Zám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</a:rPr>
              <a:t>ě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rné poškozování p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</a:rPr>
              <a:t>ř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írodních hodnot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Negativní dopady do sociáln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</a:rPr>
              <a:t>ě</a:t>
            </a:r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-kulturní sféry destinace CR</a:t>
            </a:r>
          </a:p>
          <a:p>
            <a:pPr marL="566738" indent="-476250"/>
            <a:r>
              <a:rPr lang="cs-CZ" sz="3200">
                <a:solidFill>
                  <a:srgbClr val="002060"/>
                </a:solidFill>
                <a:latin typeface="Calibri" pitchFamily="34" charset="0"/>
                <a:cs typeface="Times New Roman" pitchFamily="18" charset="0"/>
              </a:rPr>
              <a:t>Vliv CR na urbanistiku</a:t>
            </a:r>
            <a:endParaRPr lang="cs-CZ" sz="3200">
              <a:solidFill>
                <a:srgbClr val="002060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Turistické znečištění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lvl="1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u="sng" dirty="0">
                <a:solidFill>
                  <a:srgbClr val="000066"/>
                </a:solidFill>
              </a:rPr>
              <a:t>Turistické znečištění („</a:t>
            </a:r>
            <a:r>
              <a:rPr lang="cs-CZ" u="sng" dirty="0" err="1">
                <a:solidFill>
                  <a:srgbClr val="000066"/>
                </a:solidFill>
              </a:rPr>
              <a:t>tourist</a:t>
            </a:r>
            <a:r>
              <a:rPr lang="cs-CZ" u="sng" dirty="0">
                <a:solidFill>
                  <a:srgbClr val="000066"/>
                </a:solidFill>
              </a:rPr>
              <a:t> </a:t>
            </a:r>
            <a:r>
              <a:rPr lang="cs-CZ" u="sng" dirty="0" err="1">
                <a:solidFill>
                  <a:srgbClr val="000066"/>
                </a:solidFill>
              </a:rPr>
              <a:t>pollution</a:t>
            </a:r>
            <a:r>
              <a:rPr lang="cs-CZ" u="sng" dirty="0">
                <a:solidFill>
                  <a:srgbClr val="000066"/>
                </a:solidFill>
              </a:rPr>
              <a:t>“)</a:t>
            </a:r>
            <a:endParaRPr lang="cs-CZ" u="sng" dirty="0" smtClean="0">
              <a:solidFill>
                <a:srgbClr val="000066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souhrn dopadů změn vyvolaných ve významné míře cestovním ruchem v přírodních složkách životního prostředí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cs-CZ" dirty="0">
              <a:solidFill>
                <a:srgbClr val="000066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000066"/>
                </a:solidFill>
              </a:rPr>
              <a:t>CR působí</a:t>
            </a:r>
          </a:p>
          <a:p>
            <a:pPr lvl="1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 </a:t>
            </a:r>
            <a:r>
              <a:rPr lang="cs-CZ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přímo</a:t>
            </a:r>
            <a:r>
              <a:rPr lang="cs-CZ" dirty="0">
                <a:solidFill>
                  <a:srgbClr val="000066"/>
                </a:solidFill>
              </a:rPr>
              <a:t> – bezprostřední dopady aktivit CR</a:t>
            </a:r>
          </a:p>
          <a:p>
            <a:pPr lvl="1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 </a:t>
            </a:r>
            <a:r>
              <a:rPr lang="cs-CZ" dirty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nepřímo</a:t>
            </a:r>
            <a:r>
              <a:rPr lang="cs-CZ" dirty="0">
                <a:solidFill>
                  <a:srgbClr val="000066"/>
                </a:solidFill>
              </a:rPr>
              <a:t> – spotřeba zdrojů, které byly předtím někde vyprodukovány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Emise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Látky nebo energie uvolňované ze zdrojů znečištění do složek životního prostředí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dirty="0" smtClean="0">
              <a:solidFill>
                <a:srgbClr val="000066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CR jako přímý zdroj emisí – doprava, provoz zařízení CR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nepřímý zdroj – při výstavbě zařízení CR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narušování ozónové vrstvy - emise oxidů dusíku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vznik smogu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znečišťování povrchových a podzemních vod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zvýšená hladina hlučnosti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Eroze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proces narušování povrchu přírodnin, zejména odlesňováním vrchní vrstvy půdy, povrchu hornin působením větru, vody, sněhu, ledovce a živých organismů včetně člověka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dirty="0" smtClean="0">
              <a:solidFill>
                <a:srgbClr val="000066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aktivity CR jako činitelé eroze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dotyky, chůze - obrušování povrchu památek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horolezecká činnost – zářezy od lan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výstavba infrastruktury CR</a:t>
            </a:r>
          </a:p>
          <a:p>
            <a:pPr lvl="1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>
                <a:solidFill>
                  <a:srgbClr val="000066"/>
                </a:solidFill>
              </a:rPr>
              <a:t>důsledky </a:t>
            </a:r>
            <a:r>
              <a:rPr lang="cs-CZ" dirty="0" err="1">
                <a:solidFill>
                  <a:srgbClr val="000066"/>
                </a:solidFill>
              </a:rPr>
              <a:t>trekkingu</a:t>
            </a:r>
            <a:r>
              <a:rPr lang="cs-CZ" dirty="0">
                <a:solidFill>
                  <a:srgbClr val="000066"/>
                </a:solidFill>
              </a:rPr>
              <a:t>, sešlap</a:t>
            </a:r>
            <a:endParaRPr lang="cs-CZ" dirty="0"/>
          </a:p>
        </p:txBody>
      </p:sp>
      <p:pic>
        <p:nvPicPr>
          <p:cNvPr id="19459" name="Picture 4" descr="j040605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53200" y="5105400"/>
            <a:ext cx="2057400" cy="138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Ekosystémy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000066"/>
                </a:solidFill>
              </a:rPr>
              <a:t>Ovlivňování ekosystémů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šířením rostlinných a živočišných druhů, které se na daném místě nevyskytovaly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000066"/>
                </a:solidFill>
              </a:rPr>
              <a:t>Záměrné poškozování přírodních hodnot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vandalismus způsobovaný návštěvníky (nápisy na přírodních útvarech)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poškozování vzácných živočišných a rostlinných druhů, nerostů, hornin a fosilií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vědomé opomíjení </a:t>
            </a:r>
            <a:r>
              <a:rPr lang="cs-CZ" dirty="0" err="1" smtClean="0">
                <a:solidFill>
                  <a:srgbClr val="000066"/>
                </a:solidFill>
              </a:rPr>
              <a:t>enviromentálních</a:t>
            </a:r>
            <a:r>
              <a:rPr lang="cs-CZ" dirty="0" smtClean="0">
                <a:solidFill>
                  <a:srgbClr val="000066"/>
                </a:solidFill>
              </a:rPr>
              <a:t> hledisek (při výstavbě infrastruktury)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Sociálně-kulturní sféra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algn="ctr"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u="sng" dirty="0" smtClean="0">
                <a:solidFill>
                  <a:srgbClr val="000066"/>
                </a:solidFill>
              </a:rPr>
              <a:t>Akulturace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</a:rPr>
              <a:t>proces změn kultury a společnosti vůbec v důsledku dlouhodobějšího či opakovaného styku kulturně odlišných </a:t>
            </a:r>
            <a:r>
              <a:rPr lang="cs-CZ" dirty="0" err="1" smtClean="0">
                <a:solidFill>
                  <a:srgbClr val="000066"/>
                </a:solidFill>
              </a:rPr>
              <a:t>společeneských</a:t>
            </a:r>
            <a:r>
              <a:rPr lang="cs-CZ" dirty="0" smtClean="0">
                <a:solidFill>
                  <a:srgbClr val="000066"/>
                </a:solidFill>
              </a:rPr>
              <a:t> skupin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dirty="0" smtClean="0">
              <a:solidFill>
                <a:srgbClr val="000066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dirty="0" smtClean="0">
                <a:solidFill>
                  <a:srgbClr val="000066"/>
                </a:solidFill>
              </a:rPr>
              <a:t>Dopady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kladné</a:t>
            </a:r>
            <a:r>
              <a:rPr lang="cs-CZ" dirty="0" smtClean="0">
                <a:solidFill>
                  <a:srgbClr val="000066"/>
                </a:solidFill>
              </a:rPr>
              <a:t> – zvýšení životní úrovně, žádoucí posílení kulturní identity (posílení pocitů hrdosti, úcta ke kolektivnímu dědictví) 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záporné</a:t>
            </a:r>
            <a:r>
              <a:rPr lang="cs-CZ" dirty="0" smtClean="0">
                <a:solidFill>
                  <a:srgbClr val="000066"/>
                </a:solidFill>
              </a:rPr>
              <a:t> – snížení atraktivity destinace, potlačení kulturní identity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Vliv na urbanistiku</a:t>
            </a: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000066"/>
                </a:solidFill>
              </a:rPr>
              <a:t>derezidencializace – proces vytlačování obytné funkce v turisticky vyhledávaných historických jádrech města</a:t>
            </a:r>
          </a:p>
          <a:p>
            <a:pPr>
              <a:buFontTx/>
              <a:buNone/>
            </a:pPr>
            <a:endParaRPr lang="cs-CZ" smtClean="0">
              <a:solidFill>
                <a:srgbClr val="000066"/>
              </a:solidFill>
            </a:endParaRPr>
          </a:p>
          <a:p>
            <a:r>
              <a:rPr lang="cs-CZ" smtClean="0">
                <a:solidFill>
                  <a:srgbClr val="000066"/>
                </a:solidFill>
              </a:rPr>
              <a:t>turistifikace – pozvolný proces vytlačování základních funkcí sídla, které se stává destinací cestovního ruchu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93850" cy="1143000"/>
          </a:xfrm>
        </p:spPr>
        <p:txBody>
          <a:bodyPr/>
          <a:lstStyle/>
          <a:p>
            <a:r>
              <a:rPr lang="cs-CZ" sz="2800" smtClean="0">
                <a:solidFill>
                  <a:srgbClr val="FF0000"/>
                </a:solidFill>
              </a:rPr>
              <a:t>TEST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950913" y="5589588"/>
            <a:ext cx="8229600" cy="719137"/>
          </a:xfrm>
        </p:spPr>
        <p:txBody>
          <a:bodyPr/>
          <a:lstStyle/>
          <a:p>
            <a:r>
              <a:rPr lang="cs-CZ" smtClean="0">
                <a:solidFill>
                  <a:srgbClr val="000066"/>
                </a:solidFill>
              </a:rPr>
              <a:t>Děkuji za pozornost  -  Bc. Pavel Lang</a:t>
            </a:r>
          </a:p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1484313"/>
            <a:ext cx="75596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1.   Jaké dopady může mít vliv cestovního ruchu na složky životního prostředí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2708275"/>
            <a:ext cx="720090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FontTx/>
              <a:buAutoNum type="arabicPeriod" startAt="2"/>
            </a:pPr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Co si představujete pod pojmem emise? </a:t>
            </a:r>
          </a:p>
          <a:p>
            <a:pPr marL="514350" indent="-514350"/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   Znáte nějaký zdroj emisí v rámci provozu hotelu či restaurace?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84213" y="4221163"/>
            <a:ext cx="77041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3.   Popište některé příklady eroze v souvislosti s </a:t>
            </a:r>
          </a:p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      činnostmi v cestovním ruchu </a:t>
            </a: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879475" y="6589713"/>
            <a:ext cx="2774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  <p:bldP spid="6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497</Words>
  <Application>Microsoft Office PowerPoint</Application>
  <PresentationFormat>On-screen Show (4:3)</PresentationFormat>
  <Paragraphs>94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Calibri</vt:lpstr>
      <vt:lpstr>Arial</vt:lpstr>
      <vt:lpstr>Times New Roman</vt:lpstr>
      <vt:lpstr>Wingdings</vt:lpstr>
      <vt:lpstr>Motiv sady Office</vt:lpstr>
      <vt:lpstr>Snímek 1</vt:lpstr>
      <vt:lpstr>Bc. Pavel Lang</vt:lpstr>
      <vt:lpstr>Snímek 3</vt:lpstr>
      <vt:lpstr>Vliv cestovního ruchu na složky životního prostředí</vt:lpstr>
      <vt:lpstr>Turistické znečištění</vt:lpstr>
      <vt:lpstr>Emise</vt:lpstr>
      <vt:lpstr>Eroze</vt:lpstr>
      <vt:lpstr>Ekosystémy</vt:lpstr>
      <vt:lpstr>Sociálně-kulturní sféra</vt:lpstr>
      <vt:lpstr>Vliv na urbanistiku</vt:lpstr>
      <vt:lpstr>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3</cp:revision>
  <dcterms:created xsi:type="dcterms:W3CDTF">2014-01-03T20:31:57Z</dcterms:created>
  <dcterms:modified xsi:type="dcterms:W3CDTF">2014-06-19T19:29:22Z</dcterms:modified>
</cp:coreProperties>
</file>