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E6E633-C43E-4432-B9A9-A8C4C2D2E7A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15194-B0C9-43A2-A2CB-BF353F99265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materiálu	</a:t>
            </a:r>
            <a:r>
              <a:rPr lang="cs-CZ" sz="1200" b="1" dirty="0" smtClean="0"/>
              <a:t>VY_32_INOVACE_</a:t>
            </a:r>
            <a:r>
              <a:rPr lang="cs-CZ" sz="1200" b="1" dirty="0" err="1" smtClean="0"/>
              <a:t>OdP</a:t>
            </a:r>
            <a:r>
              <a:rPr lang="cs-CZ" sz="1200" b="1" dirty="0" smtClean="0"/>
              <a:t>_S3_13</a:t>
            </a:r>
            <a:endParaRPr lang="cs-CZ" sz="1200" b="1" dirty="0" smtClean="0"/>
          </a:p>
        </p:txBody>
      </p:sp>
      <p:pic>
        <p:nvPicPr>
          <p:cNvPr id="276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Popis výukového materiálu	</a:t>
            </a:r>
            <a:endParaRPr lang="cs-CZ" sz="1200" dirty="0" smtClean="0"/>
          </a:p>
          <a:p>
            <a:r>
              <a:rPr lang="cs-CZ" sz="1200" dirty="0" smtClean="0"/>
              <a:t>Název</a:t>
            </a:r>
            <a:r>
              <a:rPr lang="cs-CZ" sz="1200" dirty="0"/>
              <a:t>:			</a:t>
            </a:r>
            <a:r>
              <a:rPr lang="cs-CZ" sz="1200" dirty="0" smtClean="0"/>
              <a:t>Green management – </a:t>
            </a:r>
            <a:r>
              <a:rPr lang="cs-CZ" sz="1200" dirty="0" smtClean="0"/>
              <a:t>2. </a:t>
            </a:r>
            <a:r>
              <a:rPr lang="cs-CZ" sz="1200" dirty="0" smtClean="0"/>
              <a:t>modul</a:t>
            </a:r>
          </a:p>
          <a:p>
            <a:r>
              <a:rPr lang="cs-CZ" sz="1200" dirty="0" smtClean="0"/>
              <a:t>Autor:			Bc. Pavel Lang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23.12.2013 </a:t>
            </a:r>
          </a:p>
          <a:p>
            <a:r>
              <a:rPr lang="cs-CZ" sz="1200" dirty="0"/>
              <a:t>Obor:			a) 65-41-L/01   Gastronomie  (nástavbové studium)</a:t>
            </a:r>
          </a:p>
          <a:p>
            <a:r>
              <a:rPr lang="cs-CZ" sz="1200" dirty="0"/>
              <a:t>			b) 65-41-L/01   Gastronomie</a:t>
            </a:r>
          </a:p>
          <a:p>
            <a:r>
              <a:rPr lang="cs-CZ" sz="1200" dirty="0"/>
              <a:t>Ročník:			a) - 2. ročník a b) - 4. ročník </a:t>
            </a:r>
          </a:p>
          <a:p>
            <a:r>
              <a:rPr lang="cs-CZ" sz="1200" dirty="0"/>
              <a:t>Předmět:			Hotelový provoz</a:t>
            </a:r>
          </a:p>
          <a:p>
            <a:r>
              <a:rPr lang="cs-CZ" sz="1200" dirty="0"/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1. Materiál je určen pro výuku předmětu Hotelový provoz a je v souladu s ŠVP </a:t>
            </a:r>
          </a:p>
          <a:p>
            <a:r>
              <a:rPr lang="cs-CZ" sz="1200" dirty="0"/>
              <a:t>2. Materiál je prezentován žákům prostřednictvím ICT s výkladem a doplněním při  </a:t>
            </a:r>
          </a:p>
          <a:p>
            <a:r>
              <a:rPr lang="cs-CZ" sz="1200" dirty="0"/>
              <a:t>    současném použití učebnic Moderní řízení hotelového provozu (Ing. J. Beránek a kol., </a:t>
            </a:r>
          </a:p>
          <a:p>
            <a:r>
              <a:rPr lang="cs-CZ" sz="1200" dirty="0"/>
              <a:t>    </a:t>
            </a:r>
            <a:r>
              <a:rPr lang="cs-CZ" sz="1200" dirty="0" err="1"/>
              <a:t>Magconsulting</a:t>
            </a:r>
            <a:r>
              <a:rPr lang="cs-CZ" sz="1200" dirty="0"/>
              <a:t> 2013) a Cestovní ruch pro střední školy a pro veřejnost (D. Drobná a </a:t>
            </a:r>
          </a:p>
          <a:p>
            <a:r>
              <a:rPr lang="cs-CZ" sz="1200" dirty="0"/>
              <a:t>    E. Morávková, </a:t>
            </a:r>
            <a:r>
              <a:rPr lang="cs-CZ" sz="1200" dirty="0" err="1"/>
              <a:t>nakl</a:t>
            </a:r>
            <a:r>
              <a:rPr lang="cs-CZ" sz="1200" dirty="0"/>
              <a:t>. Fortuna Praha 2004)</a:t>
            </a:r>
          </a:p>
          <a:p>
            <a:r>
              <a:rPr lang="cs-CZ" sz="1200" dirty="0"/>
              <a:t>    Součástí materiálu je krátký test s označením odpovědí. Další formou zpětné vazby je </a:t>
            </a:r>
          </a:p>
          <a:p>
            <a:r>
              <a:rPr lang="cs-CZ" sz="1200" dirty="0"/>
              <a:t>    test jako souhrn několika realizovaných materiálů.	</a:t>
            </a:r>
          </a:p>
          <a:p>
            <a:r>
              <a:rPr lang="cs-CZ" sz="1200" dirty="0"/>
              <a:t>    Pro výuku je použit - PC s </a:t>
            </a:r>
            <a:r>
              <a:rPr lang="cs-CZ" sz="1200" dirty="0" err="1"/>
              <a:t>dataprojektorem</a:t>
            </a:r>
            <a:endParaRPr lang="cs-CZ" sz="1200" dirty="0"/>
          </a:p>
          <a:p>
            <a:r>
              <a:rPr lang="cs-CZ" sz="1200" dirty="0"/>
              <a:t>	              - interaktivní tabule</a:t>
            </a:r>
          </a:p>
          <a:p>
            <a:r>
              <a:rPr lang="cs-CZ" sz="1200" dirty="0"/>
              <a:t>	              - interaktivní </a:t>
            </a:r>
            <a:r>
              <a:rPr lang="cs-CZ" sz="1200" dirty="0" err="1"/>
              <a:t>dataprojektor</a:t>
            </a:r>
            <a:endParaRPr lang="cs-CZ" sz="1200" dirty="0"/>
          </a:p>
          <a:p>
            <a:r>
              <a:rPr lang="cs-CZ" sz="1200" dirty="0"/>
              <a:t>  	              - učebnice</a:t>
            </a:r>
          </a:p>
          <a:p>
            <a:r>
              <a:rPr lang="cs-CZ" sz="1200" dirty="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9431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9900"/>
                </a:solidFill>
              </a:rPr>
              <a:t>Bc. Pavel Lang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8"/>
          </a:xfrm>
        </p:spPr>
        <p:txBody>
          <a:bodyPr/>
          <a:lstStyle/>
          <a:p>
            <a:pPr marL="533400" indent="-533400" algn="ctr">
              <a:buFontTx/>
              <a:buNone/>
            </a:pPr>
            <a:r>
              <a:rPr lang="cs-CZ" sz="4400" b="1" dirty="0" smtClean="0">
                <a:solidFill>
                  <a:srgbClr val="009900"/>
                </a:solidFill>
              </a:rPr>
              <a:t>Green Management</a:t>
            </a:r>
          </a:p>
          <a:p>
            <a:pPr marL="533400" indent="-533400" algn="ctr">
              <a:buNone/>
            </a:pPr>
            <a:r>
              <a:rPr lang="cs-CZ" sz="4400" b="1" dirty="0" smtClean="0">
                <a:solidFill>
                  <a:srgbClr val="009900"/>
                </a:solidFill>
              </a:rPr>
              <a:t>2. Modul</a:t>
            </a:r>
            <a:endParaRPr lang="cs-CZ" sz="4400" b="1" dirty="0" smtClean="0">
              <a:solidFill>
                <a:srgbClr val="0099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776864" cy="3937992"/>
          </a:xfrm>
        </p:spPr>
        <p:txBody>
          <a:bodyPr>
            <a:normAutofit lnSpcReduction="10000"/>
          </a:bodyPr>
          <a:lstStyle/>
          <a:p>
            <a:pPr marL="193675" indent="-193675" algn="l">
              <a:tabLst>
                <a:tab pos="2289175" algn="l"/>
              </a:tabLst>
            </a:pPr>
            <a:r>
              <a:rPr lang="cs-CZ" sz="4700" b="1" dirty="0">
                <a:solidFill>
                  <a:srgbClr val="FF0000"/>
                </a:solidFill>
              </a:rPr>
              <a:t>Dobrovolné </a:t>
            </a:r>
            <a:r>
              <a:rPr lang="cs-CZ" sz="4700" b="1" dirty="0" smtClean="0">
                <a:solidFill>
                  <a:srgbClr val="FF0000"/>
                </a:solidFill>
              </a:rPr>
              <a:t>systémy ochrany životního prostředí:</a:t>
            </a:r>
            <a:endParaRPr lang="cs-CZ" sz="4700" b="1" dirty="0">
              <a:solidFill>
                <a:srgbClr val="FF0000"/>
              </a:solidFill>
            </a:endParaRPr>
          </a:p>
          <a:p>
            <a:pPr marL="193675" indent="-193675" algn="l">
              <a:tabLst>
                <a:tab pos="2289175" algn="l"/>
              </a:tabLst>
            </a:pPr>
            <a:r>
              <a:rPr lang="cs-CZ" sz="4700" dirty="0">
                <a:solidFill>
                  <a:srgbClr val="FF0000"/>
                </a:solidFill>
              </a:rPr>
              <a:t>ECEAT</a:t>
            </a:r>
          </a:p>
          <a:p>
            <a:pPr marL="193675" indent="-193675" algn="l">
              <a:tabLst>
                <a:tab pos="2289175" algn="l"/>
              </a:tabLst>
            </a:pPr>
            <a:r>
              <a:rPr lang="cs-CZ" sz="4700" dirty="0">
                <a:solidFill>
                  <a:srgbClr val="FF0000"/>
                </a:solidFill>
              </a:rPr>
              <a:t>EMAS</a:t>
            </a:r>
          </a:p>
          <a:p>
            <a:pPr marL="193675" indent="-193675" algn="l">
              <a:tabLst>
                <a:tab pos="2289175" algn="l"/>
              </a:tabLst>
            </a:pPr>
            <a:r>
              <a:rPr lang="cs-CZ" sz="4700" dirty="0">
                <a:solidFill>
                  <a:srgbClr val="FF0000"/>
                </a:solidFill>
              </a:rPr>
              <a:t>ISO 14001, resp. EMS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ECEAT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66738" indent="-476250">
              <a:lnSpc>
                <a:spcPct val="90000"/>
              </a:lnSpc>
              <a:buFontTx/>
              <a:buNone/>
            </a:pPr>
            <a:r>
              <a:rPr lang="cs-CZ" b="1" dirty="0" smtClean="0">
                <a:solidFill>
                  <a:srgbClr val="000066"/>
                </a:solidFill>
              </a:rPr>
              <a:t>Evropské centrum pro </a:t>
            </a:r>
            <a:r>
              <a:rPr lang="cs-CZ" b="1" dirty="0" err="1" smtClean="0">
                <a:solidFill>
                  <a:srgbClr val="000066"/>
                </a:solidFill>
              </a:rPr>
              <a:t>eko</a:t>
            </a:r>
            <a:r>
              <a:rPr lang="cs-CZ" b="1" dirty="0" smtClean="0">
                <a:solidFill>
                  <a:srgbClr val="000066"/>
                </a:solidFill>
              </a:rPr>
              <a:t>-</a:t>
            </a:r>
            <a:r>
              <a:rPr lang="cs-CZ" b="1" dirty="0" err="1" smtClean="0">
                <a:solidFill>
                  <a:srgbClr val="000066"/>
                </a:solidFill>
              </a:rPr>
              <a:t>agro</a:t>
            </a:r>
            <a:r>
              <a:rPr lang="cs-CZ" b="1" dirty="0" smtClean="0">
                <a:solidFill>
                  <a:srgbClr val="000066"/>
                </a:solidFill>
              </a:rPr>
              <a:t> turistiku</a:t>
            </a:r>
          </a:p>
          <a:p>
            <a:pPr marL="566738" indent="-476250"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česká nevládní organizace </a:t>
            </a:r>
          </a:p>
          <a:p>
            <a:pPr marL="566738" indent="-476250"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sdružuje odborníky specializující se na šetrný -  udržitelný, odpovědný cestovní ruch</a:t>
            </a:r>
          </a:p>
          <a:p>
            <a:pPr marL="566738" indent="-476250">
              <a:lnSpc>
                <a:spcPct val="90000"/>
              </a:lnSpc>
              <a:buFontTx/>
              <a:buNone/>
            </a:pPr>
            <a:r>
              <a:rPr lang="cs-CZ" dirty="0" smtClean="0">
                <a:solidFill>
                  <a:srgbClr val="000066"/>
                </a:solidFill>
              </a:rPr>
              <a:t>Cíl</a:t>
            </a:r>
          </a:p>
          <a:p>
            <a:pPr marL="566738" indent="-476250"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přispět k udržitelnému rozvoji prostřednictvím odpovědného CR</a:t>
            </a:r>
          </a:p>
          <a:p>
            <a:pPr marL="566738" indent="-476250">
              <a:lnSpc>
                <a:spcPct val="90000"/>
              </a:lnSpc>
              <a:buFontTx/>
              <a:buNone/>
            </a:pPr>
            <a:r>
              <a:rPr lang="cs-CZ" dirty="0" smtClean="0">
                <a:solidFill>
                  <a:srgbClr val="000066"/>
                </a:solidFill>
              </a:rPr>
              <a:t>Usnesení vlády ČR ze dne 20. 4. 2005</a:t>
            </a:r>
          </a:p>
          <a:p>
            <a:pPr marL="566738" indent="-476250"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vznik „Národního systému certifikace ekologicky šetrných služeb cestovního ruchu“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EMS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b="1" dirty="0" smtClean="0">
                <a:solidFill>
                  <a:srgbClr val="000066"/>
                </a:solidFill>
              </a:rPr>
              <a:t>Systémy </a:t>
            </a:r>
            <a:r>
              <a:rPr lang="cs-CZ" b="1" dirty="0" err="1" smtClean="0">
                <a:solidFill>
                  <a:srgbClr val="000066"/>
                </a:solidFill>
              </a:rPr>
              <a:t>enviromentálního</a:t>
            </a:r>
            <a:r>
              <a:rPr lang="cs-CZ" b="1" dirty="0" smtClean="0">
                <a:solidFill>
                  <a:srgbClr val="000066"/>
                </a:solidFill>
              </a:rPr>
              <a:t> řízení EMS</a:t>
            </a:r>
            <a:r>
              <a:rPr lang="cs-CZ" dirty="0" smtClean="0">
                <a:solidFill>
                  <a:srgbClr val="000066"/>
                </a:solidFill>
              </a:rPr>
              <a:t> (</a:t>
            </a:r>
            <a:r>
              <a:rPr lang="cs-CZ" dirty="0" err="1" smtClean="0">
                <a:solidFill>
                  <a:srgbClr val="000066"/>
                </a:solidFill>
              </a:rPr>
              <a:t>Enviromental</a:t>
            </a:r>
            <a:r>
              <a:rPr lang="cs-CZ" dirty="0" smtClean="0">
                <a:solidFill>
                  <a:srgbClr val="000066"/>
                </a:solidFill>
              </a:rPr>
              <a:t> Management </a:t>
            </a:r>
            <a:r>
              <a:rPr lang="cs-CZ" dirty="0" err="1" smtClean="0">
                <a:solidFill>
                  <a:srgbClr val="000066"/>
                </a:solidFill>
              </a:rPr>
              <a:t>Systems</a:t>
            </a:r>
            <a:r>
              <a:rPr lang="cs-CZ" dirty="0" smtClean="0">
                <a:solidFill>
                  <a:srgbClr val="000066"/>
                </a:solidFill>
              </a:rPr>
              <a:t>)</a:t>
            </a:r>
          </a:p>
          <a:p>
            <a:pPr>
              <a:buFontTx/>
              <a:buNone/>
            </a:pPr>
            <a:endParaRPr lang="cs-CZ" dirty="0" smtClean="0">
              <a:solidFill>
                <a:srgbClr val="000066"/>
              </a:solidFill>
            </a:endParaRPr>
          </a:p>
          <a:p>
            <a:pPr>
              <a:buFontTx/>
              <a:buNone/>
            </a:pPr>
            <a:r>
              <a:rPr lang="cs-CZ" dirty="0" smtClean="0">
                <a:solidFill>
                  <a:srgbClr val="000066"/>
                </a:solidFill>
              </a:rPr>
              <a:t>Možnosti zavedení EMS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rgbClr val="000066"/>
                </a:solidFill>
              </a:rPr>
              <a:t>podle norem ISO 14000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rgbClr val="000066"/>
                </a:solidFill>
              </a:rPr>
              <a:t>podle evropského EMAS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EMAS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cs-CZ" b="1" dirty="0" smtClean="0">
                <a:solidFill>
                  <a:srgbClr val="000066"/>
                </a:solidFill>
              </a:rPr>
              <a:t>Systém řízení podniku a auditů z hlediska ochrany životního prostředí - EMAS </a:t>
            </a:r>
          </a:p>
          <a:p>
            <a:pPr>
              <a:buFontTx/>
              <a:buNone/>
            </a:pPr>
            <a:r>
              <a:rPr lang="cs-CZ" dirty="0" smtClean="0">
                <a:solidFill>
                  <a:srgbClr val="000066"/>
                </a:solidFill>
              </a:rPr>
              <a:t>	(</a:t>
            </a:r>
            <a:r>
              <a:rPr lang="cs-CZ" dirty="0" err="1" smtClean="0">
                <a:solidFill>
                  <a:srgbClr val="000066"/>
                </a:solidFill>
              </a:rPr>
              <a:t>Eco</a:t>
            </a:r>
            <a:r>
              <a:rPr lang="cs-CZ" dirty="0" smtClean="0">
                <a:solidFill>
                  <a:srgbClr val="000066"/>
                </a:solidFill>
              </a:rPr>
              <a:t>-Management </a:t>
            </a:r>
            <a:r>
              <a:rPr lang="cs-CZ" dirty="0" err="1" smtClean="0">
                <a:solidFill>
                  <a:srgbClr val="000066"/>
                </a:solidFill>
              </a:rPr>
              <a:t>and</a:t>
            </a:r>
            <a:r>
              <a:rPr lang="cs-CZ" dirty="0" smtClean="0">
                <a:solidFill>
                  <a:srgbClr val="000066"/>
                </a:solidFill>
              </a:rPr>
              <a:t> Audit </a:t>
            </a:r>
            <a:r>
              <a:rPr lang="cs-CZ" dirty="0" err="1" smtClean="0">
                <a:solidFill>
                  <a:srgbClr val="000066"/>
                </a:solidFill>
              </a:rPr>
              <a:t>Scheme</a:t>
            </a:r>
            <a:r>
              <a:rPr lang="cs-CZ" dirty="0" smtClean="0">
                <a:solidFill>
                  <a:srgbClr val="000066"/>
                </a:solidFill>
              </a:rPr>
              <a:t>)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systém uplatňován v Rámci Evropské unie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vstoupil v platnost v dubnu 1995 na základě Nařízení Rady (ES) č. 1836/1993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revize 2001- Nařízení Evropského Parlamentu a Rady (ES) č. 761/2001 </a:t>
            </a:r>
            <a:r>
              <a:rPr lang="cs-CZ" dirty="0" smtClean="0">
                <a:solidFill>
                  <a:srgbClr val="000066"/>
                </a:solidFill>
                <a:sym typeface="Symbol" pitchFamily="18" charset="2"/>
              </a:rPr>
              <a:t></a:t>
            </a:r>
            <a:r>
              <a:rPr lang="cs-CZ" dirty="0" smtClean="0">
                <a:solidFill>
                  <a:srgbClr val="000066"/>
                </a:solidFill>
              </a:rPr>
              <a:t> EMAS II.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ČR převzala Nařízení  ve formě „Národního programu EMAS“ a „Pravidel k zavedení EMAS“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EMAS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000066"/>
                </a:solidFill>
              </a:rPr>
              <a:t>Hlavní cíle revize (a tedy nového nařízení) 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platnost nařízení ve všech ekonomických sektorech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širší účast zaměstnanců na zaváděná EMS (EMAS)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posílení kompatibility mezi EMAS a ISO 14001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podpora malých a středních podniků v programu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zavedení loga programu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kvalitnější posuzování nepřímých vlivů činností podniku na ŽP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ISO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b="1" dirty="0" smtClean="0">
                <a:solidFill>
                  <a:srgbClr val="000066"/>
                </a:solidFill>
              </a:rPr>
              <a:t>Mezinárodní norma ISO 14001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může být použita podnikem k zavedení EMS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solidFill>
                  <a:srgbClr val="000066"/>
                </a:solidFill>
              </a:rPr>
              <a:t>Rozdíly od EMAS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nevyžaduje úvodní přezkoumání stavu ŽP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nespecifikuje četnost ani metodologii provádění auditů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nevyžaduje ověření prohlášení o stavu ŽP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nevyžaduje aktivní účast zaměstnanců na zavádění EMS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66"/>
                </a:solidFill>
              </a:rPr>
              <a:t>zaměřuje se spíše na fungování a zlepšování EMS než na zlepšování vlivu podniku na ŽP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EMAS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33400" indent="-533400" algn="ctr">
              <a:buFontTx/>
              <a:buNone/>
            </a:pPr>
            <a:r>
              <a:rPr lang="cs-CZ" b="1" dirty="0" smtClean="0">
                <a:solidFill>
                  <a:srgbClr val="000066"/>
                </a:solidFill>
              </a:rPr>
              <a:t>Schéma procesu zavedení EMAS </a:t>
            </a:r>
          </a:p>
          <a:p>
            <a:pPr marL="533400" indent="-533400" algn="ctr">
              <a:buFontTx/>
              <a:buNone/>
            </a:pPr>
            <a:r>
              <a:rPr lang="cs-CZ" b="1" dirty="0" smtClean="0">
                <a:solidFill>
                  <a:srgbClr val="000066"/>
                </a:solidFill>
              </a:rPr>
              <a:t>na základě ISO 14001</a:t>
            </a:r>
          </a:p>
          <a:p>
            <a:pPr marL="533400" indent="-533400" algn="ctr">
              <a:buFontTx/>
              <a:buNone/>
            </a:pPr>
            <a:endParaRPr lang="cs-CZ" b="1" dirty="0" smtClean="0">
              <a:solidFill>
                <a:srgbClr val="000066"/>
              </a:solidFill>
            </a:endParaRPr>
          </a:p>
          <a:p>
            <a:pPr marL="533400" indent="-533400">
              <a:buFontTx/>
              <a:buAutoNum type="arabicPeriod"/>
            </a:pPr>
            <a:r>
              <a:rPr lang="cs-CZ" dirty="0" smtClean="0">
                <a:solidFill>
                  <a:srgbClr val="000066"/>
                </a:solidFill>
              </a:rPr>
              <a:t>Provedení úvodního přezkoumání ŽP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>
                <a:solidFill>
                  <a:srgbClr val="000066"/>
                </a:solidFill>
              </a:rPr>
              <a:t>Modifikace stávajícího EMS</a:t>
            </a:r>
          </a:p>
          <a:p>
            <a:pPr marL="914400" lvl="1" indent="-457200">
              <a:buFontTx/>
              <a:buAutoNum type="alphaLcPeriod"/>
            </a:pPr>
            <a:r>
              <a:rPr lang="cs-CZ" dirty="0" smtClean="0">
                <a:solidFill>
                  <a:srgbClr val="000066"/>
                </a:solidFill>
              </a:rPr>
              <a:t>revize politiky</a:t>
            </a:r>
          </a:p>
          <a:p>
            <a:pPr marL="914400" lvl="1" indent="-457200">
              <a:buFontTx/>
              <a:buAutoNum type="alphaLcPeriod"/>
            </a:pPr>
            <a:r>
              <a:rPr lang="cs-CZ" dirty="0" smtClean="0">
                <a:solidFill>
                  <a:srgbClr val="000066"/>
                </a:solidFill>
              </a:rPr>
              <a:t>revize plánování</a:t>
            </a:r>
          </a:p>
          <a:p>
            <a:pPr marL="914400" lvl="1" indent="-457200">
              <a:buFontTx/>
              <a:buAutoNum type="alphaLcPeriod"/>
            </a:pPr>
            <a:r>
              <a:rPr lang="cs-CZ" dirty="0" smtClean="0">
                <a:solidFill>
                  <a:srgbClr val="000066"/>
                </a:solidFill>
              </a:rPr>
              <a:t>revize struktury EMS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>
                <a:solidFill>
                  <a:srgbClr val="000066"/>
                </a:solidFill>
              </a:rPr>
              <a:t>Prohlášení o stavu ŽP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TEST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17240" y="5704656"/>
            <a:ext cx="7715200" cy="892696"/>
          </a:xfrm>
        </p:spPr>
        <p:txBody>
          <a:bodyPr/>
          <a:lstStyle/>
          <a:p>
            <a:r>
              <a:rPr lang="cs-CZ" dirty="0" smtClean="0">
                <a:solidFill>
                  <a:srgbClr val="000066"/>
                </a:solidFill>
              </a:rPr>
              <a:t>Děkuji za pozornost  -  Bc. Pavel Lang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340768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FF0000"/>
                </a:solidFill>
              </a:rPr>
              <a:t>1. Které </a:t>
            </a:r>
            <a:r>
              <a:rPr lang="cs-CZ" sz="2800" dirty="0">
                <a:solidFill>
                  <a:srgbClr val="FF0000"/>
                </a:solidFill>
              </a:rPr>
              <a:t>d</a:t>
            </a:r>
            <a:r>
              <a:rPr lang="cs-CZ" sz="2800" dirty="0" smtClean="0">
                <a:solidFill>
                  <a:srgbClr val="FF0000"/>
                </a:solidFill>
              </a:rPr>
              <a:t>obrovolné systémy ochrany životního </a:t>
            </a:r>
          </a:p>
          <a:p>
            <a:pPr marL="514350" indent="-514350"/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prostředí znáte?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636912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Jaký cíl má </a:t>
            </a:r>
            <a:r>
              <a:rPr lang="cs-CZ" sz="2800" dirty="0" smtClean="0">
                <a:solidFill>
                  <a:srgbClr val="FF0000"/>
                </a:solidFill>
              </a:rPr>
              <a:t>Evropské centrum pro </a:t>
            </a:r>
            <a:r>
              <a:rPr lang="cs-CZ" sz="2800" dirty="0" err="1" smtClean="0">
                <a:solidFill>
                  <a:srgbClr val="FF0000"/>
                </a:solidFill>
              </a:rPr>
              <a:t>eko</a:t>
            </a:r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agro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turistiku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789040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Jakou problematiku řeší </a:t>
            </a:r>
            <a:r>
              <a:rPr lang="cs-CZ" sz="2800" b="1" dirty="0" smtClean="0">
                <a:solidFill>
                  <a:srgbClr val="FF0000"/>
                </a:solidFill>
              </a:rPr>
              <a:t>Mezinárodní norma 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ISO 14001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383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Bc. Pavel Lang</vt:lpstr>
      <vt:lpstr>Snímek 3</vt:lpstr>
      <vt:lpstr>ECEAT</vt:lpstr>
      <vt:lpstr>EMS</vt:lpstr>
      <vt:lpstr>EMAS</vt:lpstr>
      <vt:lpstr>EMAS</vt:lpstr>
      <vt:lpstr>ISO</vt:lpstr>
      <vt:lpstr>EMAS</vt:lpstr>
      <vt:lpstr>TEST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Pavel</cp:lastModifiedBy>
  <cp:revision>2</cp:revision>
  <dcterms:created xsi:type="dcterms:W3CDTF">2014-01-03T20:53:38Z</dcterms:created>
  <dcterms:modified xsi:type="dcterms:W3CDTF">2014-01-03T21:10:38Z</dcterms:modified>
</cp:coreProperties>
</file>