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56433-B1B2-4BA7-86E6-7E5D7B963F1F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C959A-C509-4BCB-B2BB-E21C5467F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A7C13-490F-48A4-BD75-D855C893EDC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695F9-E995-4C50-870D-90E36B318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C3103-7EE1-48CA-9747-4BFF4611142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95572-3283-470A-8155-D0A684F0A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0C5E8-BBD5-44B3-BEF9-78AA0B72B1D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9E42D-417C-4A63-B228-02758F5C2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BFCCA-EE02-46EF-97D3-20C1599496FF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E8D0D-E5F0-483B-8B31-E36D7EFF4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4B55F-9C22-4F8C-ACD0-451984B6F25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1FF7D-0FBE-4E2B-A4D3-C73C20449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FB2FA-2F97-4E37-B4A0-62662C0A14DA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5EE78-7242-429D-8079-8F89D2F41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06E1C-2B1E-4736-B735-85D5486BA38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2DBD2-E5D0-49C1-B8B4-5C039A45E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17C0B-A6DC-43A7-9921-F1B38CE0A2D9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E5F7E-DF47-4ADA-8A10-A81A18FEE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A60D5-3E36-4B88-A3BD-2DD6AD5BC566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5CDED-9A66-4487-82D8-DFBBEC48D8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B9022-5642-44D3-9E95-274B31CBEECB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C382F-2303-42E6-AFE4-F89BCE1CAA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A47027-C236-424C-9050-F6FF4B471ADC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2459DB-25EA-4F71-BFAC-BD606B2B8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200" b="1" smtClean="0"/>
              <a:t>Číslo projektu školy 	CZ.1.07/1.5.00/34.0963 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Číslo a název šablony 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Číslo materiálu	VY_32_INOVACE_OdP_S3_14</a:t>
            </a:r>
          </a:p>
        </p:txBody>
      </p:sp>
      <p:pic>
        <p:nvPicPr>
          <p:cNvPr id="1331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Popis výukového materiálu	</a:t>
            </a:r>
          </a:p>
          <a:p>
            <a:r>
              <a:rPr lang="cs-CZ" sz="1200">
                <a:latin typeface="Calibri" pitchFamily="34" charset="0"/>
              </a:rPr>
              <a:t>Název:			Green management – 3. modul</a:t>
            </a:r>
          </a:p>
          <a:p>
            <a:r>
              <a:rPr lang="cs-CZ" sz="1200">
                <a:latin typeface="Calibri" pitchFamily="34" charset="0"/>
              </a:rPr>
              <a:t>Autor:			Bc. Pavel Lang</a:t>
            </a:r>
          </a:p>
          <a:p>
            <a:r>
              <a:rPr lang="cs-CZ" sz="1200">
                <a:latin typeface="Calibri" pitchFamily="34" charset="0"/>
              </a:rPr>
              <a:t>Datum:			23.12.2013 </a:t>
            </a:r>
          </a:p>
          <a:p>
            <a:r>
              <a:rPr lang="cs-CZ" sz="1200">
                <a:latin typeface="Calibri" pitchFamily="34" charset="0"/>
              </a:rPr>
              <a:t>Obor:			a) 65-41-L/01   Gastronomie  (nástavbové studium)</a:t>
            </a:r>
          </a:p>
          <a:p>
            <a:r>
              <a:rPr lang="cs-CZ" sz="1200">
                <a:latin typeface="Calibri" pitchFamily="34" charset="0"/>
              </a:rPr>
              <a:t>			b) 65-41-L/01   Gastronomie</a:t>
            </a:r>
          </a:p>
          <a:p>
            <a:r>
              <a:rPr lang="cs-CZ" sz="1200">
                <a:latin typeface="Calibri" pitchFamily="34" charset="0"/>
              </a:rPr>
              <a:t>Ročník:			a) - 2. ročník a b) - 4. ročník </a:t>
            </a:r>
          </a:p>
          <a:p>
            <a:r>
              <a:rPr lang="cs-CZ" sz="1200">
                <a:latin typeface="Calibri" pitchFamily="34" charset="0"/>
              </a:rPr>
              <a:t>Předmět:			Hotelový provoz</a:t>
            </a:r>
          </a:p>
          <a:p>
            <a:r>
              <a:rPr lang="cs-CZ" sz="1200">
                <a:latin typeface="Calibri" pitchFamily="34" charset="0"/>
              </a:rPr>
              <a:t>Anotace výukového materiálu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1. Materiál je určen pro výuku předmětu Hotelový provoz a je v souladu s ŠVP </a:t>
            </a:r>
          </a:p>
          <a:p>
            <a:r>
              <a:rPr lang="cs-CZ" sz="1200">
                <a:latin typeface="Calibri" pitchFamily="34" charset="0"/>
              </a:rPr>
              <a:t>2. Materiál je prezentován žákům prostřednictvím ICT s výkladem a doplněním při  </a:t>
            </a:r>
          </a:p>
          <a:p>
            <a:r>
              <a:rPr lang="cs-CZ" sz="1200">
                <a:latin typeface="Calibri" pitchFamily="34" charset="0"/>
              </a:rPr>
              <a:t>    současném použití učebnic Moderní řízení hotelového provozu (Ing. J. Beránek a kol., </a:t>
            </a:r>
          </a:p>
          <a:p>
            <a:r>
              <a:rPr lang="cs-CZ" sz="1200">
                <a:latin typeface="Calibri" pitchFamily="34" charset="0"/>
              </a:rPr>
              <a:t>    Magconsulting 2013) a Cestovní ruch pro střední školy a pro veřejnost (D. Drobná a </a:t>
            </a:r>
          </a:p>
          <a:p>
            <a:r>
              <a:rPr lang="cs-CZ" sz="1200">
                <a:latin typeface="Calibri" pitchFamily="34" charset="0"/>
              </a:rPr>
              <a:t>    E. Morávková, nakl. Fortuna Praha 2004)</a:t>
            </a:r>
          </a:p>
          <a:p>
            <a:r>
              <a:rPr lang="cs-CZ" sz="1200">
                <a:latin typeface="Calibri" pitchFamily="34" charset="0"/>
              </a:rPr>
              <a:t>    Součástí materiálu je krátký test s označením odpovědí. Další formou zpětné vazby je </a:t>
            </a:r>
          </a:p>
          <a:p>
            <a:r>
              <a:rPr lang="cs-CZ" sz="1200">
                <a:latin typeface="Calibri" pitchFamily="34" charset="0"/>
              </a:rPr>
              <a:t>    test jako souhrn několika realizovaných materiálů.	</a:t>
            </a:r>
          </a:p>
          <a:p>
            <a:r>
              <a:rPr lang="cs-CZ" sz="1200">
                <a:latin typeface="Calibri" pitchFamily="34" charset="0"/>
              </a:rPr>
              <a:t>    Pro výuku je použit - PC s dataprojektorem</a:t>
            </a:r>
          </a:p>
          <a:p>
            <a:r>
              <a:rPr lang="cs-CZ" sz="1200">
                <a:latin typeface="Calibri" pitchFamily="34" charset="0"/>
              </a:rPr>
              <a:t>	              - interaktivní tabule</a:t>
            </a:r>
          </a:p>
          <a:p>
            <a:r>
              <a:rPr lang="cs-CZ" sz="1200">
                <a:latin typeface="Calibri" pitchFamily="34" charset="0"/>
              </a:rPr>
              <a:t>	              - interaktivní dataprojektor</a:t>
            </a:r>
          </a:p>
          <a:p>
            <a:r>
              <a:rPr lang="cs-CZ" sz="1200">
                <a:latin typeface="Calibri" pitchFamily="34" charset="0"/>
              </a:rPr>
              <a:t>  	              - učebnice</a:t>
            </a:r>
          </a:p>
          <a:p>
            <a:r>
              <a:rPr lang="cs-CZ" sz="1200">
                <a:latin typeface="Calibri" pitchFamily="34" charset="0"/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5094288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009900"/>
                </a:solidFill>
              </a:rPr>
              <a:t>Bc. Pavel Lang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1688"/>
          </a:xfrm>
        </p:spPr>
        <p:txBody>
          <a:bodyPr rtlCol="0">
            <a:normAutofit/>
          </a:bodyPr>
          <a:lstStyle/>
          <a:p>
            <a:pPr marL="533400" indent="-533400"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009900"/>
                </a:solidFill>
              </a:rPr>
              <a:t>Green Management</a:t>
            </a:r>
          </a:p>
          <a:p>
            <a:pPr marL="533400" indent="-53340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dirty="0">
                <a:solidFill>
                  <a:srgbClr val="009900"/>
                </a:solidFill>
              </a:rPr>
              <a:t>3</a:t>
            </a:r>
            <a:r>
              <a:rPr lang="cs-CZ" sz="4400" b="1" dirty="0" smtClean="0">
                <a:solidFill>
                  <a:srgbClr val="009900"/>
                </a:solidFill>
              </a:rPr>
              <a:t>. Modul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5175"/>
            <a:ext cx="7772400" cy="4751388"/>
          </a:xfrm>
        </p:spPr>
        <p:txBody>
          <a:bodyPr rtlCol="0">
            <a:normAutofit fontScale="90000"/>
          </a:bodyPr>
          <a:lstStyle/>
          <a:p>
            <a:pPr marL="533400" indent="-533400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9900"/>
                </a:solidFill>
              </a:rPr>
              <a:t>Průzkum IHEI 2002</a:t>
            </a:r>
            <a:r>
              <a:rPr lang="cs-CZ" dirty="0" smtClean="0">
                <a:solidFill>
                  <a:srgbClr val="009900"/>
                </a:solidFill>
              </a:rPr>
              <a:t/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Základní aspekty p</a:t>
            </a:r>
            <a:r>
              <a:rPr lang="cs-CZ" dirty="0" smtClean="0">
                <a:solidFill>
                  <a:srgbClr val="009900"/>
                </a:solidFill>
              </a:rPr>
              <a:t>ř</a:t>
            </a: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i výb</a:t>
            </a:r>
            <a:r>
              <a:rPr lang="cs-CZ" dirty="0" smtClean="0">
                <a:solidFill>
                  <a:srgbClr val="009900"/>
                </a:solidFill>
              </a:rPr>
              <a:t>ě</a:t>
            </a: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ru místa, projektování a provozování hotelové stavby</a:t>
            </a:r>
            <a:r>
              <a:rPr lang="cs-CZ" dirty="0" smtClean="0">
                <a:solidFill>
                  <a:srgbClr val="009900"/>
                </a:solidFill>
              </a:rPr>
              <a:t/>
            </a:r>
            <a:br>
              <a:rPr lang="cs-CZ" dirty="0" smtClean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Mo</a:t>
            </a:r>
            <a:r>
              <a:rPr lang="cs-CZ" dirty="0" smtClean="0">
                <a:solidFill>
                  <a:srgbClr val="009900"/>
                </a:solidFill>
              </a:rPr>
              <a:t>ž</a:t>
            </a: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nosti </a:t>
            </a:r>
            <a:r>
              <a:rPr lang="cs-CZ" dirty="0" smtClean="0">
                <a:solidFill>
                  <a:srgbClr val="009900"/>
                </a:solidFill>
              </a:rPr>
              <a:t>ř</a:t>
            </a: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ešení eliminace negativních dopad</a:t>
            </a:r>
            <a:r>
              <a:rPr lang="cs-CZ" dirty="0" smtClean="0">
                <a:solidFill>
                  <a:srgbClr val="009900"/>
                </a:solidFill>
              </a:rPr>
              <a:t>ů</a:t>
            </a:r>
            <a:r>
              <a:rPr lang="cs-CZ" dirty="0" smtClean="0">
                <a:solidFill>
                  <a:srgbClr val="009900"/>
                </a:solidFill>
                <a:cs typeface="Times New Roman" charset="0"/>
              </a:rPr>
              <a:t> stavby </a:t>
            </a:r>
            <a:br>
              <a:rPr lang="cs-CZ" dirty="0" smtClean="0">
                <a:solidFill>
                  <a:srgbClr val="009900"/>
                </a:solidFill>
                <a:cs typeface="Times New Roman" charset="0"/>
              </a:rPr>
            </a:br>
            <a:endParaRPr lang="cs-CZ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Průzkum IHEI 2002</a:t>
            </a:r>
            <a:endParaRPr lang="cs-CZ" smtClean="0">
              <a:solidFill>
                <a:srgbClr val="00B050"/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0066"/>
                </a:solidFill>
              </a:rPr>
              <a:t>IHEI - n</a:t>
            </a:r>
            <a:r>
              <a:rPr lang="cs-CZ" smtClean="0">
                <a:solidFill>
                  <a:srgbClr val="000066"/>
                </a:solidFill>
                <a:cs typeface="Times New Roman" pitchFamily="18" charset="0"/>
              </a:rPr>
              <a:t>ezisková organizace zalo</a:t>
            </a:r>
            <a:r>
              <a:rPr lang="cs-CZ" smtClean="0">
                <a:solidFill>
                  <a:srgbClr val="000066"/>
                </a:solidFill>
              </a:rPr>
              <a:t>ž</a:t>
            </a:r>
            <a:r>
              <a:rPr lang="cs-CZ" smtClean="0">
                <a:solidFill>
                  <a:srgbClr val="000066"/>
                </a:solidFill>
                <a:cs typeface="Times New Roman" pitchFamily="18" charset="0"/>
              </a:rPr>
              <a:t>ená v roce 1992 vedoucími p</a:t>
            </a:r>
            <a:r>
              <a:rPr lang="cs-CZ" smtClean="0">
                <a:solidFill>
                  <a:srgbClr val="000066"/>
                </a:solidFill>
              </a:rPr>
              <a:t>ř</a:t>
            </a:r>
            <a:r>
              <a:rPr lang="cs-CZ" smtClean="0">
                <a:solidFill>
                  <a:srgbClr val="000066"/>
                </a:solidFill>
                <a:cs typeface="Times New Roman" pitchFamily="18" charset="0"/>
              </a:rPr>
              <a:t>edstaviteli sv</a:t>
            </a:r>
            <a:r>
              <a:rPr lang="cs-CZ" smtClean="0">
                <a:solidFill>
                  <a:srgbClr val="000066"/>
                </a:solidFill>
              </a:rPr>
              <a:t>ě</a:t>
            </a:r>
            <a:r>
              <a:rPr lang="cs-CZ" smtClean="0">
                <a:solidFill>
                  <a:srgbClr val="000066"/>
                </a:solidFill>
                <a:cs typeface="Times New Roman" pitchFamily="18" charset="0"/>
              </a:rPr>
              <a:t>tových hotelových skupin a </a:t>
            </a:r>
            <a:r>
              <a:rPr lang="cs-CZ" smtClean="0">
                <a:solidFill>
                  <a:srgbClr val="000066"/>
                </a:solidFill>
              </a:rPr>
              <a:t>ř</a:t>
            </a:r>
            <a:r>
              <a:rPr lang="cs-CZ" smtClean="0">
                <a:solidFill>
                  <a:srgbClr val="000066"/>
                </a:solidFill>
                <a:cs typeface="Times New Roman" pitchFamily="18" charset="0"/>
              </a:rPr>
              <a:t>et</a:t>
            </a:r>
            <a:r>
              <a:rPr lang="cs-CZ" smtClean="0">
                <a:solidFill>
                  <a:srgbClr val="000066"/>
                </a:solidFill>
              </a:rPr>
              <a:t>ě</a:t>
            </a:r>
            <a:r>
              <a:rPr lang="cs-CZ" smtClean="0">
                <a:solidFill>
                  <a:srgbClr val="000066"/>
                </a:solidFill>
                <a:cs typeface="Times New Roman" pitchFamily="18" charset="0"/>
              </a:rPr>
              <a:t>zc</a:t>
            </a:r>
            <a:r>
              <a:rPr lang="cs-CZ" smtClean="0">
                <a:solidFill>
                  <a:srgbClr val="000066"/>
                </a:solidFill>
              </a:rPr>
              <a:t>ů</a:t>
            </a:r>
          </a:p>
          <a:p>
            <a:endParaRPr lang="cs-CZ" smtClean="0">
              <a:solidFill>
                <a:srgbClr val="000066"/>
              </a:solidFill>
            </a:endParaRPr>
          </a:p>
          <a:p>
            <a:r>
              <a:rPr lang="cs-CZ" smtClean="0">
                <a:solidFill>
                  <a:srgbClr val="000066"/>
                </a:solidFill>
              </a:rPr>
              <a:t>průzkum zaměřen na to, jak vliv CR na životní prostředí vnímají turisté</a:t>
            </a:r>
          </a:p>
        </p:txBody>
      </p:sp>
      <p:pic>
        <p:nvPicPr>
          <p:cNvPr id="16387" name="Picture 5" descr="j021759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3200" y="4406900"/>
            <a:ext cx="1592263" cy="183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6064250" y="6256338"/>
            <a:ext cx="2774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Hotelová stavba</a:t>
            </a:r>
            <a:endParaRPr lang="cs-CZ" smtClean="0">
              <a:solidFill>
                <a:srgbClr val="00B050"/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4000" smtClean="0">
                <a:solidFill>
                  <a:srgbClr val="000066"/>
                </a:solidFill>
              </a:rPr>
              <a:t>Aspekty při výběru místa, projektování a provozování hotelové stavby</a:t>
            </a:r>
          </a:p>
          <a:p>
            <a:r>
              <a:rPr lang="cs-CZ" sz="4000" smtClean="0">
                <a:solidFill>
                  <a:srgbClr val="000066"/>
                </a:solidFill>
              </a:rPr>
              <a:t>energetické ztráty – špatná orientace budovy s ohledem na světové strany, špatně zvolené konstrukce zdí, vytápění, ventilace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Hotelová stavba </a:t>
            </a:r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525962"/>
          </a:xfrm>
        </p:spPr>
        <p:txBody>
          <a:bodyPr/>
          <a:lstStyle/>
          <a:p>
            <a:r>
              <a:rPr lang="cs-CZ" sz="4000" smtClean="0">
                <a:solidFill>
                  <a:srgbClr val="000066"/>
                </a:solidFill>
              </a:rPr>
              <a:t>volba stavebních materiálů – eliminující škodlivé plyny a prach do vnitřních prostor, energeticky náročné a ekologicky škodlivé</a:t>
            </a:r>
          </a:p>
          <a:p>
            <a:r>
              <a:rPr lang="cs-CZ" sz="4000" smtClean="0">
                <a:solidFill>
                  <a:srgbClr val="000066"/>
                </a:solidFill>
              </a:rPr>
              <a:t>hluk způsobený neostatečnou izolací obvodových zdí, topením nebo ventilací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Dopady stavby</a:t>
            </a:r>
            <a:endParaRPr lang="cs-CZ" smtClean="0">
              <a:solidFill>
                <a:srgbClr val="00B050"/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4000" smtClean="0">
                <a:solidFill>
                  <a:srgbClr val="000066"/>
                </a:solidFill>
              </a:rPr>
              <a:t>Možnosti řešení eliminace negativních dopadů stavby</a:t>
            </a:r>
          </a:p>
          <a:p>
            <a:r>
              <a:rPr lang="cs-CZ" sz="4000" smtClean="0">
                <a:solidFill>
                  <a:srgbClr val="000066"/>
                </a:solidFill>
              </a:rPr>
              <a:t>při projektování, výstavbě a provozu hotelového zařízení dodržovat hlavní zásady (ochrana lokality, používání ekologických zdrojů energie)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Dopady stavby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>
                <a:solidFill>
                  <a:srgbClr val="000066"/>
                </a:solidFill>
              </a:rPr>
              <a:t>výběr stavebních materiálů a stavba (zateplovací systém)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>
                <a:solidFill>
                  <a:srgbClr val="000066"/>
                </a:solidFill>
              </a:rPr>
              <a:t>topení a energetika, elektrické spotřebiče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>
                <a:solidFill>
                  <a:srgbClr val="000066"/>
                </a:solidFill>
              </a:rPr>
              <a:t>vodoinstalace, odpady, exteriér (rozvod vody a odpadu, vnější plochy)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306513" cy="1143000"/>
          </a:xfrm>
        </p:spPr>
        <p:txBody>
          <a:bodyPr/>
          <a:lstStyle/>
          <a:p>
            <a:r>
              <a:rPr lang="cs-CZ" sz="2800" smtClean="0">
                <a:solidFill>
                  <a:srgbClr val="FF0000"/>
                </a:solidFill>
              </a:rPr>
              <a:t>TEST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1557338"/>
            <a:ext cx="79200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/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1. Jak mohou vznikat energetické ztráty při výběru </a:t>
            </a:r>
          </a:p>
          <a:p>
            <a:pPr marL="514350" indent="-514350"/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místa, projektování a provozování hotelové stavby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2997200"/>
            <a:ext cx="75596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2. Popište možnosti řešení eliminace negativních 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dopadů stavby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1508" name="TextovéPole 5"/>
          <p:cNvSpPr txBox="1">
            <a:spLocks noChangeArrowheads="1"/>
          </p:cNvSpPr>
          <p:nvPr/>
        </p:nvSpPr>
        <p:spPr bwMode="auto">
          <a:xfrm>
            <a:off x="1547813" y="5713413"/>
            <a:ext cx="5761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Děkuji za pozornost  -  Bc. Pavel Lang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333</Words>
  <Application>Microsoft Office PowerPoint</Application>
  <PresentationFormat>On-screen Show (4:3)</PresentationFormat>
  <Paragraphs>56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Snímek 1</vt:lpstr>
      <vt:lpstr>Bc. Pavel Lang</vt:lpstr>
      <vt:lpstr>Průzkum IHEI 2002 Základní aspekty při výběru místa, projektování a provozování hotelové stavby Možnosti řešení eliminace negativních dopadů stavby  </vt:lpstr>
      <vt:lpstr>Průzkum IHEI 2002</vt:lpstr>
      <vt:lpstr>Hotelová stavba</vt:lpstr>
      <vt:lpstr>Hotelová stavba </vt:lpstr>
      <vt:lpstr>Dopady stavby</vt:lpstr>
      <vt:lpstr>Dopady stavby</vt:lpstr>
      <vt:lpstr>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DUM</cp:lastModifiedBy>
  <cp:revision>7</cp:revision>
  <dcterms:created xsi:type="dcterms:W3CDTF">2014-01-03T21:11:46Z</dcterms:created>
  <dcterms:modified xsi:type="dcterms:W3CDTF">2014-06-19T19:18:25Z</dcterms:modified>
</cp:coreProperties>
</file>