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1" r:id="rId1"/>
  </p:sldMasterIdLst>
  <p:notesMasterIdLst>
    <p:notesMasterId r:id="rId24"/>
  </p:notesMasterIdLst>
  <p:handoutMasterIdLst>
    <p:handoutMasterId r:id="rId25"/>
  </p:handout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74" r:id="rId11"/>
    <p:sldId id="268" r:id="rId12"/>
    <p:sldId id="263" r:id="rId13"/>
    <p:sldId id="264" r:id="rId14"/>
    <p:sldId id="265" r:id="rId15"/>
    <p:sldId id="266" r:id="rId16"/>
    <p:sldId id="269" r:id="rId17"/>
    <p:sldId id="270" r:id="rId18"/>
    <p:sldId id="271" r:id="rId19"/>
    <p:sldId id="273" r:id="rId20"/>
    <p:sldId id="277" r:id="rId21"/>
    <p:sldId id="278" r:id="rId22"/>
    <p:sldId id="279" r:id="rId23"/>
  </p:sldIdLst>
  <p:sldSz cx="9144000" cy="6858000" type="screen4x3"/>
  <p:notesSz cx="6781800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800000"/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9" autoAdjust="0"/>
    <p:restoredTop sz="94610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846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1750" y="0"/>
            <a:ext cx="293846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3846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1750" y="9428163"/>
            <a:ext cx="293846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F2557788-5977-4CB7-9C1D-4FEB2870E5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84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1750" y="0"/>
            <a:ext cx="29384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007DFC4-B3F1-418B-B895-0D270D317C0E}" type="datetimeFigureOut">
              <a:rPr lang="cs-CZ"/>
              <a:pPr>
                <a:defRPr/>
              </a:pPr>
              <a:t>19.6.2014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9638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7863" y="4714875"/>
            <a:ext cx="54260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384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1750" y="9428163"/>
            <a:ext cx="29384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90187A4-487C-4F73-8258-93D6A8636F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jpeg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endParaRPr kumimoji="1" lang="en-GB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endParaRPr kumimoji="1" lang="en-GB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" name="Group 13"/>
          <p:cNvGrpSpPr>
            <a:grpSpLocks/>
          </p:cNvGrpSpPr>
          <p:nvPr userDrawn="1"/>
        </p:nvGrpSpPr>
        <p:grpSpPr bwMode="auto">
          <a:xfrm>
            <a:off x="304800" y="0"/>
            <a:ext cx="8839200" cy="838200"/>
            <a:chOff x="817" y="757"/>
            <a:chExt cx="10260" cy="975"/>
          </a:xfrm>
        </p:grpSpPr>
        <p:pic>
          <p:nvPicPr>
            <p:cNvPr id="11" name="Picture 14" descr="esf_vlajkaEU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2" y="769"/>
              <a:ext cx="2340" cy="8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" name="Picture 15" descr="Státní vlajka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387" y="757"/>
              <a:ext cx="1270" cy="8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aphicFrame>
          <p:nvGraphicFramePr>
            <p:cNvPr id="13" name="Object 16"/>
            <p:cNvGraphicFramePr>
              <a:graphicFrameLocks noChangeAspect="1"/>
            </p:cNvGraphicFramePr>
            <p:nvPr/>
          </p:nvGraphicFramePr>
          <p:xfrm>
            <a:off x="8767" y="797"/>
            <a:ext cx="2115" cy="831"/>
          </p:xfrm>
          <a:graphic>
            <a:graphicData uri="http://schemas.openxmlformats.org/presentationml/2006/ole">
              <p:oleObj spid="_x0000_s49154" name="Fotografie" r:id="rId5" imgW="1905266" imgH="743054" progId="MSPhotoEd.3">
                <p:embed/>
              </p:oleObj>
            </a:graphicData>
          </a:graphic>
        </p:graphicFrame>
        <p:sp>
          <p:nvSpPr>
            <p:cNvPr id="14" name="Line 17"/>
            <p:cNvSpPr>
              <a:spLocks noChangeShapeType="1"/>
            </p:cNvSpPr>
            <p:nvPr/>
          </p:nvSpPr>
          <p:spPr bwMode="auto">
            <a:xfrm>
              <a:off x="817" y="1732"/>
              <a:ext cx="10260" cy="0"/>
            </a:xfrm>
            <a:prstGeom prst="line">
              <a:avLst/>
            </a:prstGeom>
            <a:noFill/>
            <a:ln w="28575">
              <a:solidFill>
                <a:srgbClr val="00008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pic>
        <p:nvPicPr>
          <p:cNvPr id="15" name="Picture 18" descr="logo mag_color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6334125"/>
            <a:ext cx="2362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Klepnutím lze upravit styl předlohy podnadpisů.</a:t>
            </a:r>
          </a:p>
        </p:txBody>
      </p:sp>
      <p:sp>
        <p:nvSpPr>
          <p:cNvPr id="389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Klepnutím lze upravit styl předlohy nadpisů.</a:t>
            </a:r>
          </a:p>
        </p:txBody>
      </p:sp>
      <p:sp>
        <p:nvSpPr>
          <p:cNvPr id="16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9628B353-DD9F-44DA-BB42-216F0C80C1B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4AA1E-1AAF-4AEB-A9D9-B099291187B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0EE14-F1E8-405F-86B7-5EDF21BEB73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C2E21-E9D4-41FD-8BBA-7ED5DBB3CED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69599-EB75-4DE2-BDB1-33EC7D569E6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0A2E6-7DA7-4F33-B942-39B241EF2B2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3876F-303B-4EFA-98B5-EE2F6E64AE6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4DD9A-7B55-41B8-ACFD-A808C405361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2567C-C7F0-496B-9E76-527777D062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62325-51A6-4A23-8099-A6E343FAF79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80AAF-1FF5-438A-8E46-E8AA9ECC4E5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.bin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9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42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3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wrap="none"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1040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2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1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9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Klepnutím lze upravit styl předlohy nadpisů.</a:t>
            </a:r>
          </a:p>
        </p:txBody>
      </p:sp>
      <p:sp>
        <p:nvSpPr>
          <p:cNvPr id="1030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Klepnutím lze upravit styly předlohy textu.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</a:t>
            </a:r>
          </a:p>
          <a:p>
            <a:pPr lvl="4"/>
            <a:r>
              <a:rPr lang="en-GB" smtClean="0"/>
              <a:t>Pátá úroveň</a:t>
            </a:r>
          </a:p>
        </p:txBody>
      </p:sp>
      <p:sp>
        <p:nvSpPr>
          <p:cNvPr id="378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9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9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7D42425-80E7-446F-9211-0B027A1FA1D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grpSp>
        <p:nvGrpSpPr>
          <p:cNvPr id="1034" name="Group 14"/>
          <p:cNvGrpSpPr>
            <a:grpSpLocks/>
          </p:cNvGrpSpPr>
          <p:nvPr userDrawn="1"/>
        </p:nvGrpSpPr>
        <p:grpSpPr bwMode="auto">
          <a:xfrm>
            <a:off x="304800" y="0"/>
            <a:ext cx="8839200" cy="838200"/>
            <a:chOff x="817" y="757"/>
            <a:chExt cx="10260" cy="975"/>
          </a:xfrm>
        </p:grpSpPr>
        <p:pic>
          <p:nvPicPr>
            <p:cNvPr id="1036" name="Picture 15" descr="esf_vlajkaEU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52" y="769"/>
              <a:ext cx="2340" cy="8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7" name="Picture 16" descr="Státní vlajka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7387" y="757"/>
              <a:ext cx="1270" cy="8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aphicFrame>
          <p:nvGraphicFramePr>
            <p:cNvPr id="1026" name="Object 17"/>
            <p:cNvGraphicFramePr>
              <a:graphicFrameLocks noChangeAspect="1"/>
            </p:cNvGraphicFramePr>
            <p:nvPr/>
          </p:nvGraphicFramePr>
          <p:xfrm>
            <a:off x="8767" y="797"/>
            <a:ext cx="2115" cy="831"/>
          </p:xfrm>
          <a:graphic>
            <a:graphicData uri="http://schemas.openxmlformats.org/presentationml/2006/ole">
              <p:oleObj spid="_x0000_s1026" name="Fotografie" r:id="rId16" imgW="1905266" imgH="743054" progId="MSPhotoEd.3">
                <p:embed/>
              </p:oleObj>
            </a:graphicData>
          </a:graphic>
        </p:graphicFrame>
        <p:sp>
          <p:nvSpPr>
            <p:cNvPr id="3" name="Line 18"/>
            <p:cNvSpPr>
              <a:spLocks noChangeShapeType="1"/>
            </p:cNvSpPr>
            <p:nvPr/>
          </p:nvSpPr>
          <p:spPr bwMode="auto">
            <a:xfrm>
              <a:off x="817" y="1732"/>
              <a:ext cx="10260" cy="0"/>
            </a:xfrm>
            <a:prstGeom prst="line">
              <a:avLst/>
            </a:prstGeom>
            <a:noFill/>
            <a:ln w="28575">
              <a:solidFill>
                <a:srgbClr val="000080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pic>
        <p:nvPicPr>
          <p:cNvPr id="1035" name="Picture 19" descr="logo mag_color"/>
          <p:cNvPicPr>
            <a:picLocks noChangeAspect="1" noChangeArrowheads="1"/>
          </p:cNvPicPr>
          <p:nvPr userDrawn="1"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0" y="6334125"/>
            <a:ext cx="2362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1042988" y="2133600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smtClean="0"/>
              <a:t>Číslo materiálu	VY_32_INOVACE_OdP_S3_17</a:t>
            </a:r>
          </a:p>
        </p:txBody>
      </p:sp>
      <p:pic>
        <p:nvPicPr>
          <p:cNvPr id="20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1512888" y="333375"/>
            <a:ext cx="6011862" cy="1470025"/>
          </a:xfrm>
          <a:solidFill>
            <a:srgbClr val="FFFFFF"/>
          </a:solidFill>
        </p:spPr>
      </p:pic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403350" y="2997200"/>
            <a:ext cx="6553200" cy="434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/>
              <a:t>Popis výukového materiálu	</a:t>
            </a:r>
          </a:p>
          <a:p>
            <a:r>
              <a:rPr lang="cs-CZ" sz="1200" b="1"/>
              <a:t>Název:			Desinfekce, desinsekce, deratizace</a:t>
            </a:r>
          </a:p>
          <a:p>
            <a:r>
              <a:rPr lang="cs-CZ" sz="1200"/>
              <a:t>Autor:			Bc. Pavel Lang</a:t>
            </a:r>
          </a:p>
          <a:p>
            <a:r>
              <a:rPr lang="cs-CZ" sz="1200"/>
              <a:t>Datum:			12.1.2013 </a:t>
            </a:r>
          </a:p>
          <a:p>
            <a:r>
              <a:rPr lang="cs-CZ" sz="1200"/>
              <a:t>Obor:			</a:t>
            </a:r>
            <a:r>
              <a:rPr lang="cs-CZ" sz="1200">
                <a:latin typeface="Times New Roman" pitchFamily="18" charset="0"/>
              </a:rPr>
              <a:t>a) 65-41-L/01   Gastronomie (nástavbové studium)</a:t>
            </a:r>
          </a:p>
          <a:p>
            <a:r>
              <a:rPr lang="cs-CZ" sz="1200">
                <a:latin typeface="Times New Roman" pitchFamily="18" charset="0"/>
              </a:rPr>
              <a:t>			b) 65-41-L/01   Gastronomie</a:t>
            </a:r>
          </a:p>
          <a:p>
            <a:r>
              <a:rPr lang="cs-CZ" sz="1200">
                <a:latin typeface="Times New Roman" pitchFamily="18" charset="0"/>
              </a:rPr>
              <a:t>Ročník:			a) - 1. ročník a b) - 1., 4. ročník </a:t>
            </a:r>
          </a:p>
          <a:p>
            <a:r>
              <a:rPr lang="cs-CZ" sz="1200"/>
              <a:t>Předmět:			Cestovní ruch, Hotelový provoz</a:t>
            </a:r>
            <a:endParaRPr lang="cs-CZ" sz="1200" b="1"/>
          </a:p>
          <a:p>
            <a:r>
              <a:rPr lang="cs-CZ" sz="1200" b="1"/>
              <a:t>Anotace výukového materiálu</a:t>
            </a:r>
          </a:p>
          <a:p>
            <a:endParaRPr lang="cs-CZ" sz="1200"/>
          </a:p>
          <a:p>
            <a:r>
              <a:rPr lang="cs-CZ" sz="1200"/>
              <a:t>1. Materiál je určen pro výuku předmětů Cestovní ruch a Hotelový provoz je v souladu s ŠVP </a:t>
            </a:r>
          </a:p>
          <a:p>
            <a:r>
              <a:rPr lang="cs-CZ" sz="1200"/>
              <a:t>2. Materiál je prezentován žákům prostřednictvím ICT s výkladem a doplněním při současném  </a:t>
            </a:r>
          </a:p>
          <a:p>
            <a:r>
              <a:rPr lang="cs-CZ" sz="1200"/>
              <a:t>    použití učebnice </a:t>
            </a:r>
            <a:r>
              <a:rPr lang="cs-CZ" sz="1200">
                <a:cs typeface="Arial" charset="0"/>
              </a:rPr>
              <a:t>Moderní řízení hotelového provozu Ing. J. Beránek a kol., Magconsulting </a:t>
            </a:r>
          </a:p>
          <a:p>
            <a:r>
              <a:rPr lang="cs-CZ" sz="1200">
                <a:cs typeface="Arial" charset="0"/>
              </a:rPr>
              <a:t>    2013, </a:t>
            </a:r>
            <a:r>
              <a:rPr lang="cs-CZ" sz="1200"/>
              <a:t>Cestovní ruch pro střední školy a pro veřejnost – D. Drobná a E. Morávková, nakl. </a:t>
            </a:r>
          </a:p>
          <a:p>
            <a:r>
              <a:rPr lang="cs-CZ" sz="1200"/>
              <a:t>    Fortuna Praha 2004 a vlastní výukový materiál</a:t>
            </a:r>
          </a:p>
          <a:p>
            <a:r>
              <a:rPr lang="cs-CZ" sz="1200"/>
              <a:t>    Součástí materiálu je krátký test s označením odpovědí. Další formou zpětné vazby je </a:t>
            </a:r>
          </a:p>
          <a:p>
            <a:r>
              <a:rPr lang="cs-CZ" sz="1200"/>
              <a:t>    test jako souhrn několika realizovaných materiálů.	</a:t>
            </a:r>
          </a:p>
          <a:p>
            <a:r>
              <a:rPr lang="cs-CZ" sz="1200"/>
              <a:t>    Pro výuku je použit - PC s dataprojektorem</a:t>
            </a:r>
          </a:p>
          <a:p>
            <a:r>
              <a:rPr lang="cs-CZ" sz="1200"/>
              <a:t>	              - interaktivní tabule</a:t>
            </a:r>
          </a:p>
          <a:p>
            <a:r>
              <a:rPr lang="cs-CZ" sz="1200"/>
              <a:t>	              - interaktivní dataprojektor</a:t>
            </a:r>
          </a:p>
          <a:p>
            <a:r>
              <a:rPr lang="cs-CZ" sz="1200"/>
              <a:t>	</a:t>
            </a:r>
            <a:r>
              <a:rPr lang="cs-CZ" sz="2400"/>
              <a:t/>
            </a:r>
            <a:br>
              <a:rPr lang="cs-CZ" sz="2400"/>
            </a:b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DESINFEKCE, DESINSEKCE, DERATIZACE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Bc. Pavel Lang</a:t>
            </a: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DERATIZACE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400" smtClean="0"/>
              <a:t>= činnost, kterou se provádí hubení nebo omezování výskytu škodlivých hlodavců, vč. zamezení jejich pronikání do objektu</a:t>
            </a:r>
          </a:p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Deratizace se zaměřuje především na</a:t>
            </a:r>
            <a:r>
              <a:rPr lang="cs-CZ" sz="2400" b="1" smtClean="0">
                <a:solidFill>
                  <a:srgbClr val="800000"/>
                </a:solidFill>
              </a:rPr>
              <a:t>: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2400" smtClean="0"/>
              <a:t>	- potkany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2400" smtClean="0"/>
              <a:t>	- krysy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2400" smtClean="0"/>
              <a:t>	- myši domácí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2400" smtClean="0"/>
              <a:t>	- aj.</a:t>
            </a:r>
          </a:p>
          <a:p>
            <a:pPr marL="860425" lvl="1" eaLnBrk="1" hangingPunct="1">
              <a:buSzTx/>
              <a:buFontTx/>
              <a:buNone/>
            </a:pPr>
            <a:endParaRPr lang="en-GB" smtClean="0"/>
          </a:p>
        </p:txBody>
      </p:sp>
      <p:sp>
        <p:nvSpPr>
          <p:cNvPr id="16388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1B870BF-3C93-426C-B0AA-B0512AA36472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DERATIZACE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8459787" cy="4992687"/>
          </a:xfrm>
        </p:spPr>
        <p:txBody>
          <a:bodyPr/>
          <a:lstStyle/>
          <a:p>
            <a:pPr marL="90488" indent="-90488" eaLnBrk="1" hangingPunct="1">
              <a:buSzTx/>
              <a:buFontTx/>
              <a:buNone/>
            </a:pPr>
            <a:endParaRPr lang="cs-CZ" sz="2400" u="sng" smtClean="0"/>
          </a:p>
          <a:p>
            <a:pPr marL="90488" indent="-90488" eaLnBrk="1" hangingPunct="1">
              <a:buSzTx/>
              <a:buFontTx/>
              <a:buNone/>
            </a:pPr>
            <a:endParaRPr lang="cs-CZ" sz="2400" u="sng" smtClean="0"/>
          </a:p>
          <a:p>
            <a:pPr marL="90488" indent="-90488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Nejčastější příklady deratizačního zásahu</a:t>
            </a:r>
            <a:r>
              <a:rPr lang="cs-CZ" sz="2400" b="1" smtClean="0">
                <a:solidFill>
                  <a:srgbClr val="800000"/>
                </a:solidFill>
              </a:rPr>
              <a:t>:</a:t>
            </a:r>
          </a:p>
          <a:p>
            <a:pPr marL="90488" indent="-90488" eaLnBrk="1" hangingPunct="1">
              <a:buSzTx/>
              <a:buFontTx/>
              <a:buNone/>
            </a:pPr>
            <a:r>
              <a:rPr lang="cs-CZ" sz="2400" smtClean="0"/>
              <a:t>	- </a:t>
            </a:r>
            <a:r>
              <a:rPr lang="cs-CZ" sz="2300" smtClean="0"/>
              <a:t>deratizace sklepních prostor panelových, rodinných domků aj. </a:t>
            </a:r>
          </a:p>
          <a:p>
            <a:pPr marL="90488" indent="-90488" eaLnBrk="1" hangingPunct="1">
              <a:buSzTx/>
              <a:buFontTx/>
              <a:buNone/>
            </a:pPr>
            <a:r>
              <a:rPr lang="cs-CZ" sz="2400" smtClean="0"/>
              <a:t>	- deratizace ve volném prostoru</a:t>
            </a:r>
          </a:p>
          <a:p>
            <a:pPr marL="90488" indent="-90488" eaLnBrk="1" hangingPunct="1">
              <a:buSzTx/>
              <a:buFontTx/>
              <a:buNone/>
            </a:pPr>
            <a:r>
              <a:rPr lang="cs-CZ" sz="2400" smtClean="0"/>
              <a:t>	- deratizace podzemních garáží, areálů</a:t>
            </a:r>
          </a:p>
          <a:p>
            <a:pPr marL="90488" indent="-90488" eaLnBrk="1" hangingPunct="1">
              <a:buSzTx/>
              <a:buFontTx/>
              <a:buNone/>
            </a:pPr>
            <a:r>
              <a:rPr lang="cs-CZ" sz="2400" smtClean="0"/>
              <a:t>	- aj.</a:t>
            </a:r>
          </a:p>
          <a:p>
            <a:pPr marL="90488" indent="-90488" eaLnBrk="1" hangingPunct="1">
              <a:buSzTx/>
              <a:buFontTx/>
              <a:buNone/>
            </a:pPr>
            <a:endParaRPr lang="cs-CZ" sz="2400" smtClean="0"/>
          </a:p>
          <a:p>
            <a:pPr marL="90488" indent="-90488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Provádění deratizace</a:t>
            </a:r>
          </a:p>
          <a:p>
            <a:pPr marL="90488" indent="-90488" eaLnBrk="1" hangingPunct="1">
              <a:buSzTx/>
              <a:buFontTx/>
              <a:buNone/>
            </a:pPr>
            <a:endParaRPr lang="cs-CZ" sz="2400" b="1" smtClean="0"/>
          </a:p>
          <a:p>
            <a:pPr marL="90488" indent="-90488" eaLnBrk="1" hangingPunct="1">
              <a:buSzTx/>
              <a:buFontTx/>
              <a:buNone/>
            </a:pPr>
            <a:endParaRPr lang="en-GB" sz="2400" smtClean="0"/>
          </a:p>
        </p:txBody>
      </p:sp>
      <p:sp>
        <p:nvSpPr>
          <p:cNvPr id="17412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6CDB04F-ACC3-4B6D-B326-289B7C0686DF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DERATIZACE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269875" indent="-269875" eaLnBrk="1" hangingPunct="1">
              <a:buSzTx/>
              <a:buFontTx/>
              <a:buNone/>
            </a:pPr>
            <a:endParaRPr lang="cs-CZ" sz="2400" u="sng" smtClean="0"/>
          </a:p>
          <a:p>
            <a:pPr marL="269875" indent="-269875" eaLnBrk="1" hangingPunct="1">
              <a:buSzTx/>
              <a:buFontTx/>
              <a:buNone/>
            </a:pPr>
            <a:endParaRPr lang="cs-CZ" sz="2400" u="sng" smtClean="0"/>
          </a:p>
          <a:p>
            <a:pPr marL="269875" indent="-269875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Z legislativy vyplývá:</a:t>
            </a:r>
          </a:p>
          <a:p>
            <a:pPr marL="269875" indent="-269875" algn="just" eaLnBrk="1" hangingPunct="1">
              <a:buSzTx/>
              <a:buFontTx/>
              <a:buNone/>
            </a:pPr>
            <a:r>
              <a:rPr lang="cs-CZ" sz="2400" smtClean="0"/>
              <a:t>	</a:t>
            </a:r>
            <a:r>
              <a:rPr lang="cs-CZ" sz="2400" b="1" smtClean="0"/>
              <a:t>1)</a:t>
            </a:r>
            <a:r>
              <a:rPr lang="cs-CZ" sz="2400" smtClean="0"/>
              <a:t> každý správce a majitel domu musí regulovat počet myšovitých hlodavců na únosnou míru, aby nebyla způsobena újma na zdraví obyvatelstva  a ekonomické škody</a:t>
            </a:r>
          </a:p>
          <a:p>
            <a:pPr marL="269875" indent="-269875" algn="just" eaLnBrk="1" hangingPunct="1">
              <a:buSzTx/>
              <a:buFontTx/>
              <a:buNone/>
            </a:pPr>
            <a:endParaRPr lang="cs-CZ" sz="800" smtClean="0"/>
          </a:p>
          <a:p>
            <a:pPr marL="269875" indent="-269875" algn="just" eaLnBrk="1" hangingPunct="1">
              <a:buSzTx/>
              <a:buFontTx/>
              <a:buNone/>
            </a:pPr>
            <a:r>
              <a:rPr lang="cs-CZ" sz="2400" smtClean="0"/>
              <a:t>	</a:t>
            </a:r>
            <a:r>
              <a:rPr lang="cs-CZ" sz="2400" b="1" smtClean="0"/>
              <a:t>2)</a:t>
            </a:r>
            <a:r>
              <a:rPr lang="cs-CZ" sz="2400" smtClean="0"/>
              <a:t> některé obce mají vydanou vyhlášku, kde je přesně určeno, ve kterou roční dobu musí na vlastní náklady prokazatelně majitel nebo správce domu deratizační zákrok nechat provést.</a:t>
            </a:r>
            <a:endParaRPr lang="en-GB" sz="2400" smtClean="0"/>
          </a:p>
        </p:txBody>
      </p:sp>
      <p:sp>
        <p:nvSpPr>
          <p:cNvPr id="18436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06C178E-C8A0-4F4D-84BE-321B1A4691AB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DERATIZACE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420938"/>
            <a:ext cx="8001000" cy="4056062"/>
          </a:xfrm>
        </p:spPr>
        <p:txBody>
          <a:bodyPr/>
          <a:lstStyle/>
          <a:p>
            <a:pPr marL="185738" indent="-185738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Četnost: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400" smtClean="0"/>
              <a:t>	- vyplývá z dnes dostupných technologií a přípravků    určených k hubení a monitoringu hlodavců.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400" smtClean="0"/>
              <a:t>	- </a:t>
            </a:r>
            <a:r>
              <a:rPr lang="cs-CZ" sz="2400" b="1" i="1" smtClean="0"/>
              <a:t>četnost prevencí</a:t>
            </a:r>
            <a:r>
              <a:rPr lang="cs-CZ" sz="2400" b="1" smtClean="0"/>
              <a:t>:</a:t>
            </a:r>
            <a:r>
              <a:rPr lang="cs-CZ" sz="2400" smtClean="0"/>
              <a:t> 2 – 4 x ročně (podle umístění objektu  s ohledem na stav okolí a předpokládaná nebo prokázaná  rizika výskytu hlodavců)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400" smtClean="0"/>
              <a:t>	- </a:t>
            </a:r>
            <a:r>
              <a:rPr lang="cs-CZ" sz="2400" b="1" i="1" smtClean="0"/>
              <a:t>četnost represí</a:t>
            </a:r>
            <a:r>
              <a:rPr lang="cs-CZ" sz="2400" b="1" smtClean="0"/>
              <a:t>:</a:t>
            </a:r>
            <a:r>
              <a:rPr lang="cs-CZ" sz="2400" smtClean="0"/>
              <a:t> při výskytu potřeba opakovat kontroly </a:t>
            </a:r>
            <a:br>
              <a:rPr lang="cs-CZ" sz="2400" smtClean="0"/>
            </a:br>
            <a:r>
              <a:rPr lang="cs-CZ" sz="2400" smtClean="0"/>
              <a:t>i doplnění návnad i jednou denně až do prokazatelného snížení stavu škodlivých hlodavců v místě</a:t>
            </a:r>
            <a:endParaRPr lang="en-GB" sz="2400" smtClean="0"/>
          </a:p>
        </p:txBody>
      </p:sp>
      <p:sp>
        <p:nvSpPr>
          <p:cNvPr id="19460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537BE32-354A-4298-8A3E-A404676320C3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101123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DERATIZACE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185738" indent="-185738" eaLnBrk="1" hangingPunct="1">
              <a:buSzTx/>
              <a:buFontTx/>
              <a:buChar char="•"/>
            </a:pPr>
            <a:endParaRPr lang="cs-CZ" sz="2400" u="sng" smtClean="0"/>
          </a:p>
          <a:p>
            <a:pPr marL="185738" indent="-185738" eaLnBrk="1" hangingPunct="1">
              <a:buSzTx/>
              <a:buFontTx/>
              <a:buNone/>
            </a:pPr>
            <a:endParaRPr lang="cs-CZ" sz="2400" u="sng" smtClean="0"/>
          </a:p>
          <a:p>
            <a:pPr marL="185738" indent="-185738" eaLnBrk="1" hangingPunct="1">
              <a:buSzTx/>
              <a:buFontTx/>
              <a:buNone/>
            </a:pPr>
            <a:endParaRPr lang="cs-CZ" sz="1200" u="sng" smtClean="0"/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Kdo kontroluje: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400" smtClean="0"/>
              <a:t>- místně příslušný orgán, který se zabývá dohledem nad hygienou a životním prostředí </a:t>
            </a:r>
            <a:r>
              <a:rPr lang="en-US" sz="2400" smtClean="0">
                <a:cs typeface="Arial" charset="0"/>
              </a:rPr>
              <a:t>=&gt;</a:t>
            </a:r>
            <a:r>
              <a:rPr lang="cs-CZ" sz="2400" smtClean="0">
                <a:cs typeface="Arial" charset="0"/>
              </a:rPr>
              <a:t> Hygienická stanice </a:t>
            </a:r>
            <a:br>
              <a:rPr lang="cs-CZ" sz="2400" smtClean="0">
                <a:cs typeface="Arial" charset="0"/>
              </a:rPr>
            </a:br>
            <a:r>
              <a:rPr lang="cs-CZ" sz="2400" smtClean="0">
                <a:cs typeface="Arial" charset="0"/>
              </a:rPr>
              <a:t>s jednotlivými místními odděleními</a:t>
            </a:r>
            <a:endParaRPr lang="en-US" sz="2400" smtClean="0">
              <a:cs typeface="Arial" charset="0"/>
            </a:endParaRPr>
          </a:p>
        </p:txBody>
      </p:sp>
      <p:sp>
        <p:nvSpPr>
          <p:cNvPr id="20484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9D16F1F-E7CA-43E5-BC9E-77A1FC1CCF8D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101123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DEZINFEKCE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400" smtClean="0"/>
              <a:t>= soubor opatření zneškodňujících mikroorganizmy pomocí fyzikálních, chemických nebo kombinovaných postupů</a:t>
            </a:r>
          </a:p>
          <a:p>
            <a:pPr marL="185738" indent="-185738" algn="just" eaLnBrk="1" hangingPunct="1">
              <a:buSzTx/>
              <a:buFontTx/>
              <a:buChar char="-"/>
            </a:pPr>
            <a:r>
              <a:rPr lang="cs-CZ" sz="2400" smtClean="0"/>
              <a:t>vyšší stupeň zaručuje usmrcení všech mikroorganizmů (bakterie, viry, houby, aj.)</a:t>
            </a:r>
          </a:p>
          <a:p>
            <a:pPr marL="185738" indent="-185738" algn="just" eaLnBrk="1" hangingPunct="1">
              <a:buSzTx/>
              <a:buFontTx/>
              <a:buChar char="-"/>
            </a:pPr>
            <a:endParaRPr lang="cs-CZ" sz="2400" smtClean="0"/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400" b="1" smtClean="0">
                <a:solidFill>
                  <a:srgbClr val="800000"/>
                </a:solidFill>
              </a:rPr>
              <a:t>STERILIZACE</a:t>
            </a:r>
            <a:r>
              <a:rPr lang="cs-CZ" sz="2400" smtClean="0"/>
              <a:t> = souhrn opatření vedoucích ke zničení všech rozmnožování schopných organizmů a virů </a:t>
            </a:r>
            <a:br>
              <a:rPr lang="cs-CZ" sz="2400" smtClean="0"/>
            </a:br>
            <a:r>
              <a:rPr lang="cs-CZ" sz="2400" smtClean="0"/>
              <a:t>na předmětech v produktech.</a:t>
            </a:r>
            <a:endParaRPr lang="en-GB" sz="2400" smtClean="0"/>
          </a:p>
        </p:txBody>
      </p:sp>
      <p:sp>
        <p:nvSpPr>
          <p:cNvPr id="21508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6AC96F0-210F-4CD6-9999-6A06F6DACA27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101123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DEZINFEKCE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305800" cy="4992687"/>
          </a:xfrm>
        </p:spPr>
        <p:txBody>
          <a:bodyPr/>
          <a:lstStyle/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endParaRPr lang="cs-CZ" sz="2400" u="sng" smtClean="0"/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endParaRPr lang="cs-CZ" sz="2400" u="sng" smtClean="0"/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Obecná opatření pro provádění dezinfekce a sterilizace: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smtClean="0"/>
              <a:t>- dezinfekční prostředky mají: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smtClean="0"/>
              <a:t>		- cidní působení: znamená trvalé usmrcení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smtClean="0"/>
              <a:t>		- statické působení: znamená dočasnou ztrátu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smtClean="0"/>
              <a:t>		  schopnosti množení nebo pokles růstové aktivity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lnSpc>
                <a:spcPct val="90000"/>
              </a:lnSpc>
              <a:buSzTx/>
              <a:buFontTx/>
              <a:buChar char="-"/>
            </a:pPr>
            <a:r>
              <a:rPr lang="cs-CZ" sz="2400" smtClean="0"/>
              <a:t>jsou označovány jako – bakteri-, fungi-, tuberkulo-, mykobakteri-, spori-, viru- cidní či statické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1800" smtClean="0"/>
              <a:t>		</a:t>
            </a:r>
          </a:p>
        </p:txBody>
      </p:sp>
      <p:sp>
        <p:nvSpPr>
          <p:cNvPr id="22532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AA53AA0-357E-4472-B2B8-E2EDD278F079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DEZINFEKCE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2349500"/>
            <a:ext cx="8001000" cy="4992688"/>
          </a:xfrm>
        </p:spPr>
        <p:txBody>
          <a:bodyPr/>
          <a:lstStyle/>
          <a:p>
            <a:pPr marL="533400" indent="-533400" eaLnBrk="1" hangingPunct="1">
              <a:buSzTx/>
              <a:buFontTx/>
              <a:buNone/>
            </a:pPr>
            <a:r>
              <a:rPr lang="cs-CZ" sz="2400" b="1" smtClean="0">
                <a:solidFill>
                  <a:srgbClr val="800000"/>
                </a:solidFill>
              </a:rPr>
              <a:t>a) Fyzikální metody dezinfekce</a:t>
            </a:r>
            <a:r>
              <a:rPr lang="cs-CZ" sz="2400" smtClean="0">
                <a:solidFill>
                  <a:srgbClr val="800000"/>
                </a:solidFill>
              </a:rPr>
              <a:t> </a:t>
            </a:r>
          </a:p>
          <a:p>
            <a:pPr marL="533400" indent="-533400" algn="just" eaLnBrk="1" hangingPunct="1">
              <a:buSzTx/>
              <a:buFontTx/>
              <a:buNone/>
            </a:pPr>
            <a:r>
              <a:rPr lang="cs-CZ" sz="1800" b="1" smtClean="0">
                <a:sym typeface="Symbol" pitchFamily="18" charset="2"/>
              </a:rPr>
              <a:t>	</a:t>
            </a:r>
            <a:r>
              <a:rPr lang="cs-CZ" sz="2400" b="1" smtClean="0">
                <a:sym typeface="Symbol" pitchFamily="18" charset="2"/>
              </a:rPr>
              <a:t> </a:t>
            </a:r>
            <a:r>
              <a:rPr lang="cs-CZ" sz="2400" b="1" smtClean="0"/>
              <a:t>metody, při kterých se mikroorganizmy usmrtí aplikací různých forem tepla, ultrafialovým </a:t>
            </a:r>
            <a:br>
              <a:rPr lang="cs-CZ" sz="2400" b="1" smtClean="0"/>
            </a:br>
            <a:r>
              <a:rPr lang="cs-CZ" sz="2400" b="1" smtClean="0"/>
              <a:t>a radiačním zářením:</a:t>
            </a:r>
          </a:p>
          <a:p>
            <a:pPr marL="533400" indent="-533400" algn="just" eaLnBrk="1" hangingPunct="1">
              <a:buSzTx/>
              <a:buFontTx/>
              <a:buNone/>
            </a:pPr>
            <a:r>
              <a:rPr lang="cs-CZ" sz="2400" smtClean="0"/>
              <a:t>		- var za atmosférického tlaku po dobu 30 minut</a:t>
            </a:r>
          </a:p>
          <a:p>
            <a:pPr marL="533400" indent="-533400" algn="just" eaLnBrk="1" hangingPunct="1">
              <a:buSzTx/>
              <a:buFontTx/>
              <a:buNone/>
            </a:pPr>
            <a:r>
              <a:rPr lang="cs-CZ" sz="2400" smtClean="0"/>
              <a:t>		- var v přetlakových hrncích po dobu 20 minut</a:t>
            </a:r>
          </a:p>
          <a:p>
            <a:pPr marL="533400" indent="-533400" algn="just" eaLnBrk="1" hangingPunct="1">
              <a:buSzTx/>
              <a:buFontTx/>
              <a:buNone/>
            </a:pPr>
            <a:r>
              <a:rPr lang="cs-CZ" sz="2400" smtClean="0"/>
              <a:t>		- dezinfekce v mycích, pracích a parních přístrojích   	  při teplotě vyšší než  90</a:t>
            </a:r>
            <a:r>
              <a:rPr lang="en-US" sz="2400" smtClean="0">
                <a:cs typeface="Arial" charset="0"/>
              </a:rPr>
              <a:t>º</a:t>
            </a:r>
            <a:r>
              <a:rPr lang="cs-CZ" sz="2400" smtClean="0">
                <a:cs typeface="Arial" charset="0"/>
              </a:rPr>
              <a:t>C, </a:t>
            </a:r>
          </a:p>
          <a:p>
            <a:pPr marL="533400" indent="-533400" algn="just" eaLnBrk="1" hangingPunct="1">
              <a:buSzTx/>
              <a:buFontTx/>
              <a:buNone/>
            </a:pPr>
            <a:r>
              <a:rPr lang="cs-CZ" sz="2400" smtClean="0">
                <a:cs typeface="Arial" charset="0"/>
              </a:rPr>
              <a:t>		- aj. </a:t>
            </a:r>
            <a:endParaRPr lang="en-US" sz="2400" smtClean="0">
              <a:cs typeface="Arial" charset="0"/>
            </a:endParaRPr>
          </a:p>
        </p:txBody>
      </p:sp>
      <p:sp>
        <p:nvSpPr>
          <p:cNvPr id="23556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5CD480F-74CD-46D6-9B04-3A00D793AE28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DEZINFEKCE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2349500"/>
            <a:ext cx="8459787" cy="4992688"/>
          </a:xfrm>
        </p:spPr>
        <p:txBody>
          <a:bodyPr/>
          <a:lstStyle/>
          <a:p>
            <a:pPr marL="185738" indent="-185738" eaLnBrk="1" hangingPunct="1">
              <a:buSzTx/>
              <a:buFontTx/>
              <a:buNone/>
            </a:pPr>
            <a:r>
              <a:rPr lang="cs-CZ" sz="2400" b="1" smtClean="0">
                <a:solidFill>
                  <a:srgbClr val="800000"/>
                </a:solidFill>
              </a:rPr>
              <a:t>b) Chemické metody dezinfekce</a:t>
            </a:r>
            <a:r>
              <a:rPr lang="cs-CZ" sz="2400" smtClean="0">
                <a:solidFill>
                  <a:srgbClr val="800000"/>
                </a:solidFill>
              </a:rPr>
              <a:t> 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200" b="1" smtClean="0">
                <a:sym typeface="Symbol" pitchFamily="18" charset="2"/>
              </a:rPr>
              <a:t> </a:t>
            </a:r>
            <a:r>
              <a:rPr lang="cs-CZ" sz="2200" b="1" smtClean="0"/>
              <a:t>postupy a aplikace chemických látek v plynné podobě nebo v roztoku, při kterých se mikroorganizmy usmrtí nebo se zastaví jejich růst chemickými dezinfekčními prostředky.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2000" b="1" smtClean="0">
                <a:solidFill>
                  <a:srgbClr val="800000"/>
                </a:solidFill>
              </a:rPr>
              <a:t>Důležité zásady: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1900" smtClean="0"/>
              <a:t>	1) dezinfekční roztoky se připravují pečlivým odměřením dávek příslušného dezinfekčního prostředku a vody, těšně před použitím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1900" smtClean="0"/>
              <a:t>	2) zlepšení účinnosti některých dezinfekčních přípravků lze dosáhnout zvýšením teploty dezinfekčního roztoku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1900" smtClean="0"/>
              <a:t>	3) k jednorázovému postupu dezinfekce a čištění ploch lze použít kombinaci vybraných dezinfekčních přípravků s některými saponáty</a:t>
            </a:r>
          </a:p>
          <a:p>
            <a:pPr marL="185738" indent="-185738" algn="just" eaLnBrk="1" hangingPunct="1">
              <a:buSzTx/>
              <a:buFontTx/>
              <a:buNone/>
            </a:pPr>
            <a:r>
              <a:rPr lang="cs-CZ" sz="1900" smtClean="0"/>
              <a:t>	4) aj.</a:t>
            </a:r>
          </a:p>
          <a:p>
            <a:pPr marL="185738" indent="-185738" eaLnBrk="1" hangingPunct="1">
              <a:buSzTx/>
              <a:buFontTx/>
              <a:buNone/>
            </a:pPr>
            <a:endParaRPr lang="en-GB" sz="1900" smtClean="0"/>
          </a:p>
        </p:txBody>
      </p:sp>
      <p:sp>
        <p:nvSpPr>
          <p:cNvPr id="24580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AF7CF27-99EA-44B3-9765-9BE4AF48390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101123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DEZINSEKCE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buSzTx/>
              <a:buFontTx/>
              <a:buNone/>
            </a:pPr>
            <a:r>
              <a:rPr lang="cs-CZ" sz="2400" smtClean="0"/>
              <a:t>= obor zabývající se hubením obtížného nebo škodlivého hmyzu</a:t>
            </a:r>
          </a:p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Nejrozšířenější metody provádění jsou: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2400" smtClean="0"/>
              <a:t>	</a:t>
            </a:r>
            <a:r>
              <a:rPr lang="cs-CZ" sz="1800" smtClean="0"/>
              <a:t>a) chemické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1800" smtClean="0"/>
              <a:t>	b) hubící hmyz dotykově nebo požerově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1800" smtClean="0"/>
              <a:t>	c) popř. jako plyny a páry</a:t>
            </a:r>
          </a:p>
          <a:p>
            <a:pPr marL="185738" indent="-185738" eaLnBrk="1" hangingPunct="1">
              <a:buSzTx/>
              <a:buFontTx/>
              <a:buNone/>
            </a:pPr>
            <a:endParaRPr lang="cs-CZ" sz="1800" smtClean="0"/>
          </a:p>
          <a:p>
            <a:pPr marL="185738" indent="-185738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Nejčastější druhy škodlivého či obtížného hmyzu</a:t>
            </a:r>
            <a:r>
              <a:rPr lang="cs-CZ" sz="2400" b="1" smtClean="0">
                <a:solidFill>
                  <a:srgbClr val="800000"/>
                </a:solidFill>
              </a:rPr>
              <a:t>: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1800" smtClean="0"/>
              <a:t>- rus domácí, šváb obecný, klíšťáci, mravenci faraoni, lesáci, moli, aj.			</a:t>
            </a:r>
            <a:endParaRPr lang="en-GB" sz="1800" smtClean="0"/>
          </a:p>
        </p:txBody>
      </p:sp>
      <p:sp>
        <p:nvSpPr>
          <p:cNvPr id="25604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C72A9DE-722D-43AC-83C4-3F0160F85A8F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DEZINSEKCE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185738" indent="-185738" eaLnBrk="1" hangingPunct="1">
              <a:buSzTx/>
              <a:buFontTx/>
              <a:buNone/>
            </a:pPr>
            <a:endParaRPr lang="cs-CZ" sz="2400" u="sng" smtClean="0"/>
          </a:p>
          <a:p>
            <a:pPr marL="185738" indent="-185738" eaLnBrk="1" hangingPunct="1">
              <a:buSzTx/>
              <a:buFontTx/>
              <a:buNone/>
            </a:pPr>
            <a:endParaRPr lang="cs-CZ" sz="2400" u="sng" smtClean="0"/>
          </a:p>
          <a:p>
            <a:pPr marL="185738" indent="-185738" eaLnBrk="1" hangingPunct="1">
              <a:buSzTx/>
              <a:buFontTx/>
              <a:buNone/>
            </a:pPr>
            <a:endParaRPr lang="cs-CZ" sz="1200" u="sng" smtClean="0"/>
          </a:p>
          <a:p>
            <a:pPr marL="185738" indent="-185738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Nejčastější příklady dezinsekčního zásahu:</a:t>
            </a:r>
          </a:p>
          <a:p>
            <a:pPr marL="185738" indent="-185738" eaLnBrk="1" hangingPunct="1">
              <a:buSzTx/>
              <a:buFontTx/>
              <a:buNone/>
            </a:pPr>
            <a:r>
              <a:rPr lang="cs-CZ" sz="2400" smtClean="0"/>
              <a:t>- </a:t>
            </a:r>
            <a:r>
              <a:rPr lang="cs-CZ" sz="2000" smtClean="0"/>
              <a:t>dezinsekce obytných domů proti švábovitému hmyzu a mravencům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000" smtClean="0"/>
              <a:t>dezinsekce v potravinářských provozech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000" smtClean="0"/>
              <a:t>dezinsekce půdních prostor při vyklízení holubího trusu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000" smtClean="0"/>
              <a:t>ochrana dřeva před napadením červotočem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000" smtClean="0"/>
              <a:t>hubení much, komárů, rybenek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000" smtClean="0"/>
              <a:t>aj. </a:t>
            </a:r>
            <a:endParaRPr lang="en-GB" sz="2000" smtClean="0"/>
          </a:p>
        </p:txBody>
      </p:sp>
      <p:sp>
        <p:nvSpPr>
          <p:cNvPr id="26628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8C3200C-230E-4EE1-A511-14AEEF43854A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DEZINSEKCE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533400" indent="-533400" eaLnBrk="1" hangingPunct="1">
              <a:buSzTx/>
              <a:buFontTx/>
              <a:buNone/>
            </a:pPr>
            <a:endParaRPr lang="cs-CZ" sz="2400" u="sng" smtClean="0"/>
          </a:p>
          <a:p>
            <a:pPr marL="533400" indent="-533400" eaLnBrk="1" hangingPunct="1">
              <a:buSzTx/>
              <a:buFontTx/>
              <a:buNone/>
            </a:pPr>
            <a:endParaRPr lang="cs-CZ" sz="2400" u="sng" smtClean="0"/>
          </a:p>
          <a:p>
            <a:pPr marL="533400" indent="-533400" eaLnBrk="1" hangingPunct="1">
              <a:buSzTx/>
              <a:buFontTx/>
              <a:buNone/>
            </a:pPr>
            <a:endParaRPr lang="cs-CZ" sz="1600" u="sng" smtClean="0"/>
          </a:p>
          <a:p>
            <a:pPr marL="533400" indent="-533400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Příklady technologií dezinsekčních zásahů:</a:t>
            </a:r>
          </a:p>
          <a:p>
            <a:pPr marL="533400" indent="-533400" eaLnBrk="1" hangingPunct="1">
              <a:buSzTx/>
              <a:buFontTx/>
              <a:buNone/>
            </a:pPr>
            <a:r>
              <a:rPr lang="cs-CZ" sz="2400" b="1" smtClean="0"/>
              <a:t>a) </a:t>
            </a:r>
            <a:r>
              <a:rPr lang="cs-CZ" sz="2400" b="1" i="1" smtClean="0"/>
              <a:t>hubení mravenců faraonů</a:t>
            </a:r>
          </a:p>
          <a:p>
            <a:pPr marL="533400" indent="-533400" eaLnBrk="1" hangingPunct="1">
              <a:buSzTx/>
              <a:buFontTx/>
              <a:buNone/>
            </a:pPr>
            <a:endParaRPr lang="cs-CZ" sz="1800" smtClean="0"/>
          </a:p>
          <a:p>
            <a:pPr marL="533400" indent="-533400" eaLnBrk="1" hangingPunct="1">
              <a:buSzTx/>
              <a:buFontTx/>
              <a:buNone/>
            </a:pPr>
            <a:r>
              <a:rPr lang="cs-CZ" sz="1800" smtClean="0"/>
              <a:t>1. metoda </a:t>
            </a:r>
            <a:r>
              <a:rPr lang="en-US" sz="1800" smtClean="0">
                <a:cs typeface="Arial" charset="0"/>
              </a:rPr>
              <a:t>=&gt;</a:t>
            </a:r>
            <a:r>
              <a:rPr lang="cs-CZ" sz="1800" smtClean="0">
                <a:cs typeface="Arial" charset="0"/>
              </a:rPr>
              <a:t> pokládka požerových nástrah (velmi účinná)</a:t>
            </a:r>
          </a:p>
          <a:p>
            <a:pPr marL="533400" indent="-533400" eaLnBrk="1" hangingPunct="1">
              <a:buSzTx/>
              <a:buFontTx/>
              <a:buNone/>
            </a:pPr>
            <a:r>
              <a:rPr lang="cs-CZ" sz="1800" smtClean="0">
                <a:cs typeface="Arial" charset="0"/>
              </a:rPr>
              <a:t>2. metoda </a:t>
            </a:r>
            <a:r>
              <a:rPr lang="en-US" sz="1800" smtClean="0">
                <a:cs typeface="Arial" charset="0"/>
              </a:rPr>
              <a:t>=&gt;</a:t>
            </a:r>
            <a:r>
              <a:rPr lang="cs-CZ" sz="1800" smtClean="0">
                <a:cs typeface="Arial" charset="0"/>
              </a:rPr>
              <a:t> pokládka juvenoidních požerových nástrah</a:t>
            </a:r>
          </a:p>
          <a:p>
            <a:pPr marL="533400" indent="-533400" eaLnBrk="1" hangingPunct="1">
              <a:buSzTx/>
              <a:buFontTx/>
              <a:buNone/>
            </a:pPr>
            <a:r>
              <a:rPr lang="cs-CZ" sz="1800" smtClean="0">
                <a:cs typeface="Arial" charset="0"/>
              </a:rPr>
              <a:t>		   </a:t>
            </a:r>
            <a:r>
              <a:rPr lang="en-US" sz="1800" smtClean="0">
                <a:cs typeface="Arial" charset="0"/>
              </a:rPr>
              <a:t>=&gt;</a:t>
            </a:r>
            <a:r>
              <a:rPr lang="cs-CZ" sz="1800" smtClean="0">
                <a:cs typeface="Arial" charset="0"/>
              </a:rPr>
              <a:t> opakovaná pokládka po 3-5 týdnech</a:t>
            </a:r>
          </a:p>
          <a:p>
            <a:pPr marL="533400" indent="-533400" eaLnBrk="1" hangingPunct="1">
              <a:buSzTx/>
              <a:buFontTx/>
              <a:buNone/>
            </a:pPr>
            <a:r>
              <a:rPr lang="cs-CZ" sz="1800" smtClean="0">
                <a:cs typeface="Arial" charset="0"/>
              </a:rPr>
              <a:t>		   </a:t>
            </a:r>
            <a:r>
              <a:rPr lang="en-US" sz="1800" smtClean="0">
                <a:cs typeface="Arial" charset="0"/>
              </a:rPr>
              <a:t>=&gt;</a:t>
            </a:r>
            <a:r>
              <a:rPr lang="cs-CZ" sz="1800" smtClean="0">
                <a:cs typeface="Arial" charset="0"/>
              </a:rPr>
              <a:t> postřik omezující pohyb mravenců v ošetřovaných</a:t>
            </a:r>
          </a:p>
          <a:p>
            <a:pPr marL="533400" indent="-533400" eaLnBrk="1" hangingPunct="1">
              <a:buSzTx/>
              <a:buFontTx/>
              <a:buNone/>
            </a:pPr>
            <a:r>
              <a:rPr lang="cs-CZ" sz="1800" smtClean="0">
                <a:cs typeface="Arial" charset="0"/>
              </a:rPr>
              <a:t>		        prostorech</a:t>
            </a:r>
          </a:p>
          <a:p>
            <a:pPr marL="533400" indent="-533400" eaLnBrk="1" hangingPunct="1">
              <a:buSzTx/>
              <a:buFontTx/>
              <a:buNone/>
            </a:pPr>
            <a:endParaRPr lang="cs-CZ" sz="1800" smtClean="0">
              <a:cs typeface="Arial" charset="0"/>
            </a:endParaRPr>
          </a:p>
          <a:p>
            <a:pPr marL="533400" indent="-533400" eaLnBrk="1" hangingPunct="1">
              <a:buSzTx/>
              <a:buFontTx/>
              <a:buNone/>
            </a:pPr>
            <a:endParaRPr lang="en-US" sz="1800" smtClean="0">
              <a:cs typeface="Arial" charset="0"/>
            </a:endParaRPr>
          </a:p>
        </p:txBody>
      </p:sp>
      <p:sp>
        <p:nvSpPr>
          <p:cNvPr id="27652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164663D-6927-4E56-9958-5EF26BCCAD2D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6858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DEZINSEKCE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b="1" smtClean="0">
                <a:cs typeface="Arial" charset="0"/>
              </a:rPr>
              <a:t>b) </a:t>
            </a:r>
            <a:r>
              <a:rPr lang="cs-CZ" sz="2400" b="1" i="1" smtClean="0">
                <a:cs typeface="Arial" charset="0"/>
              </a:rPr>
              <a:t>hubení rusů, švábů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1800" smtClean="0">
                <a:cs typeface="Arial" charset="0"/>
              </a:rPr>
              <a:t>1. metoda </a:t>
            </a:r>
            <a:r>
              <a:rPr lang="en-US" sz="1800" smtClean="0">
                <a:cs typeface="Arial" charset="0"/>
              </a:rPr>
              <a:t>=&gt;</a:t>
            </a:r>
            <a:r>
              <a:rPr lang="cs-CZ" sz="1800" smtClean="0">
                <a:cs typeface="Arial" charset="0"/>
              </a:rPr>
              <a:t> postřikem (rus domácí) – nutno po 4 – 6 ti týdnech 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1800" smtClean="0">
                <a:cs typeface="Arial" charset="0"/>
              </a:rPr>
              <a:t>		         opakovat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1800" smtClean="0">
                <a:cs typeface="Arial" charset="0"/>
              </a:rPr>
              <a:t>2. metoda </a:t>
            </a:r>
            <a:r>
              <a:rPr lang="en-US" sz="1800" smtClean="0">
                <a:cs typeface="Arial" charset="0"/>
              </a:rPr>
              <a:t>=&gt;</a:t>
            </a:r>
            <a:r>
              <a:rPr lang="cs-CZ" sz="1800" smtClean="0">
                <a:cs typeface="Arial" charset="0"/>
              </a:rPr>
              <a:t> gelem (švábovitý hmyz) – jedná se o speciální 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1800" smtClean="0">
                <a:cs typeface="Arial" charset="0"/>
              </a:rPr>
              <a:t>		         dezinsekční gel, který se aplikuje jako jakási bariéra u 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1800" smtClean="0">
                <a:cs typeface="Arial" charset="0"/>
              </a:rPr>
              <a:t>		         migračních průstupů</a:t>
            </a:r>
            <a:endParaRPr lang="en-US" sz="1800" smtClean="0">
              <a:cs typeface="Arial" charset="0"/>
            </a:endParaRP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b="1" smtClean="0"/>
              <a:t>c) </a:t>
            </a:r>
            <a:r>
              <a:rPr lang="cs-CZ" sz="2400" b="1" i="1" smtClean="0"/>
              <a:t>štěnice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b="1" smtClean="0"/>
              <a:t>d) </a:t>
            </a:r>
            <a:r>
              <a:rPr lang="cs-CZ" sz="2400" b="1" i="1" smtClean="0"/>
              <a:t>hubení rybenek, much, komárů</a:t>
            </a:r>
            <a:r>
              <a:rPr lang="cs-CZ" sz="2400" b="1" smtClean="0"/>
              <a:t>…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b="1" smtClean="0"/>
              <a:t>e) </a:t>
            </a:r>
            <a:r>
              <a:rPr lang="cs-CZ" sz="2400" b="1" i="1" smtClean="0"/>
              <a:t>likvidace vosích hnízd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r>
              <a:rPr lang="cs-CZ" sz="2400" b="1" smtClean="0"/>
              <a:t>f)  </a:t>
            </a:r>
            <a:r>
              <a:rPr lang="cs-CZ" sz="2400" b="1" i="1" smtClean="0"/>
              <a:t>ochrana dřeva – ošetření napadení červotočem</a:t>
            </a:r>
            <a:r>
              <a:rPr lang="cs-CZ" sz="2400" b="1" smtClean="0"/>
              <a:t>…</a:t>
            </a:r>
          </a:p>
          <a:p>
            <a:pPr marL="185738" indent="-185738" eaLnBrk="1" hangingPunct="1">
              <a:lnSpc>
                <a:spcPct val="90000"/>
              </a:lnSpc>
              <a:buSzTx/>
              <a:buFontTx/>
              <a:buNone/>
            </a:pPr>
            <a:endParaRPr lang="en-GB" sz="2400" b="1" smtClean="0"/>
          </a:p>
        </p:txBody>
      </p:sp>
      <p:sp>
        <p:nvSpPr>
          <p:cNvPr id="28676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31C4519-DA69-4B32-B86E-574D06EEF82B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101123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DEZINSEKCE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185738" indent="-185738" eaLnBrk="1" hangingPunct="1">
              <a:buSzTx/>
              <a:buFontTx/>
              <a:buNone/>
            </a:pPr>
            <a:endParaRPr lang="cs-CZ" sz="3200" u="sng" smtClean="0"/>
          </a:p>
          <a:p>
            <a:pPr marL="185738" indent="-185738" eaLnBrk="1" hangingPunct="1">
              <a:buSzTx/>
              <a:buFontTx/>
              <a:buNone/>
            </a:pPr>
            <a:endParaRPr lang="cs-CZ" sz="3200" u="sng" smtClean="0"/>
          </a:p>
          <a:p>
            <a:pPr marL="185738" indent="-185738" eaLnBrk="1" hangingPunct="1">
              <a:buSzTx/>
              <a:buFontTx/>
              <a:buNone/>
            </a:pPr>
            <a:r>
              <a:rPr lang="cs-CZ" sz="2400" b="1" u="sng" smtClean="0">
                <a:solidFill>
                  <a:srgbClr val="800000"/>
                </a:solidFill>
              </a:rPr>
              <a:t>Obecná pravidla při provádění dezinsekčních zásahů:</a:t>
            </a:r>
          </a:p>
          <a:p>
            <a:pPr marL="185738" indent="-185738" eaLnBrk="1" hangingPunct="1">
              <a:buSzTx/>
              <a:buFontTx/>
              <a:buNone/>
            </a:pPr>
            <a:endParaRPr lang="cs-CZ" sz="2400" smtClean="0"/>
          </a:p>
          <a:p>
            <a:pPr marL="185738" indent="-185738" eaLnBrk="1" hangingPunct="1">
              <a:buSzTx/>
              <a:buFontTx/>
              <a:buNone/>
            </a:pPr>
            <a:r>
              <a:rPr lang="cs-CZ" sz="2400" smtClean="0"/>
              <a:t>- podmínky provádění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400" smtClean="0"/>
              <a:t>princip účinku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400" smtClean="0"/>
              <a:t>doba účinnosti přípravku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400" smtClean="0"/>
              <a:t>nebezpeční vzniku rezistence</a:t>
            </a:r>
          </a:p>
          <a:p>
            <a:pPr marL="185738" indent="-185738" eaLnBrk="1" hangingPunct="1">
              <a:buSzTx/>
              <a:buFontTx/>
              <a:buChar char="-"/>
            </a:pPr>
            <a:r>
              <a:rPr lang="cs-CZ" sz="2400" smtClean="0"/>
              <a:t>základní bezpečnostní pravidla</a:t>
            </a:r>
          </a:p>
          <a:p>
            <a:pPr marL="185738" indent="-185738" eaLnBrk="1" hangingPunct="1">
              <a:buSzTx/>
              <a:buFontTx/>
              <a:buChar char="-"/>
            </a:pPr>
            <a:endParaRPr lang="en-GB" sz="2400" smtClean="0"/>
          </a:p>
        </p:txBody>
      </p:sp>
      <p:sp>
        <p:nvSpPr>
          <p:cNvPr id="29700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0F4494A-AB81-4BDF-B3C1-A2708611AF43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93821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OSOBA, KTERÁ PROVÁDÍ DDD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533400" indent="-533400" eaLnBrk="1" hangingPunct="1">
              <a:buSzTx/>
              <a:buFontTx/>
              <a:buAutoNum type="alphaLcParenR"/>
            </a:pPr>
            <a:endParaRPr lang="cs-CZ" sz="2000" smtClean="0"/>
          </a:p>
          <a:p>
            <a:pPr marL="533400" indent="-533400" eaLnBrk="1" hangingPunct="1">
              <a:buSzTx/>
              <a:buFontTx/>
              <a:buAutoNum type="alphaLcParenR"/>
            </a:pPr>
            <a:endParaRPr lang="cs-CZ" sz="2000" smtClean="0"/>
          </a:p>
          <a:p>
            <a:pPr marL="533400" indent="-533400" eaLnBrk="1" hangingPunct="1">
              <a:buSzTx/>
              <a:buFontTx/>
              <a:buAutoNum type="alphaLcParenR"/>
            </a:pPr>
            <a:endParaRPr lang="cs-CZ" sz="2000" smtClean="0"/>
          </a:p>
          <a:p>
            <a:pPr marL="533400" indent="-533400" eaLnBrk="1" hangingPunct="1">
              <a:buSzTx/>
              <a:buFontTx/>
              <a:buAutoNum type="alphaLcParenR"/>
            </a:pPr>
            <a:r>
              <a:rPr lang="cs-CZ" sz="2000" smtClean="0"/>
              <a:t>smí použít jen přípravky, jejichž uvedení na trh bylo povoleno dle zákona a musí dodržet návod k jejich použití stanoveným výrobcem</a:t>
            </a:r>
          </a:p>
          <a:p>
            <a:pPr marL="533400" indent="-533400" eaLnBrk="1" hangingPunct="1">
              <a:buSzTx/>
              <a:buFontTx/>
              <a:buAutoNum type="alphaLcParenR"/>
            </a:pPr>
            <a:r>
              <a:rPr lang="cs-CZ" sz="2000" smtClean="0"/>
              <a:t>může použít přípravky a postupy jen v míře nezbytně nutné tak, aby účelu ochranné DDD bylo dosaženo a životní a pracovní podmínky nebyly ohroženy nebo poškozeny</a:t>
            </a:r>
          </a:p>
          <a:p>
            <a:pPr marL="533400" indent="-533400" eaLnBrk="1" hangingPunct="1">
              <a:buSzTx/>
              <a:buFontTx/>
              <a:buAutoNum type="alphaLcParenR"/>
            </a:pPr>
            <a:r>
              <a:rPr lang="cs-CZ" sz="2000" smtClean="0"/>
              <a:t>je povinna kontrolovat její účinnost</a:t>
            </a:r>
          </a:p>
          <a:p>
            <a:pPr marL="533400" indent="-533400" eaLnBrk="1" hangingPunct="1">
              <a:buSzTx/>
              <a:buFontTx/>
              <a:buAutoNum type="alphaLcParenR"/>
            </a:pPr>
            <a:endParaRPr lang="cs-CZ" sz="2000" smtClean="0"/>
          </a:p>
          <a:p>
            <a:pPr marL="533400" indent="-533400" eaLnBrk="1" hangingPunct="1">
              <a:buSzTx/>
              <a:buFontTx/>
              <a:buChar char="-"/>
            </a:pPr>
            <a:r>
              <a:rPr lang="cs-CZ" sz="2000" smtClean="0"/>
              <a:t>běžná ochranná DDD</a:t>
            </a:r>
          </a:p>
          <a:p>
            <a:pPr marL="533400" indent="-533400" eaLnBrk="1" hangingPunct="1">
              <a:buSzTx/>
              <a:buFontTx/>
              <a:buChar char="-"/>
            </a:pPr>
            <a:r>
              <a:rPr lang="cs-CZ" sz="2000" smtClean="0"/>
              <a:t>speciální ochranná DDD</a:t>
            </a:r>
          </a:p>
          <a:p>
            <a:pPr marL="533400" indent="-533400" eaLnBrk="1" hangingPunct="1">
              <a:buSzTx/>
              <a:buFontTx/>
              <a:buNone/>
            </a:pPr>
            <a:endParaRPr lang="cs-CZ" sz="2000" smtClean="0"/>
          </a:p>
          <a:p>
            <a:pPr marL="533400" indent="-533400" eaLnBrk="1" hangingPunct="1">
              <a:buSzTx/>
              <a:buFontTx/>
              <a:buAutoNum type="alphaLcParenR"/>
            </a:pPr>
            <a:endParaRPr lang="en-GB" sz="2400" smtClean="0"/>
          </a:p>
        </p:txBody>
      </p:sp>
      <p:sp>
        <p:nvSpPr>
          <p:cNvPr id="30724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1648CE4-9283-4F48-809A-CADC15A4FC8E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101123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00000"/>
                </a:solidFill>
              </a:rPr>
              <a:t>OCHRANA PROTI HOLUBŮM</a:t>
            </a:r>
            <a:endParaRPr lang="en-GB" smtClean="0">
              <a:solidFill>
                <a:srgbClr val="800000"/>
              </a:solidFill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84313"/>
            <a:ext cx="8001000" cy="4992687"/>
          </a:xfrm>
        </p:spPr>
        <p:txBody>
          <a:bodyPr/>
          <a:lstStyle/>
          <a:p>
            <a:pPr marL="533400" indent="-533400" eaLnBrk="1" hangingPunct="1">
              <a:buSzTx/>
              <a:buFontTx/>
              <a:buNone/>
            </a:pPr>
            <a:endParaRPr lang="cs-CZ" sz="2400" smtClean="0"/>
          </a:p>
          <a:p>
            <a:pPr marL="533400" indent="-533400" eaLnBrk="1" hangingPunct="1">
              <a:buSzTx/>
              <a:buFontTx/>
              <a:buNone/>
            </a:pPr>
            <a:endParaRPr lang="cs-CZ" sz="2400" smtClean="0"/>
          </a:p>
          <a:p>
            <a:pPr marL="533400" indent="-533400" eaLnBrk="1" hangingPunct="1">
              <a:buSzTx/>
              <a:buFontTx/>
              <a:buNone/>
            </a:pPr>
            <a:r>
              <a:rPr lang="cs-CZ" sz="2400" smtClean="0"/>
              <a:t>= snaha zabránit holubům v přístupu do míst, která jsou </a:t>
            </a:r>
          </a:p>
          <a:p>
            <a:pPr marL="533400" indent="-533400" eaLnBrk="1" hangingPunct="1">
              <a:buSzTx/>
              <a:buFontTx/>
              <a:buNone/>
            </a:pPr>
            <a:r>
              <a:rPr lang="cs-CZ" sz="2400" smtClean="0"/>
              <a:t>třeba chránit</a:t>
            </a:r>
          </a:p>
          <a:p>
            <a:pPr marL="533400" indent="-533400" eaLnBrk="1" hangingPunct="1">
              <a:buSzTx/>
              <a:buFontTx/>
              <a:buNone/>
            </a:pPr>
            <a:endParaRPr lang="cs-CZ" sz="2400" smtClean="0"/>
          </a:p>
          <a:p>
            <a:pPr marL="533400" indent="-533400" eaLnBrk="1" hangingPunct="1">
              <a:buSzTx/>
              <a:buFontTx/>
              <a:buNone/>
            </a:pPr>
            <a:r>
              <a:rPr lang="cs-CZ" sz="2400" b="1" smtClean="0"/>
              <a:t>a) síťový systém</a:t>
            </a:r>
          </a:p>
          <a:p>
            <a:pPr marL="533400" indent="-533400" eaLnBrk="1" hangingPunct="1">
              <a:buSzTx/>
              <a:buFontTx/>
              <a:buNone/>
            </a:pPr>
            <a:endParaRPr lang="cs-CZ" sz="2400" b="1" smtClean="0"/>
          </a:p>
          <a:p>
            <a:pPr marL="533400" indent="-533400" eaLnBrk="1" hangingPunct="1">
              <a:buSzTx/>
              <a:buFontTx/>
              <a:buNone/>
            </a:pPr>
            <a:r>
              <a:rPr lang="cs-CZ" sz="2400" b="1" smtClean="0"/>
              <a:t>b) síťování transparentních sítí</a:t>
            </a:r>
          </a:p>
          <a:p>
            <a:pPr marL="533400" indent="-533400" eaLnBrk="1" hangingPunct="1">
              <a:buSzTx/>
              <a:buFontTx/>
              <a:buNone/>
            </a:pPr>
            <a:endParaRPr lang="cs-CZ" sz="2400" b="1" smtClean="0"/>
          </a:p>
          <a:p>
            <a:pPr marL="533400" indent="-533400" eaLnBrk="1" hangingPunct="1">
              <a:buSzTx/>
              <a:buFontTx/>
              <a:buNone/>
            </a:pPr>
            <a:r>
              <a:rPr lang="cs-CZ" sz="2400" b="1" smtClean="0"/>
              <a:t>c) hrotový systém</a:t>
            </a:r>
            <a:endParaRPr lang="en-GB" sz="2400" b="1" smtClean="0"/>
          </a:p>
        </p:txBody>
      </p:sp>
      <p:sp>
        <p:nvSpPr>
          <p:cNvPr id="31748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1F1F93A-2572-422B-84C6-642F2B875FD5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5"/>
          <p:cNvSpPr txBox="1">
            <a:spLocks noChangeArrowheads="1"/>
          </p:cNvSpPr>
          <p:nvPr/>
        </p:nvSpPr>
        <p:spPr bwMode="auto">
          <a:xfrm>
            <a:off x="5003800" y="6083300"/>
            <a:ext cx="28813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Bc. Pavel Lang</a:t>
            </a:r>
          </a:p>
        </p:txBody>
      </p:sp>
      <p:sp>
        <p:nvSpPr>
          <p:cNvPr id="32771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9BB6874-F196-4C25-96F7-9CD90D68FA38}" type="slidenum">
              <a:rPr lang="en-GB" smtClean="0"/>
              <a:pPr/>
              <a:t>19</a:t>
            </a:fld>
            <a:endParaRPr lang="en-GB" smtClean="0"/>
          </a:p>
        </p:txBody>
      </p:sp>
      <p:sp>
        <p:nvSpPr>
          <p:cNvPr id="32772" name="Zástupný symbol pro obsah 1"/>
          <p:cNvSpPr>
            <a:spLocks noGrp="1"/>
          </p:cNvSpPr>
          <p:nvPr>
            <p:ph idx="1"/>
          </p:nvPr>
        </p:nvSpPr>
        <p:spPr>
          <a:xfrm>
            <a:off x="838200" y="620713"/>
            <a:ext cx="1212850" cy="6350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>
                <a:solidFill>
                  <a:srgbClr val="FF0000"/>
                </a:solidFill>
              </a:rPr>
              <a:t>TEST: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555875" y="620713"/>
            <a:ext cx="53292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C00000"/>
                </a:solidFill>
              </a:rPr>
              <a:t>Odpovězte ústně na zadané otázky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00113" y="15573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1. Deratizace </a:t>
            </a:r>
            <a:r>
              <a:rPr lang="cs-CZ" sz="2800" dirty="0" smtClean="0">
                <a:solidFill>
                  <a:srgbClr val="FF0000"/>
                </a:solidFill>
              </a:rPr>
              <a:t>se </a:t>
            </a:r>
            <a:r>
              <a:rPr lang="cs-CZ" sz="2800" dirty="0">
                <a:solidFill>
                  <a:srgbClr val="FF0000"/>
                </a:solidFill>
              </a:rPr>
              <a:t>zaměřuje na hubení: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6013" y="2205038"/>
            <a:ext cx="6769100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185738" indent="-185738">
              <a:defRPr/>
            </a:pPr>
            <a:r>
              <a:rPr lang="cs-CZ" sz="28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- potkanů, krys, myší domácích aj.</a:t>
            </a:r>
          </a:p>
          <a:p>
            <a:pPr>
              <a:defRPr/>
            </a:pPr>
            <a:endParaRPr lang="cs-CZ" sz="2800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71550" y="2997200"/>
            <a:ext cx="7561263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2. Je každý správce a majitel domu povinen regulovat počet myšovitých hlodavců na únosnou míru, aby nebyla způsobena újma na zdraví obyvatelstva  a ekonomické škody?</a:t>
            </a:r>
          </a:p>
          <a:p>
            <a:r>
              <a:rPr lang="cs-CZ" sz="280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586413" y="5075238"/>
            <a:ext cx="7858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70C0"/>
                </a:solidFill>
              </a:rPr>
              <a:t>ano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C221777-4C06-43F2-938B-FE7A460854D1}" type="slidenum">
              <a:rPr lang="en-GB" smtClean="0"/>
              <a:pPr/>
              <a:t>20</a:t>
            </a:fld>
            <a:endParaRPr lang="en-GB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620713"/>
            <a:ext cx="7343775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3. Mohou některé obce mít vydanou </a:t>
            </a:r>
          </a:p>
          <a:p>
            <a:r>
              <a:rPr lang="cs-CZ" sz="2800">
                <a:solidFill>
                  <a:srgbClr val="FF0000"/>
                </a:solidFill>
              </a:rPr>
              <a:t>    vyhlášku, kde je přesně určeno, ve kterou </a:t>
            </a:r>
          </a:p>
          <a:p>
            <a:r>
              <a:rPr lang="cs-CZ" sz="2800">
                <a:solidFill>
                  <a:srgbClr val="FF0000"/>
                </a:solidFill>
              </a:rPr>
              <a:t>    roční dobu musí na vlastní náklady </a:t>
            </a:r>
          </a:p>
          <a:p>
            <a:r>
              <a:rPr lang="cs-CZ" sz="2800">
                <a:solidFill>
                  <a:srgbClr val="FF0000"/>
                </a:solidFill>
              </a:rPr>
              <a:t>    prokazatelně majitel nebo správce domu </a:t>
            </a:r>
          </a:p>
          <a:p>
            <a:r>
              <a:rPr lang="cs-CZ" sz="2800">
                <a:solidFill>
                  <a:srgbClr val="FF0000"/>
                </a:solidFill>
              </a:rPr>
              <a:t>    deratizační zákrok nechat provést?</a:t>
            </a:r>
            <a:endParaRPr lang="en-GB" sz="2800">
              <a:solidFill>
                <a:srgbClr val="FF0000"/>
              </a:solidFill>
            </a:endParaRPr>
          </a:p>
          <a:p>
            <a:r>
              <a:rPr lang="cs-CZ" sz="280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80063" y="2997200"/>
            <a:ext cx="13684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70C0"/>
                </a:solidFill>
              </a:rPr>
              <a:t>ano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71550" y="3716338"/>
            <a:ext cx="7704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4. Jaká je</a:t>
            </a:r>
            <a:r>
              <a:rPr lang="cs-CZ" sz="2800"/>
              <a:t> </a:t>
            </a:r>
            <a:r>
              <a:rPr lang="cs-CZ" sz="2800">
                <a:solidFill>
                  <a:srgbClr val="FF0000"/>
                </a:solidFill>
              </a:rPr>
              <a:t>četnost prevencí při deratizaci?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331913" y="4581525"/>
            <a:ext cx="69850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70C0"/>
                </a:solidFill>
              </a:rPr>
              <a:t>2 – 4 x ročně (podle umístění objektu  s ohledem na stav okolí a předpokládaná nebo prokázaná  rizika výskytu hlodavců</a:t>
            </a:r>
          </a:p>
          <a:p>
            <a:endParaRPr lang="cs-CZ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FC7831B-5AE4-4022-ADE2-E1948187CC92}" type="slidenum">
              <a:rPr lang="en-GB" smtClean="0"/>
              <a:pPr/>
              <a:t>21</a:t>
            </a:fld>
            <a:endParaRPr lang="en-GB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765175"/>
            <a:ext cx="76327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5. Jaké jsou nejčastější příklady dezinsekčního zásahu?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71550" y="1989138"/>
            <a:ext cx="7561263" cy="353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>
                <a:solidFill>
                  <a:srgbClr val="0070C0"/>
                </a:solidFill>
              </a:rPr>
              <a:t>dezinsekce obytných domů proti švábovitému hmyzu a mravencům</a:t>
            </a:r>
          </a:p>
          <a:p>
            <a:pPr marL="457200" indent="-457200">
              <a:buFontTx/>
              <a:buChar char="-"/>
            </a:pPr>
            <a:r>
              <a:rPr lang="cs-CZ" sz="2800">
                <a:solidFill>
                  <a:srgbClr val="0070C0"/>
                </a:solidFill>
              </a:rPr>
              <a:t>dezinsekce v potravinářských provozech</a:t>
            </a:r>
          </a:p>
          <a:p>
            <a:pPr marL="457200" indent="-457200">
              <a:buFontTx/>
              <a:buChar char="-"/>
            </a:pPr>
            <a:r>
              <a:rPr lang="cs-CZ" sz="2800">
                <a:solidFill>
                  <a:srgbClr val="0070C0"/>
                </a:solidFill>
              </a:rPr>
              <a:t>dezinsekce půdních prostor při vyklízení holubího trusu</a:t>
            </a:r>
          </a:p>
          <a:p>
            <a:pPr marL="457200" indent="-457200">
              <a:buFontTx/>
              <a:buChar char="-"/>
            </a:pPr>
            <a:r>
              <a:rPr lang="cs-CZ" sz="2800">
                <a:solidFill>
                  <a:srgbClr val="0070C0"/>
                </a:solidFill>
              </a:rPr>
              <a:t>ochrana dřeva před napadením červotočem</a:t>
            </a:r>
          </a:p>
          <a:p>
            <a:pPr marL="457200" indent="-457200">
              <a:buFontTx/>
              <a:buChar char="-"/>
            </a:pPr>
            <a:r>
              <a:rPr lang="cs-CZ" sz="2800">
                <a:solidFill>
                  <a:srgbClr val="0070C0"/>
                </a:solidFill>
              </a:rPr>
              <a:t>hubení much, komárů, rybenek</a:t>
            </a:r>
          </a:p>
          <a:p>
            <a:pPr marL="457200" indent="-457200">
              <a:buFontTx/>
              <a:buChar char="-"/>
            </a:pPr>
            <a:r>
              <a:rPr lang="cs-CZ" sz="2800">
                <a:solidFill>
                  <a:srgbClr val="0070C0"/>
                </a:solidFill>
              </a:rPr>
              <a:t>aj.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8BD698B-8238-49DE-870C-D111AB2D08D8}" type="slidenum">
              <a:rPr lang="en-GB" smtClean="0"/>
              <a:pPr/>
              <a:t>22</a:t>
            </a:fld>
            <a:endParaRPr lang="en-GB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765175"/>
            <a:ext cx="74168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6.</a:t>
            </a:r>
            <a:r>
              <a:rPr lang="cs-CZ" sz="2800">
                <a:solidFill>
                  <a:srgbClr val="800000"/>
                </a:solidFill>
              </a:rPr>
              <a:t>  </a:t>
            </a:r>
            <a:r>
              <a:rPr lang="cs-CZ" sz="2800">
                <a:solidFill>
                  <a:srgbClr val="FF0000"/>
                </a:solidFill>
              </a:rPr>
              <a:t>Jaká jsou obecná pravidla při provádění dezinsekčních zásahů?</a:t>
            </a:r>
          </a:p>
          <a:p>
            <a:r>
              <a:rPr lang="cs-CZ" sz="280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6013" y="2489200"/>
            <a:ext cx="6696075" cy="2524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185738" indent="-185738">
              <a:defRPr/>
            </a:pPr>
            <a:r>
              <a:rPr lang="cs-CZ" sz="2800" dirty="0">
                <a:solidFill>
                  <a:srgbClr val="0070C0"/>
                </a:solidFill>
              </a:rPr>
              <a:t>- podmínky provádění</a:t>
            </a:r>
          </a:p>
          <a:p>
            <a:pPr marL="185738" indent="-185738">
              <a:buFontTx/>
              <a:buChar char="-"/>
              <a:defRPr/>
            </a:pPr>
            <a:r>
              <a:rPr lang="cs-CZ" sz="2800" dirty="0">
                <a:solidFill>
                  <a:srgbClr val="0070C0"/>
                </a:solidFill>
              </a:rPr>
              <a:t>princip účinku</a:t>
            </a:r>
          </a:p>
          <a:p>
            <a:pPr marL="185738" indent="-185738">
              <a:buFontTx/>
              <a:buChar char="-"/>
              <a:defRPr/>
            </a:pPr>
            <a:r>
              <a:rPr lang="cs-CZ" sz="2800" dirty="0">
                <a:solidFill>
                  <a:srgbClr val="0070C0"/>
                </a:solidFill>
              </a:rPr>
              <a:t>doba účinnosti přípravku</a:t>
            </a:r>
          </a:p>
          <a:p>
            <a:pPr marL="185738" indent="-185738">
              <a:buFontTx/>
              <a:buChar char="-"/>
              <a:defRPr/>
            </a:pPr>
            <a:r>
              <a:rPr lang="cs-CZ" sz="2800" smtClean="0">
                <a:solidFill>
                  <a:srgbClr val="0070C0"/>
                </a:solidFill>
              </a:rPr>
              <a:t>nebezpečí </a:t>
            </a:r>
            <a:r>
              <a:rPr lang="cs-CZ" sz="2800" dirty="0">
                <a:solidFill>
                  <a:srgbClr val="0070C0"/>
                </a:solidFill>
              </a:rPr>
              <a:t>vzniku rezistence</a:t>
            </a:r>
          </a:p>
          <a:p>
            <a:pPr marL="185738" indent="-185738">
              <a:buFontTx/>
              <a:buChar char="-"/>
              <a:defRPr/>
            </a:pPr>
            <a:r>
              <a:rPr lang="cs-CZ" sz="2800" dirty="0">
                <a:solidFill>
                  <a:srgbClr val="0070C0"/>
                </a:solidFill>
              </a:rPr>
              <a:t>základní bezpečnostní pravidla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443</TotalTime>
  <Words>611</Words>
  <Application>Microsoft Office PowerPoint</Application>
  <PresentationFormat>Předvádění na obrazovce (4:3)</PresentationFormat>
  <Paragraphs>230</Paragraphs>
  <Slides>22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9" baseType="lpstr">
      <vt:lpstr>Arial</vt:lpstr>
      <vt:lpstr>Wingdings</vt:lpstr>
      <vt:lpstr>Calibri</vt:lpstr>
      <vt:lpstr>Times New Roman</vt:lpstr>
      <vt:lpstr>Symbol</vt:lpstr>
      <vt:lpstr>Kapsle</vt:lpstr>
      <vt:lpstr>Fotografie MS Photo Editor 3.0</vt:lpstr>
      <vt:lpstr>Snímek 1</vt:lpstr>
      <vt:lpstr>DESINFEKCE, DESINSEKCE, DERATIZACE</vt:lpstr>
      <vt:lpstr>DERATIZACE</vt:lpstr>
      <vt:lpstr>DERATIZACE</vt:lpstr>
      <vt:lpstr>DERATIZACE</vt:lpstr>
      <vt:lpstr>DERATIZACE</vt:lpstr>
      <vt:lpstr>DERATIZACE</vt:lpstr>
      <vt:lpstr>DEZINFEKCE</vt:lpstr>
      <vt:lpstr>DEZINFEKCE</vt:lpstr>
      <vt:lpstr>DEZINFEKCE</vt:lpstr>
      <vt:lpstr>DEZINFEKCE</vt:lpstr>
      <vt:lpstr>DEZINSEKCE</vt:lpstr>
      <vt:lpstr>DEZINSEKCE</vt:lpstr>
      <vt:lpstr>DEZINSEKCE</vt:lpstr>
      <vt:lpstr>DEZINSEKCE</vt:lpstr>
      <vt:lpstr>DEZINSEKCE</vt:lpstr>
      <vt:lpstr>OSOBA, KTERÁ PROVÁDÍ DDD</vt:lpstr>
      <vt:lpstr>OCHRANA PROTI HOLUBŮM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Deratizace, desinfekce, desinsekce</dc:title>
  <dc:subject>Hotelový provoz</dc:subject>
  <dc:creator>Bc. Pavel Lang</dc:creator>
  <cp:lastModifiedBy>Dum</cp:lastModifiedBy>
  <cp:revision>70</cp:revision>
  <dcterms:created xsi:type="dcterms:W3CDTF">2007-07-31T12:07:50Z</dcterms:created>
  <dcterms:modified xsi:type="dcterms:W3CDTF">2014-06-19T18:19:51Z</dcterms:modified>
</cp:coreProperties>
</file>