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6" r:id="rId4"/>
    <p:sldId id="267" r:id="rId5"/>
    <p:sldId id="268" r:id="rId6"/>
    <p:sldId id="269" r:id="rId7"/>
    <p:sldId id="271" r:id="rId8"/>
    <p:sldId id="270" r:id="rId9"/>
    <p:sldId id="275" r:id="rId10"/>
    <p:sldId id="276" r:id="rId11"/>
    <p:sldId id="278" r:id="rId12"/>
    <p:sldId id="277" r:id="rId13"/>
    <p:sldId id="280" r:id="rId14"/>
    <p:sldId id="279" r:id="rId15"/>
    <p:sldId id="281" r:id="rId16"/>
    <p:sldId id="26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E7CAB8-03F8-4E4A-9843-FDAA53E74835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5F147D-AFEA-41FE-AF42-91F250C10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A66146-02DD-4EC0-9728-0D531FF888BB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B089BF-0D53-4061-9FB3-76954E7350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3FFCF-2433-4A7C-85CF-432867D477B7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18E09-9EC5-4DFA-B5A5-67CBD252E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6CEB1-E829-4CA7-80F9-7ABFE98FF291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1D310-18EC-43E0-A745-B86105CBE9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2906E4-343C-4C54-8B09-115701422C65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45FCC-6FEF-4806-A40F-BDE73CA64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71013-C7B3-4118-B012-773D3D8AA9E2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867E8-DD26-4644-8DE4-EC6662A79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328A7-56C9-4696-86E1-1524628220E9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9C50B6-5364-46D8-BCA5-5AD60A63A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27E36-938D-4EBF-8E0C-6F717278E857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9CB3B-F8ED-49FB-B029-EB04E74BE7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2667A-009A-4B6E-8CD3-AD86C851ED71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8BB5F-1764-40C6-89CD-4FEFB1DC4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E18C6-82DF-4AA7-BD99-C22193E56BDB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0ED082-3216-4031-B561-1DC55CC02E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3A20E-1C2E-4CDE-B4EB-281728E3B82B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572FE-BBCC-4306-9AF3-2D9764A21B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E452093-7F1E-45DD-B1A7-3C8AE8717DD1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A1309D-C490-46FD-82CB-1F95BED53E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1200" b="1" smtClean="0"/>
              <a:t>Číslo projektu školy 	CZ.1.07/1.5.00/34.0963 </a:t>
            </a:r>
          </a:p>
          <a:p>
            <a:pPr>
              <a:lnSpc>
                <a:spcPct val="90000"/>
              </a:lnSpc>
            </a:pPr>
            <a:r>
              <a:rPr lang="cs-CZ" sz="1200" b="1" smtClean="0"/>
              <a:t>Číslo a název šablony </a:t>
            </a:r>
          </a:p>
          <a:p>
            <a:pPr>
              <a:lnSpc>
                <a:spcPct val="90000"/>
              </a:lnSpc>
            </a:pPr>
            <a:r>
              <a:rPr lang="cs-CZ" sz="1200" b="1" smtClean="0"/>
              <a:t>klíčové aktivity 	III/2 Inovace a zkvalitnění výuky prostřednictvím ICT</a:t>
            </a:r>
          </a:p>
          <a:p>
            <a:pPr>
              <a:lnSpc>
                <a:spcPct val="90000"/>
              </a:lnSpc>
            </a:pPr>
            <a:r>
              <a:rPr lang="cs-CZ" sz="1200" b="1" smtClean="0"/>
              <a:t>Číslo materiálu	VY_32_INOVACE_OdP_S3_20</a:t>
            </a:r>
          </a:p>
        </p:txBody>
      </p:sp>
      <p:pic>
        <p:nvPicPr>
          <p:cNvPr id="1331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13315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Popis výukového materiálu	</a:t>
            </a:r>
          </a:p>
          <a:p>
            <a:r>
              <a:rPr lang="cs-CZ" sz="1200">
                <a:latin typeface="Calibri" pitchFamily="34" charset="0"/>
              </a:rPr>
              <a:t>Název:			Nové profesní profily a konkurence –  Existující profily v 			hotelnictví, u kterých dochází ke změnám</a:t>
            </a:r>
          </a:p>
          <a:p>
            <a:r>
              <a:rPr lang="cs-CZ" sz="1200">
                <a:latin typeface="Calibri" pitchFamily="34" charset="0"/>
              </a:rPr>
              <a:t>Autor:			Bc. Pavel Lang</a:t>
            </a:r>
          </a:p>
          <a:p>
            <a:r>
              <a:rPr lang="cs-CZ" sz="1200">
                <a:latin typeface="Calibri" pitchFamily="34" charset="0"/>
              </a:rPr>
              <a:t>Datum:			23.12.2013 </a:t>
            </a:r>
          </a:p>
          <a:p>
            <a:r>
              <a:rPr lang="cs-CZ" sz="1200">
                <a:latin typeface="Calibri" pitchFamily="34" charset="0"/>
              </a:rPr>
              <a:t>Obor:			a) 65-41-L/01   Gastronomie  (nástavbové studium)</a:t>
            </a:r>
          </a:p>
          <a:p>
            <a:r>
              <a:rPr lang="cs-CZ" sz="1200">
                <a:latin typeface="Calibri" pitchFamily="34" charset="0"/>
              </a:rPr>
              <a:t>			b) 65-41-L/01   Gastronomie</a:t>
            </a:r>
          </a:p>
          <a:p>
            <a:r>
              <a:rPr lang="cs-CZ" sz="1200">
                <a:latin typeface="Calibri" pitchFamily="34" charset="0"/>
              </a:rPr>
              <a:t>Ročník:			a) - 2. ročník a b) - 4. ročník </a:t>
            </a:r>
          </a:p>
          <a:p>
            <a:r>
              <a:rPr lang="cs-CZ" sz="1200">
                <a:latin typeface="Calibri" pitchFamily="34" charset="0"/>
              </a:rPr>
              <a:t>Předmět:			Hotelový provoz</a:t>
            </a:r>
          </a:p>
          <a:p>
            <a:r>
              <a:rPr lang="cs-CZ" sz="1200">
                <a:latin typeface="Calibri" pitchFamily="34" charset="0"/>
              </a:rPr>
              <a:t>Anotace výukového materiálu</a:t>
            </a:r>
          </a:p>
          <a:p>
            <a:endParaRPr lang="cs-CZ" sz="1200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endParaRPr lang="cs-CZ">
              <a:latin typeface="Calibri" pitchFamily="34" charset="0"/>
            </a:endParaRPr>
          </a:p>
        </p:txBody>
      </p:sp>
      <p:sp>
        <p:nvSpPr>
          <p:cNvPr id="13316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1. Materiál je určen pro výuku předmětu Hotelový provoz a je v souladu s ŠVP </a:t>
            </a:r>
          </a:p>
          <a:p>
            <a:r>
              <a:rPr lang="cs-CZ" sz="1200">
                <a:latin typeface="Calibri" pitchFamily="34" charset="0"/>
              </a:rPr>
              <a:t>2. Materiál je prezentován žákům prostřednictvím ICT s výkladem a doplněním při  </a:t>
            </a:r>
          </a:p>
          <a:p>
            <a:r>
              <a:rPr lang="cs-CZ" sz="1200">
                <a:latin typeface="Calibri" pitchFamily="34" charset="0"/>
              </a:rPr>
              <a:t>    současném použití učebnic Moderní řízení hotelového provozu (Ing. J. Beránek a kol., </a:t>
            </a:r>
          </a:p>
          <a:p>
            <a:r>
              <a:rPr lang="cs-CZ" sz="1200">
                <a:latin typeface="Calibri" pitchFamily="34" charset="0"/>
              </a:rPr>
              <a:t>    Magconsulting 2013) a Cestovní ruch pro střední školy a pro veřejnost (D. Drobná a </a:t>
            </a:r>
          </a:p>
          <a:p>
            <a:r>
              <a:rPr lang="cs-CZ" sz="1200">
                <a:latin typeface="Calibri" pitchFamily="34" charset="0"/>
              </a:rPr>
              <a:t>    E. Morávková, nakl. Fortuna Praha 2004)</a:t>
            </a:r>
          </a:p>
          <a:p>
            <a:r>
              <a:rPr lang="cs-CZ" sz="1200">
                <a:latin typeface="Calibri" pitchFamily="34" charset="0"/>
              </a:rPr>
              <a:t>    Součástí materiálu je krátký test s označením odpovědí. Další formou zpětné vazby je </a:t>
            </a:r>
          </a:p>
          <a:p>
            <a:r>
              <a:rPr lang="cs-CZ" sz="1200">
                <a:latin typeface="Calibri" pitchFamily="34" charset="0"/>
              </a:rPr>
              <a:t>    test jako souhrn několika realizovaných materiálů.	</a:t>
            </a:r>
          </a:p>
          <a:p>
            <a:r>
              <a:rPr lang="cs-CZ" sz="1200">
                <a:latin typeface="Calibri" pitchFamily="34" charset="0"/>
              </a:rPr>
              <a:t>    Pro výuku je použit - PC s dataprojektorem</a:t>
            </a:r>
          </a:p>
          <a:p>
            <a:r>
              <a:rPr lang="cs-CZ" sz="1200">
                <a:latin typeface="Calibri" pitchFamily="34" charset="0"/>
              </a:rPr>
              <a:t>	              - interaktivní tabule</a:t>
            </a:r>
          </a:p>
          <a:p>
            <a:r>
              <a:rPr lang="cs-CZ" sz="1200">
                <a:latin typeface="Calibri" pitchFamily="34" charset="0"/>
              </a:rPr>
              <a:t>	              - interaktivní dataprojektor</a:t>
            </a:r>
          </a:p>
          <a:p>
            <a:r>
              <a:rPr lang="cs-CZ" sz="1200">
                <a:latin typeface="Calibri" pitchFamily="34" charset="0"/>
              </a:rPr>
              <a:t>  	              - učebnice</a:t>
            </a:r>
          </a:p>
          <a:p>
            <a:r>
              <a:rPr lang="cs-CZ" sz="1200">
                <a:latin typeface="Calibri" pitchFamily="34" charset="0"/>
              </a:rPr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685800" y="1628775"/>
            <a:ext cx="7772400" cy="1470025"/>
          </a:xfrm>
        </p:spPr>
        <p:txBody>
          <a:bodyPr/>
          <a:lstStyle/>
          <a:p>
            <a:r>
              <a:rPr lang="cs-CZ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Nové profesní profily </a:t>
            </a:r>
            <a:br>
              <a:rPr lang="cs-CZ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a konkurence</a:t>
            </a:r>
            <a:r>
              <a:rPr lang="cs-CZ" smtClean="0">
                <a:solidFill>
                  <a:srgbClr val="CC0000"/>
                </a:solidFill>
                <a:cs typeface="Times New Roman" pitchFamily="18" charset="0"/>
              </a:rPr>
              <a:t> </a:t>
            </a:r>
            <a:endParaRPr lang="cs-CZ" smtClean="0">
              <a:solidFill>
                <a:srgbClr val="CC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00113" y="3886200"/>
            <a:ext cx="7377112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Existující profily v hotelnictví, </a:t>
            </a:r>
            <a:b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 kterých dochází ke změnám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Manažer recepce</a:t>
            </a:r>
            <a:r>
              <a:rPr lang="cs-CZ" u="sng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reprezentuje management hotelu a je hlavním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bodem kontaktu pro hosty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odpovědný za plánování a kontrolování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hotelové kapacity, kontrolování a školení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personálu, kontrolování denní hotovosti a za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vyřizování stížností zákazníků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Manažer recepce</a:t>
            </a:r>
            <a:r>
              <a:rPr lang="cs-CZ" u="sng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endParaRPr lang="cs-CZ" smtClean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23963"/>
            <a:ext cx="8229600" cy="5805487"/>
          </a:xfrm>
        </p:spPr>
        <p:txBody>
          <a:bodyPr rtlCol="0">
            <a:normAutofit fontScale="85000" lnSpcReduction="20000"/>
          </a:bodyPr>
          <a:lstStyle/>
          <a:p>
            <a:pPr marL="0" indent="0" algn="just" fontAlgn="auto">
              <a:spcAft>
                <a:spcPts val="0"/>
              </a:spcAft>
              <a:buFontTx/>
              <a:buNone/>
              <a:defRPr/>
            </a:pPr>
            <a:r>
              <a:rPr lang="cs-CZ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Změny kompetencí</a:t>
            </a:r>
            <a:r>
              <a:rPr lang="cs-CZ" u="sng" dirty="0" smtClean="0">
                <a:solidFill>
                  <a:srgbClr val="800080"/>
                </a:solidFill>
                <a:latin typeface="Times New Roman" pitchFamily="18" charset="0"/>
              </a:rPr>
              <a:t>:</a:t>
            </a:r>
          </a:p>
          <a:p>
            <a:pPr marL="0" indent="0" algn="just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dovednosti typu: bystrost, sebedůvěra, dostupnost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a dobré komunikační dovednosti 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algn="just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schopnost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ovláda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obchodní jednání,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optimalizova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kapacitu hotelového pokoje,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používa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nejnovější informační technologie a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nauči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se kulturním zvykům různých hostů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algn="just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schopnost týmové práce a rychle identifikovat a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řešit problém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algn="just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odborného vzdělání v oblasti techniky,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alespoň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jed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en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cizí jazy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k</a:t>
            </a:r>
          </a:p>
          <a:p>
            <a:pPr marL="0" indent="0" algn="just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n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utno zdokonalovat se v cizích jazycích, účetnictví a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managementu</a:t>
            </a:r>
            <a:endParaRPr lang="cs-CZ" u="sng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-100013"/>
            <a:ext cx="8229600" cy="1143001"/>
          </a:xfrm>
        </p:spPr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Recepční</a:t>
            </a:r>
            <a:endParaRPr lang="cs-CZ" smtClean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589588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odpověd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nost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za rezervování, uvítání a registraci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hostů a odpovídání na různé dotazy hostů</a:t>
            </a:r>
            <a:endParaRPr lang="cs-CZ" i="1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služby rezervování a recepce a zákaznické služby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V oblasti rezervování zahrnuje tato profese následující úkoly: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odpovídání na požadavky zákazníků co se týče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informací a osobního nebo telefonického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rezervování nebo rezervování jinými způsoby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komunikace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obnovování seznamů rezervací nebo pokojové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 kapacity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předávání informací ohledně služeb cateringu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   a jednotlivých poschodí</a:t>
            </a:r>
            <a:r>
              <a:rPr lang="cs-CZ" sz="4400" dirty="0" smtClean="0">
                <a:solidFill>
                  <a:srgbClr val="800080"/>
                </a:solidFill>
              </a:rPr>
              <a:t> 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cs-CZ" u="sng" dirty="0" smtClean="0">
              <a:latin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Recepční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589587"/>
          </a:xfrm>
        </p:spPr>
        <p:txBody>
          <a:bodyPr rtlCol="0">
            <a:normAutofit fontScale="77500" lnSpcReduction="20000"/>
          </a:bodyPr>
          <a:lstStyle/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Oblast recepce a zákaznických služeb: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uvítání hostů a vyhovění jejich požadavkům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zaznamenávání komentářů a faktur a pobírání poplatků 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za služby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</a:p>
          <a:p>
            <a:pPr marL="0" indent="0" algn="just" fontAlgn="auto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schop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nost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rozpoznávat zákazníky a situace, aby si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pamatoval a poznával zvyky hostů různých národností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</a:p>
          <a:p>
            <a:pPr marL="0" indent="0" algn="just" fontAlgn="auto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dobré administrativní, účetnické a turistické znalosti,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schopn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ost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používat nové informační technologie a mít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blízký vztah k počítačovým programům sloužících k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rezervování pokojů a k managementu. 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algn="just" fontAlgn="auto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znalost alespoň jednoho cizího jazyka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</a:p>
          <a:p>
            <a:pPr marL="0" indent="0" algn="just" fontAlgn="auto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 vyžadováno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stále větší zdokonalování v komunikaci, ve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znalosti cizích jazyků, managementu a moderních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informačních technologiích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Pracovník rezervací</a:t>
            </a:r>
            <a:r>
              <a:rPr lang="cs-CZ" sz="4000" u="sng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endParaRPr lang="cs-CZ" smtClean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844925"/>
          </a:xfrm>
        </p:spPr>
        <p:txBody>
          <a:bodyPr rtlCol="0">
            <a:normAutofit lnSpcReduction="10000"/>
          </a:bodyPr>
          <a:lstStyle/>
          <a:p>
            <a:pPr marL="0" indent="0" algn="just" fontAlgn="auto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velice speciální místo ve větších hotelech, kde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existuje opravdová služba rezervování.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algn="just" fontAlgn="auto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 ú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kolem je maximalizovat obsazenost hotelu.</a:t>
            </a:r>
            <a:r>
              <a:rPr lang="cs-CZ" i="1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i="1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algn="just" fontAlgn="auto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 n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erezervuje pouze pro individuální zákazníky,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ale také pro cestovní agentury, operátory a pro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organizátory seminářů a konferencí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Pracovník rezervací</a:t>
            </a:r>
            <a:r>
              <a:rPr lang="cs-CZ" sz="4000" u="sng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40067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Změny kompetencí</a:t>
            </a:r>
            <a:r>
              <a:rPr lang="cs-CZ" u="sng" dirty="0" smtClean="0">
                <a:solidFill>
                  <a:srgbClr val="800080"/>
                </a:solidFill>
                <a:latin typeface="Times New Roman" pitchFamily="18" charset="0"/>
              </a:rPr>
              <a:t> :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představuje, zprostředkovává a prodává široký sortiment hotelových služeb od pokojových služeb po catering, rezervování konferenčních místností a prodej speciálních turistických produktů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vzdělání v oblasti hotelnictví nebo turistického sektor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u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schop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nost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práce s počítačem 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ovládat cizí jazyk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Manažer služeb rezervování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327650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lnSpc>
                <a:spcPct val="80000"/>
              </a:lnSpc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 cíl: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nezávisle rozhod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ovat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o tom, jak dosáhnout </a:t>
            </a:r>
          </a:p>
          <a:p>
            <a:pPr marL="0" indent="0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cíle optimalizace kapacity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fontAlgn="auto">
              <a:lnSpc>
                <a:spcPct val="80000"/>
              </a:lnSpc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schopn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ost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kontrolovat a vytvořit většinu </a:t>
            </a:r>
          </a:p>
          <a:p>
            <a:pPr marL="0" indent="0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obchodních kanálů přímé distribuce </a:t>
            </a:r>
          </a:p>
          <a:p>
            <a:pPr marL="0" indent="0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k zákazníkům</a:t>
            </a:r>
          </a:p>
          <a:p>
            <a:pPr marL="0" indent="0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fontAlgn="auto">
              <a:lnSpc>
                <a:spcPct val="80000"/>
              </a:lnSpc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nové dovednosti, obzvláště v konkrétních </a:t>
            </a:r>
          </a:p>
          <a:p>
            <a:pPr marL="0" indent="0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oblastech managementu, prodeje a metod </a:t>
            </a:r>
          </a:p>
          <a:p>
            <a:pPr marL="0" indent="0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rezervování 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fontAlgn="auto">
              <a:lnSpc>
                <a:spcPct val="80000"/>
              </a:lnSpc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řádné školení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pokrývající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použití informačních </a:t>
            </a:r>
          </a:p>
          <a:p>
            <a:pPr marL="0" indent="0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technologií pro vyhledávání a přenos dat</a:t>
            </a:r>
          </a:p>
          <a:p>
            <a:pPr marL="0" indent="0" algn="just" fontAlgn="auto">
              <a:lnSpc>
                <a:spcPct val="80000"/>
              </a:lnSpc>
              <a:spcAft>
                <a:spcPts val="0"/>
              </a:spcAft>
              <a:buFontTx/>
              <a:buChar char="•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just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>
              <a:latin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Manažer služeb rezervování</a:t>
            </a:r>
            <a:r>
              <a:rPr lang="cs-CZ" sz="4000" u="sng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endParaRPr lang="cs-CZ" smtClean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967287"/>
          </a:xfrm>
        </p:spPr>
        <p:txBody>
          <a:bodyPr rtlCol="0">
            <a:normAutofit/>
          </a:bodyPr>
          <a:lstStyle/>
          <a:p>
            <a:pPr marL="0" indent="0" algn="just"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Změny kompetencí</a:t>
            </a:r>
            <a:r>
              <a:rPr lang="cs-CZ" u="sng" dirty="0" smtClean="0">
                <a:solidFill>
                  <a:srgbClr val="800080"/>
                </a:solidFill>
                <a:latin typeface="Times New Roman" pitchFamily="18" charset="0"/>
              </a:rPr>
              <a:t> :</a:t>
            </a:r>
          </a:p>
          <a:p>
            <a:pPr marL="0" indent="0" algn="just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nov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é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úkoly, zejména v oblasti managementu a </a:t>
            </a:r>
          </a:p>
          <a:p>
            <a:pPr marL="0" indent="0" algn="just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zavádění ziskového managementu. 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algn="just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n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ové dovednosti se vyžadují v oblastech:</a:t>
            </a:r>
          </a:p>
          <a:p>
            <a:pPr marL="0" indent="0" algn="just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management;</a:t>
            </a:r>
          </a:p>
          <a:p>
            <a:pPr marL="0" indent="0" algn="just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metody zákaznické analýzy užívající </a:t>
            </a:r>
          </a:p>
          <a:p>
            <a:pPr marL="0" indent="0" algn="just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komunikační techniky;</a:t>
            </a:r>
          </a:p>
          <a:p>
            <a:pPr marL="0" indent="0" algn="just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techniky pro identifikování dat, které se týkají </a:t>
            </a:r>
          </a:p>
          <a:p>
            <a:pPr marL="0" indent="0" algn="just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obnovování systému ziskového managementu;</a:t>
            </a:r>
          </a:p>
          <a:p>
            <a:pPr marL="0" indent="0" algn="just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uživatelské systémy pro přenos dat. 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Welcome service manager</a:t>
            </a:r>
            <a:r>
              <a:rPr lang="cs-CZ" u="sng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endParaRPr lang="cs-CZ" smtClean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400675"/>
          </a:xfrm>
        </p:spPr>
        <p:txBody>
          <a:bodyPr rtlCol="0">
            <a:normAutofit fontScale="92500" lnSpcReduction="20000"/>
          </a:bodyPr>
          <a:lstStyle/>
          <a:p>
            <a:pPr marL="0" indent="0" algn="just" fontAlgn="auto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odpovědn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ost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za pokoje, do kterých se donáší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snídaně, za organizaci přestávek na kávu a za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catering bufetového stylu při slavnostních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příležitostech 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algn="just" fontAlgn="auto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 vítání  zákazníků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, umísť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ování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stol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ů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, vysvětl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ování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menu, kontrol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a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kvalit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y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a řádn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é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dekorac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e</a:t>
            </a:r>
          </a:p>
          <a:p>
            <a:pPr marL="0" indent="0" algn="just" fontAlgn="auto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odpověd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nost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za design bufetů a za aranžování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potravin na stolech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algn="just" fontAlgn="auto">
              <a:spcAft>
                <a:spcPts val="0"/>
              </a:spcAft>
              <a:buFontTx/>
              <a:buChar char="•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k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oordina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ce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prác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e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na pokojích a v kuchyni a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odpovědnost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za celý výrobní cyklus od výběru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surovin po distribuci konečných produktů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Welcome service manager</a:t>
            </a:r>
            <a:r>
              <a:rPr lang="cs-CZ" u="sng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368425"/>
            <a:ext cx="8820150" cy="5732463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sz="2400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Hlavní aktivit</a:t>
            </a:r>
            <a:r>
              <a:rPr lang="cs-CZ" sz="2400" u="sng" dirty="0" smtClean="0">
                <a:solidFill>
                  <a:srgbClr val="800080"/>
                </a:solidFill>
                <a:latin typeface="Times New Roman" pitchFamily="18" charset="0"/>
              </a:rPr>
              <a:t>y </a:t>
            </a:r>
            <a:r>
              <a:rPr lang="cs-CZ" sz="2400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zahrnují:</a:t>
            </a:r>
            <a:endParaRPr lang="cs-CZ" sz="2400" u="sng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vedení personálu odpovědného za přípravu snídaní, vybírání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a školení zaměstnanců, organizování pracovní doby a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kontrolování kvality práce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sz="2400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vedení výběru surovin pro snídaně, vybírání dodávky,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vytváření specifické kvality co se týče surovin a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kontrolování uskladnění potravin a materiálů, které mají být použity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sz="2400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vítání a vedení vztahů se zákazníky: uvítají zákazníky, když vstoupí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do místnosti a ukazují jim místo, kde se mohou posadit, pomáhají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zákazníkům při výběru, starají se o vnitropodnikové vztahy,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vizuálně monitorují kvalitu potravin apod.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-100013"/>
            <a:ext cx="8229600" cy="1143001"/>
          </a:xfrm>
        </p:spPr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Welcome service manager</a:t>
            </a:r>
            <a:r>
              <a:rPr lang="cs-CZ" u="sng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543550"/>
          </a:xfrm>
        </p:spPr>
        <p:txBody>
          <a:bodyPr rtlCol="0">
            <a:normAutofit fontScale="92500"/>
          </a:bodyPr>
          <a:lstStyle/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organizování dekorace pokoje, vytváření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menu, aranžování a kontrolování prostření stolů a 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aranžování potravin a bufetu, aranžování 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kombinací potravin a barev, o dekoraci a 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prezentaci slavnostních příležitostí, kontrola 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čistoty pokojů, vedení uskladnění potravin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koordinace pokojových aktivit s aktivitami 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ostatních hotelových oddělení, monitorování 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úrovně spotřeby surovin a informování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managementu o problémech zákazníků během 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jejich pobytu 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Welcome service manager</a:t>
            </a:r>
            <a:r>
              <a:rPr lang="cs-CZ" u="sng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379538"/>
            <a:ext cx="8569325" cy="4929187"/>
          </a:xfrm>
        </p:spPr>
        <p:txBody>
          <a:bodyPr rtlCol="0">
            <a:normAutofit/>
          </a:bodyPr>
          <a:lstStyle/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Změn</a:t>
            </a:r>
            <a:r>
              <a:rPr lang="cs-CZ" u="sng" dirty="0" smtClean="0">
                <a:solidFill>
                  <a:srgbClr val="800080"/>
                </a:solidFill>
                <a:latin typeface="Times New Roman" pitchFamily="18" charset="0"/>
              </a:rPr>
              <a:t>y</a:t>
            </a:r>
            <a:r>
              <a:rPr lang="cs-CZ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kompetencí</a:t>
            </a:r>
            <a:r>
              <a:rPr lang="cs-CZ" u="sng" dirty="0" smtClean="0">
                <a:solidFill>
                  <a:srgbClr val="800080"/>
                </a:solidFill>
                <a:latin typeface="Times New Roman" pitchFamily="18" charset="0"/>
              </a:rPr>
              <a:t> :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ovládat dovednosti potřebné pro zacházení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s technickými aspekty profese a být vyškoleni v: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psychologii a sociologii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CR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technikách a metodách kontrolování kvality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surovin;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technikách a metodách uskladnění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potravin;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technikách a metodách uvítání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zákazníků;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technikách a metodách prezentace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produktů;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Welcome service manager</a:t>
            </a:r>
            <a:r>
              <a:rPr lang="cs-CZ" u="sng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400675"/>
          </a:xfrm>
        </p:spPr>
        <p:txBody>
          <a:bodyPr rtlCol="0">
            <a:normAutofit fontScale="92500" lnSpcReduction="20000"/>
          </a:bodyPr>
          <a:lstStyle/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technikách a metodách kompozice a designu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menu;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techniky prostírání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techniky obchodní ekonomie a techniky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analýz nákladů;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organizace a management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pohostinství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schop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nost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vést mezilidské vztahy a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schopnost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organizovat a motivovat lidské zdroje</a:t>
            </a:r>
            <a:endParaRPr lang="cs-CZ" dirty="0" smtClean="0">
              <a:solidFill>
                <a:srgbClr val="800080"/>
              </a:solidFill>
              <a:latin typeface="Times New Roman" pitchFamily="18" charset="0"/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znalost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management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u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veřejných vztahů se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zákazníky, dobr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á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úroveň všeobecného vzdělání a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zn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alost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alespoň 2 ciz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ích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jazyk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ů (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angličtiny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nezbytná, pokud hotel nabízí možnosti schůzí, 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  prezentací, školení a konferencí</a:t>
            </a:r>
            <a:r>
              <a:rPr lang="cs-CZ" dirty="0" smtClean="0">
                <a:solidFill>
                  <a:srgbClr val="800080"/>
                </a:solidFill>
                <a:latin typeface="Times New Roman" pitchFamily="18" charset="0"/>
              </a:rPr>
              <a:t> 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457200" y="850900"/>
            <a:ext cx="8229600" cy="706438"/>
          </a:xfrm>
        </p:spPr>
        <p:txBody>
          <a:bodyPr/>
          <a:lstStyle/>
          <a:p>
            <a:r>
              <a:rPr lang="cs-CZ" sz="2000" smtClean="0">
                <a:solidFill>
                  <a:srgbClr val="CC0000"/>
                </a:solidFill>
              </a:rPr>
              <a:t>Odpovězte vlastními slovy a uveďte ukázku jednotlivých problematik</a:t>
            </a:r>
            <a:br>
              <a:rPr lang="cs-CZ" sz="2000" smtClean="0">
                <a:solidFill>
                  <a:srgbClr val="CC0000"/>
                </a:solidFill>
              </a:rPr>
            </a:br>
            <a:endParaRPr lang="cs-CZ" sz="2000" smtClean="0"/>
          </a:p>
        </p:txBody>
      </p:sp>
      <p:sp>
        <p:nvSpPr>
          <p:cNvPr id="28674" name="TextovéPole 3"/>
          <p:cNvSpPr txBox="1">
            <a:spLocks noChangeArrowheads="1"/>
          </p:cNvSpPr>
          <p:nvPr/>
        </p:nvSpPr>
        <p:spPr bwMode="auto">
          <a:xfrm>
            <a:off x="900113" y="404813"/>
            <a:ext cx="14398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TEST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116013" y="1484313"/>
            <a:ext cx="748823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/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1.  Jaké pracovní kompetence řeší manažer </a:t>
            </a:r>
          </a:p>
          <a:p>
            <a:pPr marL="514350" indent="-514350"/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     recepce?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27088" y="2692400"/>
            <a:ext cx="770572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2. </a:t>
            </a:r>
            <a:r>
              <a:rPr lang="cs-CZ" sz="2800">
                <a:solidFill>
                  <a:srgbClr val="FF0000"/>
                </a:solidFill>
                <a:latin typeface="Calibri" pitchFamily="34" charset="0"/>
                <a:cs typeface="Times New Roman" pitchFamily="18" charset="0"/>
              </a:rPr>
              <a:t>V oblasti rezervování zahrnuje profese recepční </a:t>
            </a:r>
          </a:p>
          <a:p>
            <a:r>
              <a:rPr lang="cs-CZ" sz="2800">
                <a:solidFill>
                  <a:srgbClr val="FF0000"/>
                </a:solidFill>
                <a:latin typeface="Calibri" pitchFamily="34" charset="0"/>
                <a:cs typeface="Times New Roman" pitchFamily="18" charset="0"/>
              </a:rPr>
              <a:t>    následující úkoly:</a:t>
            </a:r>
          </a:p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27088" y="3860800"/>
            <a:ext cx="7848600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3. Jaká </a:t>
            </a:r>
            <a:r>
              <a:rPr lang="cs-CZ" sz="2800">
                <a:solidFill>
                  <a:srgbClr val="FF0000"/>
                </a:solidFill>
              </a:rPr>
              <a:t>je </a:t>
            </a:r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pracovní náplň pracovníka na pozici pracovník rezervačního oddělení a manažer služeb </a:t>
            </a:r>
          </a:p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    rezervování?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979613" y="5373688"/>
            <a:ext cx="5256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7030A0"/>
                </a:solidFill>
                <a:latin typeface="Calibri" pitchFamily="34" charset="0"/>
              </a:rPr>
              <a:t>Děkuji za pozornost   -   Bc. Pavel Lang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918</Words>
  <Application>Microsoft Office PowerPoint</Application>
  <PresentationFormat>On-screen Show (4:3)</PresentationFormat>
  <Paragraphs>188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Calibri</vt:lpstr>
      <vt:lpstr>Arial</vt:lpstr>
      <vt:lpstr>Times New Roman</vt:lpstr>
      <vt:lpstr>Wingdings</vt:lpstr>
      <vt:lpstr>Motiv sady Office</vt:lpstr>
      <vt:lpstr>Snímek 1</vt:lpstr>
      <vt:lpstr>Nové profesní profily  a konkurence </vt:lpstr>
      <vt:lpstr>Manažer recepce </vt:lpstr>
      <vt:lpstr>Manažer recepce </vt:lpstr>
      <vt:lpstr>Recepční</vt:lpstr>
      <vt:lpstr>Recepční</vt:lpstr>
      <vt:lpstr>Pracovník rezervací </vt:lpstr>
      <vt:lpstr>Pracovník rezervací </vt:lpstr>
      <vt:lpstr>Manažer služeb rezervování</vt:lpstr>
      <vt:lpstr>Manažer služeb rezervování </vt:lpstr>
      <vt:lpstr>Welcome service manager </vt:lpstr>
      <vt:lpstr>Welcome service manager </vt:lpstr>
      <vt:lpstr>Welcome service manager </vt:lpstr>
      <vt:lpstr>Welcome service manager </vt:lpstr>
      <vt:lpstr>Welcome service manager </vt:lpstr>
      <vt:lpstr>Odpovězte vlastními slovy a uveďte ukázku jednotlivých problematik 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DUM</cp:lastModifiedBy>
  <cp:revision>9</cp:revision>
  <dcterms:created xsi:type="dcterms:W3CDTF">2014-01-05T13:08:24Z</dcterms:created>
  <dcterms:modified xsi:type="dcterms:W3CDTF">2014-06-19T19:04:38Z</dcterms:modified>
</cp:coreProperties>
</file>