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theme/themeOverride7.xml" ContentType="application/vnd.openxmlformats-officedocument.themeOverride+xml"/>
  <Override PartName="/ppt/theme/themeOverride12.xml" ContentType="application/vnd.openxmlformats-officedocument.themeOverr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Override5.xml" ContentType="application/vnd.openxmlformats-officedocument.themeOverride+xml"/>
  <Override PartName="/ppt/theme/themeOverride10.xml" ContentType="application/vnd.openxmlformats-officedocument.themeOverrid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heme/themeOverride9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theme/themeOverride8.xml" ContentType="application/vnd.openxmlformats-officedocument.themeOverride+xml"/>
  <Override PartName="/ppt/theme/themeOverride11.xml" ContentType="application/vnd.openxmlformats-officedocument.themeOverr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Override6.xml" ContentType="application/vnd.openxmlformats-officedocument.themeOverr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61" r:id="rId4"/>
    <p:sldId id="271" r:id="rId5"/>
    <p:sldId id="258" r:id="rId6"/>
    <p:sldId id="259" r:id="rId7"/>
    <p:sldId id="260" r:id="rId8"/>
    <p:sldId id="263" r:id="rId9"/>
    <p:sldId id="262" r:id="rId10"/>
    <p:sldId id="266" r:id="rId11"/>
    <p:sldId id="264" r:id="rId12"/>
    <p:sldId id="265" r:id="rId13"/>
    <p:sldId id="268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Droplets-SD-Title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3259" y="1300786"/>
            <a:ext cx="6517482" cy="2509213"/>
          </a:xfrm>
        </p:spPr>
        <p:txBody>
          <a:bodyPr anchor="b"/>
          <a:lstStyle>
            <a:lvl1pPr algn="ctr"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13259" y="3886201"/>
            <a:ext cx="6517482" cy="1371599"/>
          </a:xfrm>
        </p:spPr>
        <p:txBody>
          <a:bodyPr/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A9145C8-04D8-4E6E-BE09-2729AB3CDD04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492DFB-28D9-48D6-9D7A-4AFE6BA539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92935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7772870" cy="342410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fld id="{BA9145C8-04D8-4E6E-BE09-2729AB3CDD04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fld id="{13492DFB-28D9-48D6-9D7A-4AFE6BA539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15194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828564"/>
            <a:ext cx="7763814" cy="2736819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3657458"/>
            <a:ext cx="7763814" cy="1368183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A9145C8-04D8-4E6E-BE09-2729AB3CDD04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492DFB-28D9-48D6-9D7A-4AFE6BA539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70588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3829520" cy="342410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4629150" y="2367093"/>
            <a:ext cx="3829050" cy="342410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fld id="{BA9145C8-04D8-4E6E-BE09-2729AB3CDD04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13492DFB-28D9-48D6-9D7A-4AFE6BA539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14478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10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9746" y="2371018"/>
            <a:ext cx="3655106" cy="67999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331" y="3051013"/>
            <a:ext cx="3829520" cy="2740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97317" y="2371018"/>
            <a:ext cx="3661353" cy="67999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4629150" y="3051013"/>
            <a:ext cx="3829051" cy="2740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fld id="{BA9145C8-04D8-4E6E-BE09-2729AB3CDD04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13492DFB-28D9-48D6-9D7A-4AFE6BA539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8124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6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A9145C8-04D8-4E6E-BE09-2729AB3CDD04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492DFB-28D9-48D6-9D7A-4AFE6BA539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37748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A9145C8-04D8-4E6E-BE09-2729AB3CDD04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492DFB-28D9-48D6-9D7A-4AFE6BA539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51446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2951766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3808547" y="609601"/>
            <a:ext cx="4650122" cy="5181599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2632852"/>
            <a:ext cx="2951767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fld id="{BA9145C8-04D8-4E6E-BE09-2729AB3CDD04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fld id="{13492DFB-28D9-48D6-9D7A-4AFE6BA539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02376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2" y="609600"/>
            <a:ext cx="4129618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004270" y="609601"/>
            <a:ext cx="3005851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2632853"/>
            <a:ext cx="4129604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A9145C8-04D8-4E6E-BE09-2729AB3CDD04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492DFB-28D9-48D6-9D7A-4AFE6BA539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94704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4289374"/>
            <a:ext cx="7773324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88558" y="698261"/>
            <a:ext cx="7366899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5108728"/>
            <a:ext cx="7773339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A9145C8-04D8-4E6E-BE09-2729AB3CDD04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492DFB-28D9-48D6-9D7A-4AFE6BA539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634875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342724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204821"/>
            <a:ext cx="7773339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A9145C8-04D8-4E6E-BE09-2729AB3CDD04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492DFB-28D9-48D6-9D7A-4AFE6BA539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87202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2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10"/>
          <p:cNvSpPr txBox="1"/>
          <p:nvPr/>
        </p:nvSpPr>
        <p:spPr>
          <a:xfrm>
            <a:off x="738188" y="887413"/>
            <a:ext cx="546100" cy="585787"/>
          </a:xfrm>
          <a:prstGeom prst="rect">
            <a:avLst/>
          </a:prstGeom>
        </p:spPr>
        <p:txBody>
          <a:bodyPr anchor="ctr"/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>
              <a:defRPr/>
            </a:pPr>
            <a:r>
              <a:rPr lang="en-US" sz="8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</a:p>
        </p:txBody>
      </p:sp>
      <p:sp>
        <p:nvSpPr>
          <p:cNvPr id="7" name="TextBox 13"/>
          <p:cNvSpPr txBox="1"/>
          <p:nvPr/>
        </p:nvSpPr>
        <p:spPr>
          <a:xfrm>
            <a:off x="7850188" y="3119438"/>
            <a:ext cx="554037" cy="585787"/>
          </a:xfrm>
          <a:prstGeom prst="rect">
            <a:avLst/>
          </a:prstGeom>
        </p:spPr>
        <p:txBody>
          <a:bodyPr anchor="ctr"/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algn="r">
              <a:defRPr/>
            </a:pPr>
            <a:r>
              <a:rPr lang="en-US" sz="8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872588"/>
            <a:ext cx="6977064" cy="2729915"/>
          </a:xfrm>
        </p:spPr>
        <p:txBody>
          <a:bodyPr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610032"/>
            <a:ext cx="6564224" cy="594788"/>
          </a:xfrm>
        </p:spPr>
        <p:txBody>
          <a:bodyPr anchor="t"/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372797"/>
            <a:ext cx="7773339" cy="1421053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fld id="{BA9145C8-04D8-4E6E-BE09-2729AB3CDD04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9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0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fld id="{13492DFB-28D9-48D6-9D7A-4AFE6BA539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28126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2138722"/>
            <a:ext cx="7773339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662335"/>
            <a:ext cx="777333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A9145C8-04D8-4E6E-BE09-2729AB3CDD04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492DFB-28D9-48D6-9D7A-4AFE6BA539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990171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3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1605094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3"/>
            <a:ext cx="2474232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31" y="2943356"/>
            <a:ext cx="2474232" cy="2847845"/>
          </a:xfrm>
        </p:spPr>
        <p:txBody>
          <a:bodyPr anchor="t"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9292" y="2367093"/>
            <a:ext cx="246864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1012" y="2943356"/>
            <a:ext cx="2477513" cy="2847845"/>
          </a:xfrm>
        </p:spPr>
        <p:txBody>
          <a:bodyPr anchor="t"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2367093"/>
            <a:ext cx="24786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79974" y="2943356"/>
            <a:ext cx="2478696" cy="2847845"/>
          </a:xfrm>
        </p:spPr>
        <p:txBody>
          <a:bodyPr anchor="t"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Date Placeholder 2"/>
          <p:cNvSpPr>
            <a:spLocks noGrp="1"/>
          </p:cNvSpPr>
          <p:nvPr>
            <p:ph type="dt" sz="half" idx="18"/>
          </p:nvPr>
        </p:nvSpPr>
        <p:spPr/>
        <p:txBody>
          <a:bodyPr/>
          <a:lstStyle>
            <a:lvl1pPr>
              <a:defRPr/>
            </a:lvl1pPr>
          </a:lstStyle>
          <a:p>
            <a:fld id="{BA9145C8-04D8-4E6E-BE09-2729AB3CDD04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16" name="Footer Placeholder 3"/>
          <p:cNvSpPr>
            <a:spLocks noGrp="1"/>
          </p:cNvSpPr>
          <p:nvPr>
            <p:ph type="ftr" sz="quarter" idx="19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7" name="Slide Number Placeholder 4"/>
          <p:cNvSpPr>
            <a:spLocks noGrp="1"/>
          </p:cNvSpPr>
          <p:nvPr>
            <p:ph type="sldNum" sz="quarter" idx="20"/>
          </p:nvPr>
        </p:nvSpPr>
        <p:spPr/>
        <p:txBody>
          <a:bodyPr/>
          <a:lstStyle>
            <a:lvl1pPr>
              <a:defRPr/>
            </a:lvl1pPr>
          </a:lstStyle>
          <a:p>
            <a:fld id="{13492DFB-28D9-48D6-9D7A-4AFE6BA539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53935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6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31" y="610772"/>
            <a:ext cx="7773339" cy="160392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31" y="4204820"/>
            <a:ext cx="2472307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331" y="2367093"/>
            <a:ext cx="2472307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31" y="4781082"/>
            <a:ext cx="2472307" cy="1010118"/>
          </a:xfrm>
        </p:spPr>
        <p:txBody>
          <a:bodyPr anchor="t"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69" y="4204820"/>
            <a:ext cx="247637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31011" y="2367093"/>
            <a:ext cx="2477514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11" y="4781081"/>
            <a:ext cx="2477514" cy="1010119"/>
          </a:xfrm>
        </p:spPr>
        <p:txBody>
          <a:bodyPr anchor="t"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4204820"/>
            <a:ext cx="247551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979974" y="2367093"/>
            <a:ext cx="2478696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9880" y="4781079"/>
            <a:ext cx="2478790" cy="1010121"/>
          </a:xfrm>
        </p:spPr>
        <p:txBody>
          <a:bodyPr anchor="t"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Date Placeholder 2"/>
          <p:cNvSpPr>
            <a:spLocks noGrp="1"/>
          </p:cNvSpPr>
          <p:nvPr>
            <p:ph type="dt" sz="half" idx="23"/>
          </p:nvPr>
        </p:nvSpPr>
        <p:spPr/>
        <p:txBody>
          <a:bodyPr/>
          <a:lstStyle>
            <a:lvl1pPr>
              <a:defRPr/>
            </a:lvl1pPr>
          </a:lstStyle>
          <a:p>
            <a:fld id="{BA9145C8-04D8-4E6E-BE09-2729AB3CDD04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14" name="Footer Placeholder 3"/>
          <p:cNvSpPr>
            <a:spLocks noGrp="1"/>
          </p:cNvSpPr>
          <p:nvPr>
            <p:ph type="ftr" sz="quarter" idx="24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5" name="Slide Number Placeholder 4"/>
          <p:cNvSpPr>
            <a:spLocks noGrp="1"/>
          </p:cNvSpPr>
          <p:nvPr>
            <p:ph type="sldNum" sz="quarter" idx="25"/>
          </p:nvPr>
        </p:nvSpPr>
        <p:spPr/>
        <p:txBody>
          <a:bodyPr/>
          <a:lstStyle>
            <a:lvl1pPr>
              <a:defRPr/>
            </a:lvl1pPr>
          </a:lstStyle>
          <a:p>
            <a:fld id="{13492DFB-28D9-48D6-9D7A-4AFE6BA539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223373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2367094"/>
            <a:ext cx="7773339" cy="342410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fld id="{BA9145C8-04D8-4E6E-BE09-2729AB3CDD04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fld id="{13492DFB-28D9-48D6-9D7A-4AFE6BA539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2137515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9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609602"/>
            <a:ext cx="1914995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609602"/>
            <a:ext cx="5744043" cy="518159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fld id="{BA9145C8-04D8-4E6E-BE09-2729AB3CDD04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fld id="{13492DFB-28D9-48D6-9D7A-4AFE6BA539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54443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619125"/>
            <a:ext cx="7772400" cy="15954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366963"/>
            <a:ext cx="7772400" cy="34242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450" y="5883275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BA9145C8-04D8-4E6E-BE09-2729AB3CDD04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83275"/>
            <a:ext cx="500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113" y="5883275"/>
            <a:ext cx="573087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13492DFB-28D9-48D6-9D7A-4AFE6BA5390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kern="1200" cap="all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Tw Cen MT" panose="020B0602020104020603" pitchFamily="34" charset="-18"/>
        </a:defRPr>
      </a:lvl2pPr>
      <a:lvl3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Tw Cen MT" panose="020B0602020104020603" pitchFamily="34" charset="-18"/>
        </a:defRPr>
      </a:lvl3pPr>
      <a:lvl4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Tw Cen MT" panose="020B0602020104020603" pitchFamily="34" charset="-18"/>
        </a:defRPr>
      </a:lvl4pPr>
      <a:lvl5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Tw Cen MT" panose="020B0602020104020603" pitchFamily="34" charset="-18"/>
        </a:defRPr>
      </a:lvl5pPr>
      <a:lvl6pPr marL="457200" algn="ctr" rtl="0" fontAlgn="base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Tw Cen MT" panose="020B0602020104020603" pitchFamily="34" charset="-18"/>
        </a:defRPr>
      </a:lvl6pPr>
      <a:lvl7pPr marL="914400" algn="ctr" rtl="0" fontAlgn="base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Tw Cen MT" panose="020B0602020104020603" pitchFamily="34" charset="-18"/>
        </a:defRPr>
      </a:lvl7pPr>
      <a:lvl8pPr marL="1371600" algn="ctr" rtl="0" fontAlgn="base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Tw Cen MT" panose="020B0602020104020603" pitchFamily="34" charset="-18"/>
        </a:defRPr>
      </a:lvl8pPr>
      <a:lvl9pPr marL="1828800" algn="ctr" rtl="0" fontAlgn="base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Tw Cen MT" panose="020B0602020104020603" pitchFamily="34" charset="-18"/>
        </a:defRPr>
      </a:lvl9pPr>
    </p:titleStyle>
    <p:bodyStyle>
      <a:lvl1pPr marL="228600" indent="-228600" algn="l" rtl="0" eaLnBrk="0" fontAlgn="base" hangingPunct="0">
        <a:lnSpc>
          <a:spcPct val="120000"/>
        </a:lnSpc>
        <a:spcBef>
          <a:spcPts val="1000"/>
        </a:spcBef>
        <a:spcAft>
          <a:spcPct val="0"/>
        </a:spcAft>
        <a:buClr>
          <a:schemeClr val="tx1"/>
        </a:buClr>
        <a:buFont typeface="Arial" charset="0"/>
        <a:buChar char="•"/>
        <a:defRPr sz="2000" kern="1200" cap="all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120000"/>
        </a:lnSpc>
        <a:spcBef>
          <a:spcPts val="500"/>
        </a:spcBef>
        <a:spcAft>
          <a:spcPct val="0"/>
        </a:spcAft>
        <a:buClr>
          <a:schemeClr val="tx1"/>
        </a:buClr>
        <a:buFont typeface="Arial" charset="0"/>
        <a:buChar char="•"/>
        <a:defRPr kern="1200" cap="all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120000"/>
        </a:lnSpc>
        <a:spcBef>
          <a:spcPts val="500"/>
        </a:spcBef>
        <a:spcAft>
          <a:spcPct val="0"/>
        </a:spcAft>
        <a:buClr>
          <a:schemeClr val="tx1"/>
        </a:buClr>
        <a:buFont typeface="Arial" charset="0"/>
        <a:buChar char="•"/>
        <a:defRPr sz="1600" kern="1200" cap="all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120000"/>
        </a:lnSpc>
        <a:spcBef>
          <a:spcPts val="500"/>
        </a:spcBef>
        <a:spcAft>
          <a:spcPct val="0"/>
        </a:spcAft>
        <a:buClr>
          <a:schemeClr val="tx1"/>
        </a:buClr>
        <a:buFont typeface="Arial" charset="0"/>
        <a:buChar char="•"/>
        <a:defRPr sz="1400" kern="1200" cap="all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120000"/>
        </a:lnSpc>
        <a:spcBef>
          <a:spcPts val="500"/>
        </a:spcBef>
        <a:spcAft>
          <a:spcPct val="0"/>
        </a:spcAft>
        <a:buClr>
          <a:schemeClr val="tx1"/>
        </a:buClr>
        <a:buFont typeface="Arial" charset="0"/>
        <a:buChar char="•"/>
        <a:defRPr sz="1400" kern="1200" cap="all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813" y="333375"/>
            <a:ext cx="6011862" cy="14700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1353344" y="2133600"/>
            <a:ext cx="6400800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l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SzPct val="120000"/>
            </a:pPr>
            <a:r>
              <a:rPr lang="cs-CZ" sz="1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Číslo projektu školy 	</a:t>
            </a:r>
            <a:r>
              <a:rPr lang="cs-CZ" sz="1200" b="1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	CZ.1.07/1.5.00/34.0963 </a:t>
            </a:r>
            <a:endParaRPr lang="cs-CZ" sz="1200" b="1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marL="342900" indent="-342900" algn="l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SzPct val="120000"/>
            </a:pPr>
            <a:r>
              <a:rPr lang="cs-CZ" sz="1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Číslo a název </a:t>
            </a:r>
            <a:r>
              <a:rPr lang="cs-CZ" sz="1200" b="1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klíčové </a:t>
            </a:r>
            <a:r>
              <a:rPr lang="cs-CZ" sz="1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aktivity 	</a:t>
            </a:r>
            <a:r>
              <a:rPr lang="cs-CZ" sz="1200" b="1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III/2  </a:t>
            </a:r>
            <a:r>
              <a:rPr lang="cs-CZ" sz="1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Inovace a zkvalitnění výuky </a:t>
            </a:r>
            <a:r>
              <a:rPr lang="cs-CZ" sz="1200" b="1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				prostřednictvím ICT</a:t>
            </a:r>
          </a:p>
          <a:p>
            <a:pPr marL="342900" indent="-342900" algn="l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SzPct val="120000"/>
            </a:pPr>
            <a:endParaRPr lang="cs-CZ" sz="1200" b="1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marL="342900" indent="-342900" algn="l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SzPct val="120000"/>
            </a:pPr>
            <a:r>
              <a:rPr lang="cs-CZ" sz="1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Číslo materiálu	</a:t>
            </a:r>
            <a:r>
              <a:rPr lang="cs-CZ" sz="1200" b="1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	VY_32_INOVACE_ICT_I_S2_05</a:t>
            </a:r>
            <a:endParaRPr lang="cs-CZ" sz="1200" b="1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827088" y="3284538"/>
            <a:ext cx="7561262" cy="40626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342900" indent="-342900" algn="l">
              <a:defRPr>
                <a:solidFill>
                  <a:schemeClr val="tx1"/>
                </a:solidFill>
                <a:latin typeface="Arial" charset="0"/>
              </a:defRPr>
            </a:lvl1pPr>
            <a:lvl2pPr marL="800100" indent="-342900" algn="l">
              <a:defRPr>
                <a:solidFill>
                  <a:schemeClr val="tx1"/>
                </a:solidFill>
                <a:latin typeface="Arial" charset="0"/>
              </a:defRPr>
            </a:lvl2pPr>
            <a:lvl3pPr marL="1257300" indent="-342900" algn="l">
              <a:defRPr>
                <a:solidFill>
                  <a:schemeClr val="tx1"/>
                </a:solidFill>
                <a:latin typeface="Arial" charset="0"/>
              </a:defRPr>
            </a:lvl3pPr>
            <a:lvl4pPr marL="1714500" indent="-342900" algn="l">
              <a:defRPr>
                <a:solidFill>
                  <a:schemeClr val="tx1"/>
                </a:solidFill>
                <a:latin typeface="Arial" charset="0"/>
              </a:defRPr>
            </a:lvl4pPr>
            <a:lvl5pPr marL="2171700" indent="-342900" algn="l">
              <a:defRPr>
                <a:solidFill>
                  <a:schemeClr val="tx1"/>
                </a:solidFill>
                <a:latin typeface="Arial" charset="0"/>
              </a:defRPr>
            </a:lvl5pPr>
            <a:lvl6pPr marL="26289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30861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5433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40005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cs-CZ" sz="1200" b="1" dirty="0"/>
              <a:t>Popis výukového materiálu	</a:t>
            </a:r>
          </a:p>
          <a:p>
            <a:r>
              <a:rPr lang="cs-CZ" sz="1200" b="1" dirty="0"/>
              <a:t>Název:			</a:t>
            </a:r>
            <a:r>
              <a:rPr lang="cs-CZ" sz="1200" b="1" dirty="0" smtClean="0"/>
              <a:t>MS W – Odstavec</a:t>
            </a:r>
            <a:endParaRPr lang="cs-CZ" sz="1200" dirty="0" smtClean="0"/>
          </a:p>
          <a:p>
            <a:r>
              <a:rPr lang="cs-CZ" sz="1200" dirty="0" smtClean="0"/>
              <a:t>Autor:			Ing. Jitka Matasová</a:t>
            </a:r>
          </a:p>
          <a:p>
            <a:r>
              <a:rPr lang="cs-CZ" sz="1200" dirty="0" smtClean="0"/>
              <a:t>Datum</a:t>
            </a:r>
            <a:r>
              <a:rPr lang="cs-CZ" sz="1200" dirty="0"/>
              <a:t>:			</a:t>
            </a:r>
            <a:r>
              <a:rPr lang="cs-CZ" sz="1200" dirty="0" smtClean="0"/>
              <a:t>2.11.2013 </a:t>
            </a:r>
            <a:endParaRPr lang="cs-CZ" sz="1200" dirty="0"/>
          </a:p>
          <a:p>
            <a:r>
              <a:rPr lang="cs-CZ" sz="1200" dirty="0"/>
              <a:t>Obor:			65-41-L/01 Gastronomie</a:t>
            </a:r>
          </a:p>
          <a:p>
            <a:r>
              <a:rPr lang="cs-CZ" sz="1200" dirty="0"/>
              <a:t>Ročník:			</a:t>
            </a:r>
            <a:r>
              <a:rPr lang="cs-CZ" sz="1200" dirty="0" smtClean="0"/>
              <a:t>1. </a:t>
            </a:r>
            <a:r>
              <a:rPr lang="cs-CZ" sz="1200" dirty="0"/>
              <a:t>ročník </a:t>
            </a:r>
          </a:p>
          <a:p>
            <a:r>
              <a:rPr lang="cs-CZ" sz="1200" dirty="0"/>
              <a:t>Předmět:			</a:t>
            </a:r>
            <a:r>
              <a:rPr lang="cs-CZ" sz="1200" dirty="0" smtClean="0"/>
              <a:t>IKT – Informační a komunikační technologie</a:t>
            </a:r>
          </a:p>
          <a:p>
            <a:endParaRPr lang="cs-CZ" sz="1200" b="1" dirty="0"/>
          </a:p>
          <a:p>
            <a:r>
              <a:rPr lang="cs-CZ" sz="1200" b="1" dirty="0"/>
              <a:t>Anotace výukového </a:t>
            </a:r>
            <a:r>
              <a:rPr lang="cs-CZ" sz="1200" b="1" dirty="0" smtClean="0"/>
              <a:t>materiálu (klíčová slova: označení odstavce, F8, rozložení stránky, zarovnání, odsazení) </a:t>
            </a:r>
            <a:endParaRPr lang="cs-CZ" sz="1200" b="1" dirty="0"/>
          </a:p>
          <a:p>
            <a:endParaRPr lang="cs-CZ" sz="1200" dirty="0"/>
          </a:p>
          <a:p>
            <a:pPr>
              <a:buFontTx/>
              <a:buAutoNum type="arabicPeriod"/>
            </a:pPr>
            <a:r>
              <a:rPr lang="cs-CZ" sz="1200" dirty="0"/>
              <a:t>VM je koncipován v podobě </a:t>
            </a:r>
            <a:r>
              <a:rPr lang="cs-CZ" sz="1200" dirty="0" err="1"/>
              <a:t>powerpointové</a:t>
            </a:r>
            <a:r>
              <a:rPr lang="cs-CZ" sz="1200" dirty="0"/>
              <a:t> </a:t>
            </a:r>
            <a:r>
              <a:rPr lang="cs-CZ" sz="1200" dirty="0" smtClean="0"/>
              <a:t>prezentace</a:t>
            </a:r>
            <a:r>
              <a:rPr lang="cs-CZ" sz="1200" dirty="0"/>
              <a:t> </a:t>
            </a:r>
            <a:r>
              <a:rPr lang="cs-CZ" sz="1200" dirty="0" smtClean="0"/>
              <a:t>pro výuku předmětu IKT.  </a:t>
            </a:r>
            <a:r>
              <a:rPr lang="cs-CZ" sz="1200" dirty="0"/>
              <a:t>Materiál bude používán přímo při výuce </a:t>
            </a:r>
            <a:r>
              <a:rPr lang="cs-CZ" sz="1200" dirty="0" smtClean="0"/>
              <a:t> </a:t>
            </a:r>
            <a:r>
              <a:rPr lang="cs-CZ" sz="1200" dirty="0"/>
              <a:t>za použití interaktivní tabule či dataprojektoru s výstupem na plátno. </a:t>
            </a:r>
            <a:r>
              <a:rPr lang="cs-CZ" sz="1200" dirty="0" smtClean="0"/>
              <a:t>Téma </a:t>
            </a:r>
            <a:r>
              <a:rPr lang="cs-CZ" sz="1200" dirty="0"/>
              <a:t>je přímo v souladu </a:t>
            </a:r>
            <a:r>
              <a:rPr lang="cs-CZ" sz="1200" dirty="0" smtClean="0"/>
              <a:t> s ŠVP – práce se standardním aplikačním programovým vybavením – textový procesor, praktické úlohy.</a:t>
            </a:r>
            <a:endParaRPr lang="cs-CZ" sz="1200" dirty="0"/>
          </a:p>
          <a:p>
            <a:r>
              <a:rPr lang="cs-CZ" sz="1200" dirty="0"/>
              <a:t>2. </a:t>
            </a:r>
            <a:r>
              <a:rPr lang="cs-CZ" sz="1200" dirty="0" smtClean="0"/>
              <a:t>	Prezentace </a:t>
            </a:r>
            <a:r>
              <a:rPr lang="cs-CZ" sz="1200" dirty="0"/>
              <a:t>bude používána </a:t>
            </a:r>
            <a:r>
              <a:rPr lang="cs-CZ" sz="1200" dirty="0" smtClean="0"/>
              <a:t>k výkladu a zároveň k procvičení daného </a:t>
            </a:r>
            <a:r>
              <a:rPr lang="cs-CZ" sz="1200" dirty="0"/>
              <a:t>tématu. Součástí je samostatný úkol pro žáky, který zpracují samostatně na PC a následně bude jejich práce zkontrolována. Žáci si ověří pochopení výkladu a procvičí samostatnost.</a:t>
            </a:r>
          </a:p>
          <a:p>
            <a:r>
              <a:rPr lang="cs-CZ" sz="1200" dirty="0"/>
              <a:t>	</a:t>
            </a:r>
          </a:p>
          <a:p>
            <a:r>
              <a:rPr lang="cs-CZ" sz="1200" dirty="0"/>
              <a:t>	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457905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412776"/>
            <a:ext cx="7772400" cy="2527921"/>
          </a:xfrm>
        </p:spPr>
        <p:txBody>
          <a:bodyPr/>
          <a:lstStyle/>
          <a:p>
            <a:r>
              <a:rPr lang="cs-CZ" dirty="0">
                <a:effectLst/>
              </a:rPr>
              <a:t>MS W - </a:t>
            </a:r>
            <a:r>
              <a:rPr lang="cs-CZ" dirty="0" smtClean="0">
                <a:effectLst/>
              </a:rPr>
              <a:t>odstavec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54589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Odstavec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Je charakterizován většinou jako oddělený souvislý text bez nadpisu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Je to v dokumentu místo od jednoho „</a:t>
            </a:r>
            <a:r>
              <a:rPr lang="cs-CZ" dirty="0" err="1" smtClean="0"/>
              <a:t>entru</a:t>
            </a:r>
            <a:r>
              <a:rPr lang="cs-CZ" dirty="0" smtClean="0"/>
              <a:t>“ ke druhému.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Je označen znakem, který se netiskne. </a:t>
            </a:r>
            <a:r>
              <a:rPr lang="cs-CZ" dirty="0"/>
              <a:t> </a:t>
            </a:r>
            <a:r>
              <a:rPr lang="cs-CZ" sz="3600" dirty="0" smtClean="0"/>
              <a:t>¶</a:t>
            </a:r>
            <a:endParaRPr lang="cs-CZ" sz="3600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Rychlé označení odstavce: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Pro rychlé a přesné označování textu </a:t>
            </a:r>
            <a:r>
              <a:rPr lang="cs-CZ" dirty="0" smtClean="0"/>
              <a:t> - odstavce </a:t>
            </a:r>
            <a:r>
              <a:rPr lang="cs-CZ" dirty="0" smtClean="0"/>
              <a:t>může </a:t>
            </a:r>
            <a:r>
              <a:rPr lang="cs-CZ" dirty="0" smtClean="0"/>
              <a:t>se </a:t>
            </a:r>
            <a:r>
              <a:rPr lang="cs-CZ" dirty="0" err="1" smtClean="0"/>
              <a:t>používAT</a:t>
            </a:r>
            <a:r>
              <a:rPr lang="cs-CZ" dirty="0" smtClean="0"/>
              <a:t> </a:t>
            </a:r>
            <a:r>
              <a:rPr lang="cs-CZ" dirty="0" smtClean="0"/>
              <a:t>funkce klávesou </a:t>
            </a:r>
            <a:r>
              <a:rPr lang="cs-CZ" b="1" dirty="0" smtClean="0"/>
              <a:t>F8 - Rozšířený </a:t>
            </a:r>
            <a:r>
              <a:rPr lang="cs-CZ" b="1" dirty="0"/>
              <a:t>výběr. </a:t>
            </a:r>
            <a:r>
              <a:rPr lang="cs-CZ" b="1" dirty="0" smtClean="0"/>
              <a:t> (4x)</a:t>
            </a:r>
            <a:endParaRPr lang="cs-CZ" b="1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40904922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Odstavec</a:t>
            </a:r>
          </a:p>
          <a:p>
            <a:r>
              <a:rPr lang="cs-CZ" dirty="0"/>
              <a:t>Je důležité pochopit, jak Word chápe odstavce. Odstavec je pro Word vše, co je na začátku a na konci </a:t>
            </a:r>
            <a:r>
              <a:rPr lang="cs-CZ" dirty="0" smtClean="0"/>
              <a:t>odděleno </a:t>
            </a:r>
            <a:r>
              <a:rPr lang="cs-CZ" dirty="0"/>
              <a:t>klávesou enter. Je to například nadpis, jedno slovo nebo dlouhý nepřerušovaný text na několik řádků. Podle odstavce Word formátuje text. Teď je konec odstavce.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Bloky</a:t>
            </a:r>
          </a:p>
          <a:p>
            <a:r>
              <a:rPr lang="cs-CZ" dirty="0"/>
              <a:t>Nejprve text ve Wordu opíšeme celý a teprve pak text upravujeme. Musíme říci Wordu, který text chceme upravovat, proto ho musíme označit, tedy dát do bloku. Do bloku můžeme dát jeden znak, odstavec nebo třeba celou stránku.</a:t>
            </a:r>
          </a:p>
        </p:txBody>
      </p:sp>
    </p:spTree>
    <p:extLst>
      <p:ext uri="{BB962C8B-B14F-4D97-AF65-F5344CB8AC3E}">
        <p14:creationId xmlns:p14="http://schemas.microsoft.com/office/powerpoint/2010/main" xmlns="" val="786131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5007" y="1052736"/>
            <a:ext cx="8928993" cy="60718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Šipka dolů 3"/>
          <p:cNvSpPr/>
          <p:nvPr/>
        </p:nvSpPr>
        <p:spPr>
          <a:xfrm>
            <a:off x="1501948" y="332656"/>
            <a:ext cx="333748" cy="6480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nahoru 4"/>
          <p:cNvSpPr/>
          <p:nvPr/>
        </p:nvSpPr>
        <p:spPr>
          <a:xfrm>
            <a:off x="5220072" y="2132856"/>
            <a:ext cx="340616" cy="64807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06112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404664"/>
            <a:ext cx="7499176" cy="864096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/>
              <a:t> </a:t>
            </a:r>
            <a:r>
              <a:rPr lang="cs-CZ" sz="3200" b="1" dirty="0"/>
              <a:t/>
            </a:r>
            <a:br>
              <a:rPr lang="cs-CZ" sz="3200" b="1" dirty="0"/>
            </a:br>
            <a:r>
              <a:rPr lang="cs-CZ" sz="3200" b="1" dirty="0" smtClean="0"/>
              <a:t>Jiný způsob – odsazení zleva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Pokud ale chceme odsadit celý dokument, provádíme to v nastavení stránky – okraje.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284984"/>
            <a:ext cx="3962002" cy="2664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843808" y="4365104"/>
            <a:ext cx="1296144" cy="252028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230161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/>
              <a:t>Jiný způsob – </a:t>
            </a:r>
            <a:r>
              <a:rPr lang="cs-CZ" sz="3200" b="1" dirty="0"/>
              <a:t>odsazení </a:t>
            </a:r>
            <a:r>
              <a:rPr lang="cs-CZ" sz="3200" b="1" dirty="0" smtClean="0"/>
              <a:t>zprava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3962" y="2429446"/>
            <a:ext cx="4462254" cy="3087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123728" y="3661024"/>
            <a:ext cx="1512168" cy="328315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94364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Jiný způsob– mezery před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Pokud chceme mít mezi odstavci větší mezeru, neprovádíme ji dalším </a:t>
            </a:r>
            <a:r>
              <a:rPr lang="cs-CZ" dirty="0" err="1" smtClean="0"/>
              <a:t>entrem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340026"/>
            <a:ext cx="5590979" cy="28972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424021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Jiný způsob – mezery za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3" y="2538413"/>
            <a:ext cx="3961036" cy="29788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39701780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Obecné zarovnání odstavců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89702" y="2708920"/>
            <a:ext cx="5346594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2194390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Pro jednotlivé odstavce můžeme formátovat   řádkování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65766" y="2781300"/>
            <a:ext cx="3978442" cy="25199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7152076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Samostatný úkol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Následující text opište do nového dokumentu a uložte do Vaší složky pod názvem  „</a:t>
            </a:r>
            <a:r>
              <a:rPr lang="cs-CZ" b="1" dirty="0" smtClean="0"/>
              <a:t>Odstavec</a:t>
            </a:r>
            <a:r>
              <a:rPr lang="cs-CZ" dirty="0" smtClean="0"/>
              <a:t>“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„Odstavec je </a:t>
            </a:r>
            <a:r>
              <a:rPr lang="cs-CZ" b="1" dirty="0"/>
              <a:t>charakterizován většinou jako oddělený souvislý </a:t>
            </a:r>
            <a:r>
              <a:rPr lang="cs-CZ" b="1" dirty="0" smtClean="0"/>
              <a:t>text, který nezahrnuje nadpis</a:t>
            </a:r>
            <a:r>
              <a:rPr lang="cs-CZ" dirty="0" smtClean="0"/>
              <a:t>.“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Text 5 krát zkopírujte za sebou.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Tento text bude tvořit první odstavec. Tímto způsobem vytvořte </a:t>
            </a:r>
            <a:r>
              <a:rPr lang="cs-CZ" smtClean="0"/>
              <a:t>další 4 </a:t>
            </a:r>
            <a:r>
              <a:rPr lang="cs-CZ" dirty="0" smtClean="0"/>
              <a:t>odstavce.</a:t>
            </a:r>
          </a:p>
          <a:p>
            <a:pPr marL="0" indent="0">
              <a:buNone/>
            </a:pPr>
            <a:r>
              <a:rPr lang="cs-CZ" dirty="0" smtClean="0"/>
              <a:t>Odstavce následovně naformátujte: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31622072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Samostatný úkol - zadání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b="1" dirty="0"/>
              <a:t>První odstavec </a:t>
            </a:r>
            <a:r>
              <a:rPr lang="cs-CZ" dirty="0"/>
              <a:t>naformátujte – odsazení zprava </a:t>
            </a:r>
            <a:r>
              <a:rPr lang="cs-CZ" dirty="0" smtClean="0"/>
              <a:t>0,5, řádkování  bude jednoduché, použijte písmo </a:t>
            </a:r>
            <a:r>
              <a:rPr lang="cs-CZ" dirty="0" err="1" smtClean="0"/>
              <a:t>Arial</a:t>
            </a:r>
            <a:r>
              <a:rPr lang="cs-CZ" dirty="0" smtClean="0"/>
              <a:t> Black o velikosti písma 12, tučně a tmavě modrou barvu.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Druhý odstavec </a:t>
            </a:r>
            <a:r>
              <a:rPr lang="cs-CZ" dirty="0" smtClean="0"/>
              <a:t>bude mít opět odsazení zprava 0,5 cm, ale řádkování 1,5, písmo bude </a:t>
            </a:r>
            <a:r>
              <a:rPr lang="cs-CZ" dirty="0" err="1" smtClean="0"/>
              <a:t>Calibri</a:t>
            </a:r>
            <a:r>
              <a:rPr lang="cs-CZ" dirty="0" smtClean="0"/>
              <a:t> o velikosti 11, zarovnání  odstavce bude do bloku. Barva černá.</a:t>
            </a:r>
          </a:p>
          <a:p>
            <a:pPr marL="0" indent="0">
              <a:buNone/>
            </a:pPr>
            <a:r>
              <a:rPr lang="cs-CZ" b="1" dirty="0" smtClean="0"/>
              <a:t>Třetí odstavec </a:t>
            </a:r>
            <a:r>
              <a:rPr lang="cs-CZ" dirty="0" smtClean="0"/>
              <a:t>– zkopírujte odstavec č. 2 a zadejte mezeru před o velikosti 12, barva tohoto textu bude zelená.</a:t>
            </a:r>
          </a:p>
          <a:p>
            <a:pPr marL="0" indent="0">
              <a:buNone/>
            </a:pPr>
            <a:r>
              <a:rPr lang="cs-CZ" b="1" dirty="0" smtClean="0"/>
              <a:t>Čtvrtý odstavec </a:t>
            </a:r>
            <a:r>
              <a:rPr lang="cs-CZ" dirty="0" smtClean="0"/>
              <a:t>bude mít mezery před i za 0. Barva červená, kurzíva,  velikost písma 10, odsazení zleva 1.  Písmo </a:t>
            </a:r>
            <a:r>
              <a:rPr lang="cs-CZ" dirty="0" err="1" smtClean="0"/>
              <a:t>Bookman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/>
              <a:t> </a:t>
            </a:r>
            <a:r>
              <a:rPr lang="cs-CZ" dirty="0" smtClean="0"/>
              <a:t>Style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2017666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16632"/>
            <a:ext cx="8075240" cy="1152128"/>
          </a:xfrm>
        </p:spPr>
        <p:txBody>
          <a:bodyPr/>
          <a:lstStyle/>
          <a:p>
            <a:r>
              <a:rPr lang="cs-CZ" sz="3200" dirty="0" smtClean="0"/>
              <a:t>Řešení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67717"/>
            <a:ext cx="8208911" cy="473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8825308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apka">
  <a:themeElements>
    <a:clrScheme name="Kapka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Kapka">
      <a:majorFont>
        <a:latin typeface="Tw Cen M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pka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Droplet" id="{8984A317-299A-4E50-B45D-BFC9EDE2337A}" vid="{A633B6A3-9E7F-4C10-9C98-2517A3134361}"/>
    </a:ext>
  </a:extLst>
</a:theme>
</file>

<file path=ppt/theme/themeOverride1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ppt/theme/themeOverride2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ppt/theme/themeOverride3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ppt/theme/themeOverride4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ppt/theme/themeOverride5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ppt/theme/themeOverride6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ppt/theme/themeOverride7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ppt/theme/themeOverride8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ppt/theme/themeOverride9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ppt/theme/themeOverride10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ppt/theme/themeOverride11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ppt/theme/themeOverride12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ppt/theme/themeOverride13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ppt/theme/themeOverride14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158</TotalTime>
  <Words>360</Words>
  <Application>Microsoft Office PowerPoint</Application>
  <PresentationFormat>Předvádění na obrazovce (4:3)</PresentationFormat>
  <Paragraphs>56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Kapka</vt:lpstr>
      <vt:lpstr>Snímek 1</vt:lpstr>
      <vt:lpstr>MS W - odstavec</vt:lpstr>
      <vt:lpstr>Odstavec</vt:lpstr>
      <vt:lpstr>Snímek 4</vt:lpstr>
      <vt:lpstr>Snímek 5</vt:lpstr>
      <vt:lpstr>  Jiný způsob – odsazení zleva</vt:lpstr>
      <vt:lpstr>Jiný způsob – odsazení zprava</vt:lpstr>
      <vt:lpstr>Jiný způsob– mezery před</vt:lpstr>
      <vt:lpstr>Jiný způsob – mezery za</vt:lpstr>
      <vt:lpstr>Obecné zarovnání odstavců</vt:lpstr>
      <vt:lpstr>Pro jednotlivé odstavce můžeme formátovat   řádkování</vt:lpstr>
      <vt:lpstr>Samostatný úkol</vt:lpstr>
      <vt:lpstr>Samostatný úkol - zadání</vt:lpstr>
      <vt:lpstr>Řešení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SOU stravování a služeb</dc:creator>
  <cp:lastModifiedBy>Dum</cp:lastModifiedBy>
  <cp:revision>27</cp:revision>
  <dcterms:created xsi:type="dcterms:W3CDTF">2013-07-21T12:43:31Z</dcterms:created>
  <dcterms:modified xsi:type="dcterms:W3CDTF">2014-06-19T12:32:21Z</dcterms:modified>
</cp:coreProperties>
</file>