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68" r:id="rId4"/>
    <p:sldId id="266" r:id="rId5"/>
    <p:sldId id="262" r:id="rId6"/>
    <p:sldId id="269" r:id="rId7"/>
    <p:sldId id="267" r:id="rId8"/>
    <p:sldId id="263" r:id="rId9"/>
    <p:sldId id="258" r:id="rId10"/>
    <p:sldId id="270" r:id="rId11"/>
    <p:sldId id="260" r:id="rId12"/>
    <p:sldId id="261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Title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/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503EDFB-278D-474F-8C82-349F0885F23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CD5B88-8346-4141-A817-19B4E31F312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4B64E77-6B79-4546-88A8-6240D334A87C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489B36E-415C-4BB5-AEB4-6B61AFD8AC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074ACD8-C223-4CAB-98ED-4A3BDBBFCF3A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70723C-98B2-4EAA-A651-DE5E2DFFAF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C38AE30-C635-484A-BE96-812535F14292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B9C91F7-04CC-43B7-A80A-81AA0371DBF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0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645A1A4-0997-4176-9BDB-E5CD4E3F415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DC7B66E-EAD1-4CD8-8230-834F9EEC0CA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903F3F7-FB08-4E66-9193-E83B8B770BC6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EAB9FE-79D2-4AF0-A8C3-C677677DC17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8BC8CA-F490-4F9F-8121-64F0210AF60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E7EF4F4-9943-4951-BE19-B4013AF7CF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F63A70B-6784-4B35-9BCA-AE9F40E650E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5828A95-3F48-48DD-BE21-FFFD944AFD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FDD1AE5-5B6F-4780-AE7F-DFF857112093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A659FEE-4D72-4355-9EEA-D672022201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2BC27B6-8878-4EF8-A9D5-63D4B7854CB8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346A47-A060-41D6-8227-3AE781FC44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0556B2D-2A12-47F5-A566-A511EF941388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57600A4-71E9-4EAC-9C85-ED2F8EA706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10"/>
          <p:cNvSpPr txBox="1"/>
          <p:nvPr/>
        </p:nvSpPr>
        <p:spPr>
          <a:xfrm>
            <a:off x="738188" y="887413"/>
            <a:ext cx="5461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</p:txBody>
      </p:sp>
      <p:sp>
        <p:nvSpPr>
          <p:cNvPr id="7" name="TextBox 13"/>
          <p:cNvSpPr txBox="1"/>
          <p:nvPr/>
        </p:nvSpPr>
        <p:spPr>
          <a:xfrm>
            <a:off x="7850188" y="3119438"/>
            <a:ext cx="554037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E2B6AB-1F9D-4953-B723-4EAC2D78C33F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DDFD68B-560E-4C5A-A752-73C7D8264A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7E05345-64EE-441B-AF7B-88E6FB71BAE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6625DD9-C188-4BEF-AEF2-A3FA8860C34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6439AFE-8FB1-457D-91EE-3F42ED1CAADC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63CC281-BE8E-4A31-B736-2273275C02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6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C80C40-54F4-4248-BEDA-EDEE9607E116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D3016AA-0EF6-424F-839A-BCFEEAF242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96CB400-7B74-4FCE-8ABE-75AB64DD2005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74EC0BF-CB7C-4BD7-A6B5-9EECD500B0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Droplets-SD-Content-R1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74995EC-8CB9-4DF6-98B7-23B4356EC592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C656DD1-2900-43CD-9C12-F5054AFDA3E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619125"/>
            <a:ext cx="7772400" cy="1595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66963"/>
            <a:ext cx="7772400" cy="3424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450" y="58832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F1AD517-B0EE-469E-9296-138E7FA71200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83275"/>
            <a:ext cx="500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113" y="5883275"/>
            <a:ext cx="57308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280EEA67-440F-4BC8-9653-492A14FF37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9pPr>
    </p:titleStyle>
    <p:bodyStyle>
      <a:lvl1pPr marL="228600" indent="-228600" algn="l" rtl="0" eaLnBrk="0" fontAlgn="base" hangingPunct="0">
        <a:lnSpc>
          <a:spcPct val="120000"/>
        </a:lnSpc>
        <a:spcBef>
          <a:spcPts val="1000"/>
        </a:spcBef>
        <a:spcAft>
          <a:spcPct val="0"/>
        </a:spcAft>
        <a:buClr>
          <a:schemeClr val="tx1"/>
        </a:buClr>
        <a:buFont typeface="Arial" charset="0"/>
        <a:buChar char="•"/>
        <a:defRPr sz="2000" kern="1200" cap="all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kern="1200" cap="all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600" kern="1200" cap="all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4138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výuky 				prostřednictvím ICT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	VY_32_INOVACE_ICT_I_S2_08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387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/>
            <a:r>
              <a:rPr lang="cs-CZ" altLang="cs-CZ" sz="1200" b="1"/>
              <a:t>Popis výukového materiálu	</a:t>
            </a:r>
          </a:p>
          <a:p>
            <a:pPr marL="342900" indent="-342900" eaLnBrk="1" hangingPunct="1"/>
            <a:r>
              <a:rPr lang="cs-CZ" altLang="cs-CZ" sz="1200" b="1"/>
              <a:t>Název:			MS W – Odrážky a číslování</a:t>
            </a:r>
            <a:endParaRPr lang="cs-CZ" altLang="cs-CZ" sz="1200"/>
          </a:p>
          <a:p>
            <a:pPr marL="342900" indent="-342900" eaLnBrk="1" hangingPunct="1"/>
            <a:r>
              <a:rPr lang="cs-CZ" altLang="cs-CZ" sz="1200"/>
              <a:t>Autor:			Ing. Jitka Matasová</a:t>
            </a:r>
          </a:p>
          <a:p>
            <a:pPr marL="342900" indent="-342900" eaLnBrk="1" hangingPunct="1"/>
            <a:r>
              <a:rPr lang="cs-CZ" altLang="cs-CZ" sz="1200"/>
              <a:t>Datum:			8.11.2013 </a:t>
            </a:r>
          </a:p>
          <a:p>
            <a:pPr marL="342900" indent="-342900" eaLnBrk="1" hangingPunct="1"/>
            <a:r>
              <a:rPr lang="cs-CZ" altLang="cs-CZ" sz="1200"/>
              <a:t>Obor:			65-41-L/01 Gastronomie</a:t>
            </a:r>
          </a:p>
          <a:p>
            <a:pPr marL="342900" indent="-342900" eaLnBrk="1" hangingPunct="1"/>
            <a:r>
              <a:rPr lang="cs-CZ" altLang="cs-CZ" sz="1200"/>
              <a:t>Ročník:			1. ročník </a:t>
            </a:r>
          </a:p>
          <a:p>
            <a:pPr marL="342900" indent="-342900" eaLnBrk="1" hangingPunct="1"/>
            <a:r>
              <a:rPr lang="cs-CZ" altLang="cs-CZ" sz="1200"/>
              <a:t>Předmět:			IKT – Informační a komunikační technologie</a:t>
            </a:r>
          </a:p>
          <a:p>
            <a:pPr marL="342900" indent="-342900" eaLnBrk="1" hangingPunct="1"/>
            <a:endParaRPr lang="cs-CZ" altLang="cs-CZ" sz="1200" b="1"/>
          </a:p>
          <a:p>
            <a:pPr marL="342900" indent="-342900" eaLnBrk="1" hangingPunct="1"/>
            <a:r>
              <a:rPr lang="cs-CZ" altLang="cs-CZ" sz="1200" b="1"/>
              <a:t>Anotace výukového materiálu (klíčová slova: automatické číslování, zapnutí, vypnutí odrážek)</a:t>
            </a:r>
          </a:p>
          <a:p>
            <a:pPr marL="342900" indent="-342900" eaLnBrk="1" hangingPunct="1"/>
            <a:endParaRPr lang="cs-CZ" altLang="cs-CZ" sz="1200"/>
          </a:p>
          <a:p>
            <a:pPr marL="342900" indent="-342900" eaLnBrk="1" hangingPunct="1">
              <a:buFontTx/>
              <a:buAutoNum type="arabicPeriod"/>
            </a:pPr>
            <a:r>
              <a:rPr lang="cs-CZ" altLang="cs-CZ" sz="1200"/>
              <a:t>VM je koncipován v podobě powerpointové prezentace pro výuku předmětu IKT.  Materiál bude používán přímo při výuce  za použití interaktivní tabule či dataprojektoru s výstupem na plátno. Téma je přímo v souladu  s ŠVP – práce se standardním aplikačním programovým vybavením – textový procesor, praktické úlohy.</a:t>
            </a:r>
          </a:p>
          <a:p>
            <a:pPr marL="342900" indent="-342900" eaLnBrk="1" hangingPunct="1"/>
            <a:r>
              <a:rPr lang="cs-CZ" altLang="cs-CZ" sz="1200"/>
              <a:t>2. 	Prezentace bude používána k výkladu a zároveň k procvičení daného tématu. Součástí je samostatný úkol pro žáky, který zpracují samostatně na PC a následně bude jejich práce zkontrolována. Žáci si ověří pochopení výkladu a procvičí samostatnost.</a:t>
            </a:r>
          </a:p>
          <a:p>
            <a:pPr marL="342900" indent="-342900" eaLnBrk="1" hangingPunct="1"/>
            <a:r>
              <a:rPr lang="cs-CZ" altLang="cs-CZ" sz="1200"/>
              <a:t>	</a:t>
            </a:r>
          </a:p>
          <a:p>
            <a:pPr marL="342900" indent="-342900" eaLnBrk="1" hangingPunct="1"/>
            <a:r>
              <a:rPr lang="cs-CZ" altLang="cs-CZ" sz="1200"/>
              <a:t>	</a:t>
            </a:r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312863" y="1300163"/>
            <a:ext cx="6518275" cy="250983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MS W – odrážky a číslování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12863" y="3886200"/>
            <a:ext cx="6518275" cy="1371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Odrážky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altLang="cs-CZ" dirty="0" smtClean="0"/>
              <a:t>Odrážky používáme, aby se nám dokument, který </a:t>
            </a:r>
            <a:r>
              <a:rPr lang="cs-CZ" altLang="cs-CZ" dirty="0" smtClean="0"/>
              <a:t>tvoříme, </a:t>
            </a:r>
            <a:r>
              <a:rPr lang="cs-CZ" altLang="cs-CZ" dirty="0" smtClean="0"/>
              <a:t>stal přehlednějším. Jelikož se odrážky dělají automaticky, ulehčí nám to čas a práci.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altLang="cs-CZ" dirty="0" smtClean="0"/>
              <a:t>Pokud se rozhodneme odrážku pozměnit či si vytvořit vlastní (dle své fantazie), změní se nám v celém dokumentu najednou.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96838" y="2238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Odrážky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altLang="cs-CZ" dirty="0" smtClean="0"/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2413" y="3573463"/>
            <a:ext cx="2019300" cy="1781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2533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1844675"/>
            <a:ext cx="7848600" cy="17287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476375" y="2073275"/>
            <a:ext cx="863600" cy="43338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64163" y="2349500"/>
            <a:ext cx="431800" cy="5032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Odrážky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altLang="cs-CZ" smtClean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1939925"/>
            <a:ext cx="2971800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965200" y="1978025"/>
            <a:ext cx="406400" cy="3270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1801813"/>
            <a:ext cx="2733675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258888" y="4868863"/>
            <a:ext cx="1512887" cy="2159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6100" y="1844675"/>
            <a:ext cx="1584325" cy="2968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Číslování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2276475"/>
            <a:ext cx="8229600" cy="23764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altLang="cs-CZ" smtClean="0"/>
              <a:t>Číslování můžeme vybrat jak </a:t>
            </a:r>
            <a:r>
              <a:rPr lang="cs-CZ" altLang="cs-CZ" b="1" i="1" smtClean="0"/>
              <a:t>arabské</a:t>
            </a:r>
            <a:r>
              <a:rPr lang="cs-CZ" altLang="cs-CZ" smtClean="0"/>
              <a:t> (1,2,3), či </a:t>
            </a:r>
            <a:r>
              <a:rPr lang="cs-CZ" altLang="cs-CZ" b="1" i="1" smtClean="0"/>
              <a:t>římské</a:t>
            </a:r>
            <a:r>
              <a:rPr lang="cs-CZ" altLang="cs-CZ" smtClean="0"/>
              <a:t> (I,II,III,), ale také písmena </a:t>
            </a:r>
            <a:r>
              <a:rPr lang="cs-CZ" altLang="cs-CZ" b="1" i="1" smtClean="0"/>
              <a:t>velká</a:t>
            </a:r>
            <a:r>
              <a:rPr lang="cs-CZ" altLang="cs-CZ" smtClean="0"/>
              <a:t> (A,B,C) či </a:t>
            </a:r>
            <a:r>
              <a:rPr lang="cs-CZ" altLang="cs-CZ" b="1" i="1" smtClean="0"/>
              <a:t>malá</a:t>
            </a:r>
            <a:r>
              <a:rPr lang="cs-CZ" altLang="cs-CZ" smtClean="0"/>
              <a:t> (a,b,c).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altLang="cs-CZ" smtClean="0">
                <a:solidFill>
                  <a:srgbClr val="0070C0"/>
                </a:solidFill>
              </a:rPr>
              <a:t>Číslování</a:t>
            </a:r>
          </a:p>
        </p:txBody>
      </p:sp>
      <p:pic>
        <p:nvPicPr>
          <p:cNvPr id="25603" name="Picture 6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2205038"/>
            <a:ext cx="5495925" cy="1352550"/>
          </a:xfrm>
          <a:noFill/>
          <a:ln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3716338"/>
            <a:ext cx="227647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011863" y="3644900"/>
            <a:ext cx="431800" cy="5048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627313" y="2420938"/>
            <a:ext cx="649287" cy="28733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24525" y="2708275"/>
            <a:ext cx="287338" cy="2889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Číslování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>
              <a:defRPr/>
            </a:pPr>
            <a:endParaRPr lang="cs-CZ" altLang="cs-CZ" smtClean="0"/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8" y="1709738"/>
            <a:ext cx="3019425" cy="37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825" y="1773238"/>
            <a:ext cx="2562225" cy="394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03350" y="4797425"/>
            <a:ext cx="1728788" cy="2159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76825" y="1700213"/>
            <a:ext cx="1943100" cy="2889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350" y="1700213"/>
            <a:ext cx="360363" cy="43338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ctrTitle"/>
          </p:nvPr>
        </p:nvSpPr>
        <p:spPr>
          <a:xfrm>
            <a:off x="1312863" y="1300163"/>
            <a:ext cx="6518275" cy="250983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Samostatný úkol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12863" y="3886200"/>
            <a:ext cx="6518275" cy="1371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Vytvořte dva seznamy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i="1" dirty="0" smtClean="0"/>
              <a:t>Otevřete nový dokument ve </a:t>
            </a:r>
            <a:r>
              <a:rPr lang="cs-CZ" i="1" dirty="0" err="1" smtClean="0"/>
              <a:t>wordu</a:t>
            </a:r>
            <a:r>
              <a:rPr lang="cs-CZ" i="1" dirty="0" smtClean="0"/>
              <a:t> a proveďte následující úkoly. Práci uložte do Vaší složky pod názvem „ </a:t>
            </a:r>
            <a:r>
              <a:rPr lang="cs-CZ" b="1" i="1" dirty="0" smtClean="0">
                <a:solidFill>
                  <a:schemeClr val="bg1">
                    <a:lumMod val="65000"/>
                  </a:schemeClr>
                </a:solidFill>
              </a:rPr>
              <a:t>Číslování a odrážky</a:t>
            </a:r>
            <a:r>
              <a:rPr lang="cs-CZ" i="1" dirty="0" smtClean="0"/>
              <a:t>.</a:t>
            </a:r>
          </a:p>
          <a:p>
            <a:pPr>
              <a:defRPr/>
            </a:pPr>
            <a:r>
              <a:rPr lang="cs-CZ" b="1" i="1" dirty="0" smtClean="0"/>
              <a:t>První seznam </a:t>
            </a:r>
            <a:r>
              <a:rPr lang="cs-CZ" dirty="0" smtClean="0"/>
              <a:t>– bude tvořen </a:t>
            </a:r>
            <a:r>
              <a:rPr lang="cs-CZ" dirty="0" err="1" smtClean="0"/>
              <a:t>měsícI</a:t>
            </a:r>
            <a:r>
              <a:rPr lang="cs-CZ" dirty="0" smtClean="0"/>
              <a:t> </a:t>
            </a:r>
            <a:r>
              <a:rPr lang="cs-CZ" dirty="0" smtClean="0"/>
              <a:t>v  roce a budou použity odrážky dle vlastního výběru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b="1" dirty="0" smtClean="0"/>
              <a:t>Druhý seznam </a:t>
            </a:r>
            <a:r>
              <a:rPr lang="cs-CZ" dirty="0" smtClean="0"/>
              <a:t>– bude jmenný seznam vaší skupiny na IKT seřazený dle abecedy</a:t>
            </a: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chemeClr val="accent1">
                    <a:lumMod val="75000"/>
                  </a:schemeClr>
                </a:solidFill>
              </a:rPr>
              <a:t>Řešení – měsíce v roce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>
            <a:normAutofit fontScale="62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Měsíce v roce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Leden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Únor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Březen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Duben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Květen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Červen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Červenec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Srpen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Září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Říjen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Listopad</a:t>
            </a:r>
          </a:p>
          <a:p>
            <a:pPr lvl="1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prosinec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smtClean="0">
                <a:solidFill>
                  <a:srgbClr val="0070C0"/>
                </a:solidFill>
              </a:rPr>
              <a:t>Řešení – seznam skupiny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229600" cy="4997450"/>
          </a:xfrm>
        </p:spPr>
        <p:txBody>
          <a:bodyPr>
            <a:normAutofit fontScale="85000" lnSpcReduction="20000"/>
          </a:bodyPr>
          <a:lstStyle/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Jana Adamová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František Černý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Eva Dolejší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Jiří Holub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Sandra Poláková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Denis Řehák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David Sivok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Pavel Smetana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Jan Truhlář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Anna Turanská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r>
              <a:rPr lang="cs-CZ" altLang="cs-CZ" sz="2400" smtClean="0"/>
              <a:t>Kamila Vodňanská</a:t>
            </a:r>
          </a:p>
          <a:p>
            <a:pPr marL="514350" indent="-514350" eaLnBrk="1" hangingPunct="1">
              <a:buFont typeface="Calibri" pitchFamily="34" charset="0"/>
              <a:buAutoNum type="arabicPeriod"/>
              <a:defRPr/>
            </a:pPr>
            <a:endParaRPr lang="cs-CZ" altLang="cs-CZ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5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6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7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8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9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0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193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Tw Cen MT</vt:lpstr>
      <vt:lpstr>Calibri</vt:lpstr>
      <vt:lpstr>Times New Roman</vt:lpstr>
      <vt:lpstr>Wingdings</vt:lpstr>
      <vt:lpstr>Kapka</vt:lpstr>
      <vt:lpstr>Snímek 1</vt:lpstr>
      <vt:lpstr>MS W – odrážky a číslování</vt:lpstr>
      <vt:lpstr>Odrážky</vt:lpstr>
      <vt:lpstr>Odrážky</vt:lpstr>
      <vt:lpstr>Odrážky</vt:lpstr>
      <vt:lpstr>Číslování</vt:lpstr>
      <vt:lpstr>Číslování</vt:lpstr>
      <vt:lpstr>Číslování</vt:lpstr>
      <vt:lpstr>Samostatný úkol</vt:lpstr>
      <vt:lpstr>Vytvořte dva seznamy</vt:lpstr>
      <vt:lpstr>Řešení – měsíce v roce</vt:lpstr>
      <vt:lpstr>Řešení – seznam skupiny</vt:lpstr>
    </vt:vector>
  </TitlesOfParts>
  <Company>Komerční banka,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jmatas1</dc:creator>
  <cp:lastModifiedBy>Dum</cp:lastModifiedBy>
  <cp:revision>21</cp:revision>
  <dcterms:created xsi:type="dcterms:W3CDTF">2013-08-12T15:19:49Z</dcterms:created>
  <dcterms:modified xsi:type="dcterms:W3CDTF">2014-06-19T12:21:18Z</dcterms:modified>
</cp:coreProperties>
</file>