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020F6C-DB18-4185-826A-24E46A5065B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0D0D38-08C3-4039-A2D0-922768E1A7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954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0D0D38-08C3-4039-A2D0-922768E1A7E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0D0D38-08C3-4039-A2D0-922768E1A7E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0D0D38-08C3-4039-A2D0-922768E1A7E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0D0D38-08C3-4039-A2D0-922768E1A7E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0D0D38-08C3-4039-A2D0-922768E1A7E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0D0D38-08C3-4039-A2D0-922768E1A7E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0D0D38-08C3-4039-A2D0-922768E1A7E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123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5124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5125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5126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5128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</p:grp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3496C97-5FFB-44BB-93B5-D523DD04E4A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3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EB3592-3FAE-49B1-B00A-FD2AEA39AE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369782-C053-4507-A979-D67D7719F9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ED4C5F-90F5-45BF-A303-2D6958ACBB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775792-A450-45C8-8AE8-C017C5EB198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3500A3-338F-4C7F-857E-D87DECF182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848B97-F51F-4864-B454-D152782000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5A5984-98E9-4CEC-92EB-C48919E6AF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A6D669-116F-4C4E-A395-802987A6FF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D9E893-95B5-468E-A11D-087BDD4B17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51D164-7857-45F1-876A-F511C53BCF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4099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4100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4101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4102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sp>
          <p:nvSpPr>
            <p:cNvPr id="4103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</p:grpSp>
      <p:sp>
        <p:nvSpPr>
          <p:cNvPr id="4104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12B66E52-E95C-47E8-B2BB-B13C512CAAA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8751096"/>
              </p:ext>
            </p:extLst>
          </p:nvPr>
        </p:nvGraphicFramePr>
        <p:xfrm>
          <a:off x="611560" y="2132856"/>
          <a:ext cx="7115047" cy="386217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VY_32_INOVACE_mix1_zem07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zem07_politicka mapa sveta.pptx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Kateřina Linhartová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06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seznamuje žáky se základní charakteristikou států dle různých znaků (poloha, typy hranic, státní zřízení, systémy politické moci)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Politická geografie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Téma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Politická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mapa světa - prezentace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34283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Očekávané výstupy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si osvojí pojmy: stát, hranice, poloha, tvar státu, státní zřízení, systém politické moci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Stát, typy hranic, obyvatelstvo státu, státní moc, demokracie, totalita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čtvrtý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,Bold"/>
                        </a:rPr>
                        <a:t>nižší </a:t>
                      </a: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stupeň osmiletého </a:t>
                      </a:r>
                      <a:r>
                        <a:rPr lang="cs-CZ" sz="1200" dirty="0" smtClean="0">
                          <a:latin typeface="Calibri"/>
                          <a:ea typeface="Calibri"/>
                          <a:cs typeface="Times New Roman,Bold"/>
                        </a:rPr>
                        <a:t>gymnázia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29.4.2014, O4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4511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b="1" dirty="0" smtClean="0">
                <a:solidFill>
                  <a:srgbClr val="D2533C"/>
                </a:solidFill>
              </a:rPr>
              <a:t>Politická mapa světa</a:t>
            </a:r>
            <a:endParaRPr lang="cs-CZ" b="1" dirty="0">
              <a:solidFill>
                <a:srgbClr val="D253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546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Politická mapa světa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r>
              <a:rPr lang="cs-CZ" dirty="0"/>
              <a:t>Hranice a poloha státu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600200"/>
            <a:ext cx="8713788" cy="45307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dirty="0"/>
              <a:t>Státní hranice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vymezují </a:t>
            </a:r>
            <a:r>
              <a:rPr lang="cs-CZ" sz="1600" dirty="0"/>
              <a:t>území daného státu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lze </a:t>
            </a:r>
            <a:r>
              <a:rPr lang="cs-CZ" sz="1600" dirty="0"/>
              <a:t>překračovat na vymezených místech, hraničních přechodech </a:t>
            </a:r>
            <a:r>
              <a:rPr lang="cs-CZ" sz="1400" dirty="0"/>
              <a:t>(celní a pasová kontrola, vízum)</a:t>
            </a:r>
          </a:p>
          <a:p>
            <a:pPr>
              <a:buFont typeface="Wingdings" pitchFamily="2" charset="2"/>
              <a:buNone/>
            </a:pPr>
            <a:r>
              <a:rPr lang="cs-CZ" sz="1600" dirty="0"/>
              <a:t> </a:t>
            </a:r>
            <a:r>
              <a:rPr lang="cs-CZ" sz="1600" dirty="0" smtClean="0"/>
              <a:t> (</a:t>
            </a:r>
            <a:r>
              <a:rPr lang="cs-CZ" sz="1600" dirty="0" err="1"/>
              <a:t>Schengenská</a:t>
            </a:r>
            <a:r>
              <a:rPr lang="cs-CZ" sz="1600" dirty="0"/>
              <a:t> dohoda)</a:t>
            </a:r>
          </a:p>
          <a:p>
            <a:pPr>
              <a:buFont typeface="Wingdings" pitchFamily="2" charset="2"/>
              <a:buNone/>
            </a:pPr>
            <a:r>
              <a:rPr lang="cs-CZ" sz="1600" dirty="0">
                <a:solidFill>
                  <a:schemeClr val="hlink"/>
                </a:solidFill>
              </a:rPr>
              <a:t> 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>
                <a:solidFill>
                  <a:schemeClr val="hlink"/>
                </a:solidFill>
              </a:rPr>
              <a:t>Zjistěte </a:t>
            </a:r>
            <a:r>
              <a:rPr lang="cs-CZ" sz="1600" dirty="0">
                <a:solidFill>
                  <a:schemeClr val="hlink"/>
                </a:solidFill>
              </a:rPr>
              <a:t>délky hranic mezi Českou republikou a sousedními státy!!!</a:t>
            </a:r>
          </a:p>
          <a:p>
            <a:pPr>
              <a:buFont typeface="Wingdings" pitchFamily="2" charset="2"/>
              <a:buNone/>
            </a:pPr>
            <a:endParaRPr lang="cs-CZ" sz="1600" dirty="0"/>
          </a:p>
          <a:p>
            <a:pPr>
              <a:buFont typeface="Wingdings" pitchFamily="2" charset="2"/>
              <a:buNone/>
            </a:pPr>
            <a:r>
              <a:rPr lang="cs-CZ" sz="2000" b="1" dirty="0"/>
              <a:t>Typy hranic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přirozené </a:t>
            </a:r>
            <a:r>
              <a:rPr lang="cs-CZ" sz="1400" dirty="0" smtClean="0"/>
              <a:t>(pohoří, řeky – ČR)</a:t>
            </a:r>
            <a:endParaRPr lang="cs-CZ" sz="1400" dirty="0"/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umělé </a:t>
            </a:r>
            <a:r>
              <a:rPr lang="cs-CZ" sz="1600" dirty="0"/>
              <a:t>hranice </a:t>
            </a:r>
            <a:r>
              <a:rPr lang="cs-CZ" sz="1400" dirty="0"/>
              <a:t>(bývalá feudální </a:t>
            </a:r>
            <a:r>
              <a:rPr lang="cs-CZ" sz="1400" dirty="0" smtClean="0"/>
              <a:t>panství - Švýcarsko, Německo; </a:t>
            </a:r>
            <a:r>
              <a:rPr lang="cs-CZ" sz="1400" dirty="0"/>
              <a:t>válečné konflikty a mírová </a:t>
            </a:r>
            <a:r>
              <a:rPr lang="cs-CZ" sz="1400" dirty="0" smtClean="0"/>
              <a:t>jednání-</a:t>
            </a:r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                              ČR, Polsko</a:t>
            </a:r>
            <a:r>
              <a:rPr lang="cs-CZ" sz="1400" dirty="0"/>
              <a:t>)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geometrické</a:t>
            </a:r>
            <a:r>
              <a:rPr lang="cs-CZ" sz="1600" dirty="0"/>
              <a:t>, přímočaré </a:t>
            </a:r>
            <a:r>
              <a:rPr lang="cs-CZ" sz="1400" dirty="0"/>
              <a:t>(období kolonialismu, např. Afrika)</a:t>
            </a:r>
          </a:p>
          <a:p>
            <a:pPr>
              <a:buFont typeface="Wingdings" pitchFamily="2" charset="2"/>
              <a:buNone/>
            </a:pPr>
            <a:endParaRPr lang="cs-CZ" sz="1400" dirty="0"/>
          </a:p>
          <a:p>
            <a:pPr>
              <a:buFont typeface="Wingdings" pitchFamily="2" charset="2"/>
              <a:buNone/>
            </a:pPr>
            <a:r>
              <a:rPr lang="cs-CZ" sz="1600" dirty="0" smtClean="0">
                <a:solidFill>
                  <a:schemeClr val="hlink"/>
                </a:solidFill>
              </a:rPr>
              <a:t>Uveďte </a:t>
            </a:r>
            <a:r>
              <a:rPr lang="cs-CZ" sz="1600" dirty="0">
                <a:solidFill>
                  <a:schemeClr val="hlink"/>
                </a:solidFill>
              </a:rPr>
              <a:t>příklady jednotlivých typů hranic!!!</a:t>
            </a:r>
          </a:p>
          <a:p>
            <a:pPr>
              <a:buFont typeface="Wingdings" pitchFamily="2" charset="2"/>
              <a:buNone/>
            </a:pPr>
            <a:endParaRPr lang="cs-CZ" sz="1600" dirty="0"/>
          </a:p>
          <a:p>
            <a:pPr>
              <a:buFont typeface="Wingdings" pitchFamily="2" charset="2"/>
              <a:buNone/>
            </a:pPr>
            <a:endParaRPr lang="cs-CZ" sz="1600" dirty="0"/>
          </a:p>
          <a:p>
            <a:pPr>
              <a:buFont typeface="Wingdings" pitchFamily="2" charset="2"/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1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14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76250"/>
            <a:ext cx="8229600" cy="56546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dirty="0"/>
              <a:t>Tvar a poloha státního území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tvar </a:t>
            </a:r>
            <a:r>
              <a:rPr lang="cs-CZ" sz="1600" dirty="0"/>
              <a:t>určují státní hranice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poloha </a:t>
            </a:r>
            <a:r>
              <a:rPr lang="cs-CZ" sz="1600" dirty="0"/>
              <a:t>státu je pro dané území hodně významná </a:t>
            </a:r>
            <a:r>
              <a:rPr lang="cs-CZ" sz="1400" dirty="0">
                <a:solidFill>
                  <a:schemeClr val="hlink"/>
                </a:solidFill>
              </a:rPr>
              <a:t>(uveďte důvody)</a:t>
            </a:r>
            <a:r>
              <a:rPr lang="cs-CZ" sz="1400" dirty="0"/>
              <a:t>- hospodářství, politika, </a:t>
            </a:r>
          </a:p>
          <a:p>
            <a:pPr>
              <a:buFont typeface="Wingdings" pitchFamily="2" charset="2"/>
              <a:buNone/>
            </a:pPr>
            <a:r>
              <a:rPr lang="cs-CZ" sz="1400" dirty="0"/>
              <a:t>                                              </a:t>
            </a:r>
            <a:r>
              <a:rPr lang="cs-CZ" sz="1400" dirty="0" smtClean="0"/>
              <a:t>  doprava</a:t>
            </a:r>
            <a:r>
              <a:rPr lang="cs-CZ" sz="1400" dirty="0"/>
              <a:t>, poloha vzhledem k moři (přímořské, vnitrozemské, ostrovní)</a:t>
            </a:r>
          </a:p>
          <a:p>
            <a:pPr>
              <a:buFont typeface="Wingdings" pitchFamily="2" charset="2"/>
              <a:buNone/>
            </a:pPr>
            <a:endParaRPr lang="cs-CZ" sz="1400" dirty="0"/>
          </a:p>
          <a:p>
            <a:pPr>
              <a:buFont typeface="Wingdings" pitchFamily="2" charset="2"/>
              <a:buNone/>
            </a:pPr>
            <a:endParaRPr lang="cs-CZ" sz="1400" dirty="0"/>
          </a:p>
          <a:p>
            <a:pPr>
              <a:buFont typeface="Wingdings" pitchFamily="2" charset="2"/>
              <a:buNone/>
            </a:pPr>
            <a:r>
              <a:rPr lang="cs-CZ" sz="2000" b="1" dirty="0"/>
              <a:t>Obyvatelstvo státu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dvě </a:t>
            </a:r>
            <a:r>
              <a:rPr lang="cs-CZ" sz="1600" dirty="0"/>
              <a:t>skupiny: občané, cizinci </a:t>
            </a:r>
            <a:r>
              <a:rPr lang="cs-CZ" sz="1400" dirty="0"/>
              <a:t>(občané jiného státu nebo bez státního občanství, mohou ho získat)</a:t>
            </a:r>
          </a:p>
          <a:p>
            <a:pPr>
              <a:buFont typeface="Wingdings" pitchFamily="2" charset="2"/>
              <a:buNone/>
            </a:pPr>
            <a:endParaRPr lang="cs-CZ" sz="1400" dirty="0"/>
          </a:p>
          <a:p>
            <a:pPr>
              <a:buFont typeface="Wingdings" pitchFamily="2" charset="2"/>
              <a:buNone/>
            </a:pPr>
            <a:r>
              <a:rPr lang="cs-CZ" sz="1600" dirty="0" smtClean="0">
                <a:solidFill>
                  <a:schemeClr val="hlink"/>
                </a:solidFill>
              </a:rPr>
              <a:t>Jaký </a:t>
            </a:r>
            <a:r>
              <a:rPr lang="cs-CZ" sz="1600" dirty="0">
                <a:solidFill>
                  <a:schemeClr val="hlink"/>
                </a:solidFill>
              </a:rPr>
              <a:t>je rozdíl mezi pojmy: Čech x český občan</a:t>
            </a:r>
          </a:p>
          <a:p>
            <a:pPr>
              <a:buFont typeface="Wingdings" pitchFamily="2" charset="2"/>
              <a:buNone/>
            </a:pPr>
            <a:r>
              <a:rPr lang="cs-CZ" sz="1600" dirty="0">
                <a:solidFill>
                  <a:schemeClr val="hlink"/>
                </a:solidFill>
              </a:rPr>
              <a:t>                                         </a:t>
            </a:r>
            <a:r>
              <a:rPr lang="cs-CZ" sz="1600" dirty="0" smtClean="0">
                <a:solidFill>
                  <a:schemeClr val="hlink"/>
                </a:solidFill>
              </a:rPr>
              <a:t> národnost </a:t>
            </a:r>
            <a:r>
              <a:rPr lang="cs-CZ" sz="1600" dirty="0">
                <a:solidFill>
                  <a:schemeClr val="hlink"/>
                </a:solidFill>
              </a:rPr>
              <a:t>x státní občanství</a:t>
            </a:r>
          </a:p>
          <a:p>
            <a:pPr>
              <a:buFont typeface="Wingdings" pitchFamily="2" charset="2"/>
              <a:buNone/>
            </a:pPr>
            <a:endParaRPr lang="cs-CZ" sz="1600" dirty="0"/>
          </a:p>
          <a:p>
            <a:pPr>
              <a:buFont typeface="Wingdings" pitchFamily="2" charset="2"/>
              <a:buNone/>
            </a:pPr>
            <a:r>
              <a:rPr lang="cs-CZ" sz="2000" b="1" dirty="0"/>
              <a:t>Státní moc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k </a:t>
            </a:r>
            <a:r>
              <a:rPr lang="cs-CZ" sz="1600" dirty="0"/>
              <a:t>zajištění obrany státu a zabezpečení přiměřených vztahů mezi jeho obyvateli</a:t>
            </a:r>
          </a:p>
          <a:p>
            <a:pPr>
              <a:buFont typeface="Wingdings" pitchFamily="2" charset="2"/>
              <a:buNone/>
            </a:pPr>
            <a:r>
              <a:rPr lang="cs-CZ" sz="1600" dirty="0" smtClean="0"/>
              <a:t>- tři </a:t>
            </a:r>
            <a:r>
              <a:rPr lang="cs-CZ" sz="1600" dirty="0"/>
              <a:t>základní složky: </a:t>
            </a:r>
            <a:r>
              <a:rPr lang="cs-CZ" sz="1600" dirty="0">
                <a:solidFill>
                  <a:srgbClr val="CC0000"/>
                </a:solidFill>
              </a:rPr>
              <a:t>zákonodárná moc </a:t>
            </a:r>
            <a:r>
              <a:rPr lang="cs-CZ" sz="1600" dirty="0"/>
              <a:t>(parlamenty</a:t>
            </a:r>
            <a:r>
              <a:rPr lang="cs-CZ" sz="1400" dirty="0"/>
              <a:t>- připravují a schvalují zákony</a:t>
            </a:r>
            <a:r>
              <a:rPr lang="cs-CZ" sz="1600" dirty="0"/>
              <a:t>)</a:t>
            </a:r>
            <a:endParaRPr lang="cs-CZ" sz="1600" dirty="0">
              <a:solidFill>
                <a:srgbClr val="CC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1600" dirty="0">
                <a:solidFill>
                  <a:srgbClr val="CC0000"/>
                </a:solidFill>
              </a:rPr>
              <a:t>                               </a:t>
            </a:r>
            <a:r>
              <a:rPr lang="cs-CZ" sz="1600" dirty="0" smtClean="0">
                <a:solidFill>
                  <a:srgbClr val="CC0000"/>
                </a:solidFill>
              </a:rPr>
              <a:t> výkonná </a:t>
            </a:r>
            <a:r>
              <a:rPr lang="cs-CZ" sz="1600" dirty="0">
                <a:solidFill>
                  <a:srgbClr val="CC0000"/>
                </a:solidFill>
              </a:rPr>
              <a:t>moc </a:t>
            </a:r>
            <a:r>
              <a:rPr lang="cs-CZ" sz="1600" dirty="0"/>
              <a:t>(vlády</a:t>
            </a:r>
            <a:r>
              <a:rPr lang="cs-CZ" sz="1400" dirty="0"/>
              <a:t>- řídí stát dle zákonů</a:t>
            </a:r>
            <a:r>
              <a:rPr lang="cs-CZ" sz="1600" dirty="0"/>
              <a:t>)</a:t>
            </a:r>
            <a:endParaRPr lang="cs-CZ" sz="1600" dirty="0">
              <a:solidFill>
                <a:srgbClr val="CC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1600" dirty="0">
                <a:solidFill>
                  <a:srgbClr val="CC0000"/>
                </a:solidFill>
              </a:rPr>
              <a:t>                               </a:t>
            </a:r>
            <a:r>
              <a:rPr lang="cs-CZ" sz="1600" dirty="0" smtClean="0">
                <a:solidFill>
                  <a:srgbClr val="CC0000"/>
                </a:solidFill>
              </a:rPr>
              <a:t> soudní </a:t>
            </a:r>
            <a:r>
              <a:rPr lang="cs-CZ" sz="1600" dirty="0">
                <a:solidFill>
                  <a:srgbClr val="CC0000"/>
                </a:solidFill>
              </a:rPr>
              <a:t>moc </a:t>
            </a:r>
            <a:r>
              <a:rPr lang="cs-CZ" sz="1600" dirty="0"/>
              <a:t>(soudy</a:t>
            </a:r>
            <a:r>
              <a:rPr lang="cs-CZ" sz="1400" dirty="0"/>
              <a:t>- kontrolují dodržování zákonů</a:t>
            </a:r>
            <a:r>
              <a:rPr lang="cs-CZ" sz="1600" dirty="0"/>
              <a:t>)</a:t>
            </a:r>
            <a:endParaRPr lang="cs-CZ" sz="1600" dirty="0">
              <a:solidFill>
                <a:srgbClr val="CC0000"/>
              </a:solidFill>
            </a:endParaRPr>
          </a:p>
          <a:p>
            <a:pPr>
              <a:buFont typeface="Wingdings" pitchFamily="2" charset="2"/>
              <a:buNone/>
            </a:pPr>
            <a:endParaRPr lang="cs-CZ" sz="1600" dirty="0"/>
          </a:p>
          <a:p>
            <a:pPr>
              <a:buFont typeface="Wingdings" pitchFamily="2" charset="2"/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1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71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717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717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Králové a prezidenti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cs-CZ" sz="2000" b="1" dirty="0"/>
              <a:t>Státní zřízení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1. Organizace státní moci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  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   základní zákon: </a:t>
            </a:r>
            <a:r>
              <a:rPr lang="cs-CZ" sz="1600" dirty="0">
                <a:solidFill>
                  <a:srgbClr val="CC0000"/>
                </a:solidFill>
              </a:rPr>
              <a:t>ústava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   orgány státní moci: </a:t>
            </a:r>
            <a:r>
              <a:rPr lang="cs-CZ" sz="1600" dirty="0">
                <a:solidFill>
                  <a:srgbClr val="CC0000"/>
                </a:solidFill>
              </a:rPr>
              <a:t>hlava státu, parlament, vláda, soudy</a:t>
            </a:r>
          </a:p>
          <a:p>
            <a:pPr marL="609600" indent="-609600">
              <a:buFont typeface="Wingdings" pitchFamily="2" charset="2"/>
              <a:buNone/>
            </a:pPr>
            <a:endParaRPr lang="cs-CZ" sz="1600" dirty="0">
              <a:solidFill>
                <a:srgbClr val="CC0000"/>
              </a:solidFill>
            </a:endParaRP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2. Typy zřízení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   monarchie (konstituční x absolutní)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   republiky (prezidentské, parlamentní, smíšené)</a:t>
            </a:r>
          </a:p>
          <a:p>
            <a:pPr marL="609600" indent="-609600">
              <a:buFont typeface="Wingdings" pitchFamily="2" charset="2"/>
              <a:buNone/>
            </a:pPr>
            <a:endParaRPr lang="cs-CZ" sz="1600" dirty="0"/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  </a:t>
            </a:r>
            <a:r>
              <a:rPr lang="cs-CZ" sz="1400" dirty="0">
                <a:solidFill>
                  <a:schemeClr val="hlink"/>
                </a:solidFill>
              </a:rPr>
              <a:t>Uveďte příklady každého typu.</a:t>
            </a:r>
            <a:endParaRPr lang="cs-CZ" sz="1600" dirty="0"/>
          </a:p>
          <a:p>
            <a:pPr marL="609600" indent="-609600">
              <a:buFont typeface="Wingdings" pitchFamily="2" charset="2"/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Systémy politické moci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600200"/>
            <a:ext cx="8640960" cy="4530725"/>
          </a:xfrm>
        </p:spPr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cs-CZ" sz="2000" dirty="0"/>
              <a:t>1. </a:t>
            </a:r>
            <a:r>
              <a:rPr lang="cs-CZ" sz="1600" dirty="0"/>
              <a:t>Demokracie („vláda lidu“)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2000" dirty="0"/>
              <a:t>              </a:t>
            </a:r>
            <a:r>
              <a:rPr lang="cs-CZ" sz="1600" dirty="0"/>
              <a:t>-většina vyspělých států světa, početná skupina rozvojových </a:t>
            </a:r>
            <a:r>
              <a:rPr lang="cs-CZ" sz="1400" dirty="0"/>
              <a:t>(Indie, Brazílie, Mexiko)</a:t>
            </a:r>
          </a:p>
          <a:p>
            <a:pPr marL="609600" indent="-609600">
              <a:buFont typeface="Wingdings" pitchFamily="2" charset="2"/>
              <a:buNone/>
            </a:pPr>
            <a:endParaRPr lang="cs-CZ" sz="1200" dirty="0"/>
          </a:p>
          <a:p>
            <a:pPr marL="609600" indent="-609600">
              <a:buFont typeface="Wingdings" pitchFamily="2" charset="2"/>
              <a:buNone/>
            </a:pPr>
            <a:r>
              <a:rPr lang="cs-CZ" sz="2000" dirty="0"/>
              <a:t>2. </a:t>
            </a:r>
            <a:r>
              <a:rPr lang="cs-CZ" sz="1600" dirty="0"/>
              <a:t>Totalitní režimy (diktatury)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                -fašistické </a:t>
            </a:r>
            <a:r>
              <a:rPr lang="cs-CZ" sz="1400" dirty="0"/>
              <a:t>(dříve ČSSR, Slovensko, Německo, Itálie)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600" dirty="0"/>
              <a:t>                 -vojenské </a:t>
            </a:r>
            <a:r>
              <a:rPr lang="cs-CZ" sz="1400" dirty="0"/>
              <a:t>(Argentina do r. 1983, Irák do r. 2003, </a:t>
            </a:r>
            <a:r>
              <a:rPr lang="cs-CZ" sz="1400" dirty="0" smtClean="0"/>
              <a:t>Barma, KLDR)</a:t>
            </a:r>
            <a:endParaRPr lang="cs-CZ" sz="1400" dirty="0"/>
          </a:p>
          <a:p>
            <a:pPr marL="609600" indent="-609600">
              <a:buFont typeface="Wingdings" pitchFamily="2" charset="2"/>
              <a:buNone/>
            </a:pPr>
            <a:r>
              <a:rPr lang="cs-CZ" sz="1400" dirty="0"/>
              <a:t>                  </a:t>
            </a:r>
            <a:r>
              <a:rPr lang="cs-CZ" sz="1400" dirty="0" smtClean="0"/>
              <a:t> </a:t>
            </a:r>
            <a:r>
              <a:rPr lang="cs-CZ" sz="1600" dirty="0"/>
              <a:t>-komunistické </a:t>
            </a:r>
            <a:r>
              <a:rPr lang="cs-CZ" sz="1400" dirty="0"/>
              <a:t>(Kuba, Laos, Čína, Mongolsko)</a:t>
            </a:r>
          </a:p>
          <a:p>
            <a:pPr marL="609600" indent="-609600">
              <a:buFont typeface="Wingdings" pitchFamily="2" charset="2"/>
              <a:buNone/>
            </a:pPr>
            <a:endParaRPr lang="cs-CZ" sz="1200" dirty="0"/>
          </a:p>
          <a:p>
            <a:pPr marL="609600" indent="-609600">
              <a:buFont typeface="Wingdings" pitchFamily="2" charset="2"/>
              <a:buNone/>
            </a:pPr>
            <a:endParaRPr lang="cs-CZ" sz="1200" dirty="0"/>
          </a:p>
          <a:p>
            <a:pPr marL="609600" indent="-609600">
              <a:buFont typeface="Wingdings" pitchFamily="2" charset="2"/>
              <a:buNone/>
            </a:pPr>
            <a:endParaRPr lang="cs-CZ" sz="1200" dirty="0"/>
          </a:p>
          <a:p>
            <a:pPr marL="609600" indent="-609600">
              <a:buFont typeface="Wingdings" pitchFamily="2" charset="2"/>
              <a:buNone/>
            </a:pPr>
            <a:r>
              <a:rPr lang="cs-CZ" sz="1400" dirty="0"/>
              <a:t>Volební systémy </a:t>
            </a:r>
            <a:r>
              <a:rPr lang="cs-CZ" sz="1400" dirty="0" smtClean="0"/>
              <a:t>(najděte jednotlivé typy na internetu)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04664"/>
            <a:ext cx="436054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smtClean="0">
                <a:latin typeface="Times New Roman" pitchFamily="18" charset="0"/>
                <a:cs typeface="Times New Roman" pitchFamily="18" charset="0"/>
              </a:rPr>
              <a:t> Zdroje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484784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[1] VOŽENÍLEK, Vít.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Zeměpis 5: hospodářství a      </a:t>
            </a:r>
          </a:p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společnost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2003, 79 s.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ISBN 80-723-0128-4.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130</TotalTime>
  <Words>524</Words>
  <Application>Microsoft Office PowerPoint</Application>
  <PresentationFormat>Předvádění na obrazovce (4:3)</PresentationFormat>
  <Paragraphs>102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Vodotisk</vt:lpstr>
      <vt:lpstr>Snímek 1</vt:lpstr>
      <vt:lpstr>Politická mapa světa</vt:lpstr>
      <vt:lpstr>Hranice a poloha státu</vt:lpstr>
      <vt:lpstr>Snímek 4</vt:lpstr>
      <vt:lpstr>Králové a prezidenti</vt:lpstr>
      <vt:lpstr>Systémy politické moci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Politická mapa světa</dc:title>
  <dc:creator>Li</dc:creator>
  <cp:lastModifiedBy>pe</cp:lastModifiedBy>
  <cp:revision>27</cp:revision>
  <dcterms:created xsi:type="dcterms:W3CDTF">2008-02-04T08:59:49Z</dcterms:created>
  <dcterms:modified xsi:type="dcterms:W3CDTF">2014-06-19T11:40:43Z</dcterms:modified>
</cp:coreProperties>
</file>