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59" r:id="rId4"/>
    <p:sldId id="260" r:id="rId5"/>
    <p:sldId id="261" r:id="rId6"/>
    <p:sldId id="262" r:id="rId7"/>
    <p:sldId id="264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6CFA88D-9F28-44DA-BD49-E1362B609257}">
          <p14:sldIdLst>
            <p14:sldId id="256"/>
            <p14:sldId id="271"/>
            <p14:sldId id="259"/>
            <p14:sldId id="260"/>
            <p14:sldId id="261"/>
            <p14:sldId id="262"/>
            <p14:sldId id="264"/>
            <p14:sldId id="267"/>
            <p14:sldId id="268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C692908-7F8B-430E-8EB6-488972E3BD5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56C8334-214F-4B1A-B0B6-2B4C67F10EC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židovského chrámu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Období druhého Chrámu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17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8439889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 02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02_druhy_chram.pptx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Vhodné  jako výkladový materiál i podklad pro samostatnou práci. Pojednává o souvislostech babylónského zajetí a stavbou druhého židovského chrámu.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Historie židovského chrámu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 počátků křesťanství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Židovský chrám, babylónské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zajetí, chanuka,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menora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1.B 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5.2.2014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19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Babylónské zajetí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539 vojska perského krále </a:t>
            </a:r>
            <a:r>
              <a:rPr lang="cs-CZ" dirty="0" err="1" smtClean="0"/>
              <a:t>Kýrose</a:t>
            </a:r>
            <a:r>
              <a:rPr lang="cs-CZ" dirty="0" smtClean="0"/>
              <a:t> II. Velikého dobyla Babylón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Kýros</a:t>
            </a:r>
            <a:r>
              <a:rPr lang="cs-CZ" dirty="0" smtClean="0"/>
              <a:t> promlouvá k Židům v babylónském zajetí: „Kdokoli z vás, ze všeho jeho lidu – Bůh buď s ním – se může vydat na cestu do Jeruzaléma a stavět dům Hospodina, Boha Izraele.“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Tím končí éra babylonského zajetí a Židé se vracejí do země zaslíbené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778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Návrat z babylónského zajetí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445 se z Babylónu vracejí poslední navrátilci v čele s </a:t>
            </a:r>
            <a:r>
              <a:rPr lang="cs-CZ" dirty="0" err="1" smtClean="0"/>
              <a:t>Nehemjášem</a:t>
            </a:r>
            <a:r>
              <a:rPr lang="cs-CZ" dirty="0" smtClean="0"/>
              <a:t>, který se stává judským místodržícím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Této poslední, čtvrté vlně se podařilo stabilizovat poměry v Jeruzalémě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Jeruzalém opět staví hradby a stává se bezpečným městem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Chrám je obnoven v mnohem jednodušší podobě, z prvního Chrámu zachována pouze </a:t>
            </a:r>
            <a:r>
              <a:rPr lang="cs-CZ" dirty="0" err="1" smtClean="0"/>
              <a:t>menora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55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Invaze Řeků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332 rozdrtil Alexandr Veliký perskou říši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Řekové vytvářejí rozlehlou obchodní námořní síť a kolonizují středomořskou oblast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332 – 200 vládnou Židům </a:t>
            </a:r>
            <a:r>
              <a:rPr lang="cs-CZ" dirty="0" err="1" smtClean="0"/>
              <a:t>Ptolemajovci</a:t>
            </a:r>
            <a:r>
              <a:rPr lang="cs-CZ" dirty="0" smtClean="0"/>
              <a:t>, poté </a:t>
            </a:r>
            <a:r>
              <a:rPr lang="cs-CZ" dirty="0" err="1" smtClean="0"/>
              <a:t>Seleukovci</a:t>
            </a:r>
            <a:r>
              <a:rPr lang="cs-CZ" dirty="0" smtClean="0"/>
              <a:t>, dochází k helenizaci obyvatel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167 přestávají platit Mojžíšovy zákony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Do Chrámu je umístěna socha Dia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Židovská bohoslužba vystřídána ekumenickou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72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Boj Židů proti Řecké kolonizaci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Protikoloniální boj začíná touto událostí: </a:t>
            </a:r>
            <a:r>
              <a:rPr lang="cs-CZ" dirty="0" err="1" smtClean="0"/>
              <a:t>Matatiáš</a:t>
            </a:r>
            <a:r>
              <a:rPr lang="cs-CZ" dirty="0" smtClean="0"/>
              <a:t>, vůdce starého kněžského rodu, zavraždí židovského reformistu, stoupence </a:t>
            </a:r>
            <a:r>
              <a:rPr lang="cs-CZ" dirty="0" err="1" smtClean="0"/>
              <a:t>Seleukovců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Matatiášových</a:t>
            </a:r>
            <a:r>
              <a:rPr lang="cs-CZ" dirty="0" smtClean="0"/>
              <a:t> pět synů, v čele s </a:t>
            </a:r>
            <a:r>
              <a:rPr lang="cs-CZ" dirty="0" err="1" smtClean="0"/>
              <a:t>Judou</a:t>
            </a:r>
            <a:r>
              <a:rPr lang="cs-CZ" dirty="0" smtClean="0"/>
              <a:t> Makabejským, přezdívaným Kladivo, útočí na </a:t>
            </a:r>
            <a:r>
              <a:rPr lang="cs-CZ" dirty="0" err="1" smtClean="0"/>
              <a:t>seleukovské</a:t>
            </a:r>
            <a:r>
              <a:rPr lang="cs-CZ" dirty="0" smtClean="0"/>
              <a:t> posádky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166-164 jsou Řekové z okolí Jeruzaléma vyhnáni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17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Svátek zasvěcení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R.164 je Chrám zbaven svatokrádežných relikvií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 novému vysvěcení Chrámu v prosinci r.164 bylo třeba posvátného oleje do chrámové lampy, jehož výroba měla trvat 8 dní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Zázrakem pouhá lahvička oleje vydržela hořet v Chrámu právě 8 dní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památku tohoto zázraku slaví Židé Chanuku – Svátek světel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609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8" r="2448"/>
          <a:stretch>
            <a:fillRect/>
          </a:stretch>
        </p:blipFill>
        <p:spPr>
          <a:xfrm>
            <a:off x="3707904" y="692696"/>
            <a:ext cx="4680520" cy="3384376"/>
          </a:xfr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chanukija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1800" b="1" dirty="0" smtClean="0"/>
              <a:t>Svícen je rozsvěcen během svátku Chanuka. Devátá, prostřední svíce, slouží na zapalování ostatních osmi svící</a:t>
            </a:r>
            <a:endParaRPr lang="cs-CZ" sz="1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07904" y="422108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14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4" b="6364"/>
          <a:stretch>
            <a:fillRect/>
          </a:stretch>
        </p:blipFill>
        <p:spPr>
          <a:xfrm>
            <a:off x="3923928" y="616634"/>
            <a:ext cx="4320480" cy="3460438"/>
          </a:xfr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menora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1800" b="1" dirty="0" smtClean="0"/>
              <a:t>Svícen je rozsvěcen během šabatu, který začíná pátečním západem slunce a končí sobotním západem slunce</a:t>
            </a:r>
            <a:endParaRPr lang="cs-CZ" sz="1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421137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45460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800" dirty="0"/>
              <a:t>Johnson, Paul. Dějiny židovského národa. Vyd. 1. Řevnice: Rozmluvy, 1995, 845 s. ISBN 80-85336-31-6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800" dirty="0"/>
              <a:t>[obr. 1] volné dílo. [cit. 1.2.2014] autor tohoto díla jej uvolnil jako volné dílo, a to celosvětově. </a:t>
            </a:r>
            <a:br>
              <a:rPr lang="cs-CZ" sz="2800" dirty="0"/>
            </a:br>
            <a:r>
              <a:rPr lang="en-US" sz="2800" dirty="0"/>
              <a:t>A "</a:t>
            </a:r>
            <a:r>
              <a:rPr lang="en-US" sz="2800" dirty="0" err="1"/>
              <a:t>Hanukiah</a:t>
            </a:r>
            <a:r>
              <a:rPr lang="en-US" sz="2800" dirty="0"/>
              <a:t>", a Menorah with 8 candles (For Hanukkah)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Dostupný na WWW: </a:t>
            </a:r>
            <a:br>
              <a:rPr lang="cs-CZ" sz="2800" dirty="0"/>
            </a:br>
            <a:r>
              <a:rPr lang="cs-CZ" sz="2800" dirty="0"/>
              <a:t>https://commons.wikimedia.org/wiki/File:Hanukiah.svg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800" dirty="0" smtClean="0"/>
              <a:t>[obr. 2</a:t>
            </a:r>
            <a:r>
              <a:rPr lang="cs-CZ" sz="2800" dirty="0"/>
              <a:t>] volné dílo. [cit. 1.2.2014</a:t>
            </a:r>
            <a:r>
              <a:rPr lang="cs-CZ" sz="2800" dirty="0" smtClean="0"/>
              <a:t>] </a:t>
            </a:r>
            <a:r>
              <a:rPr lang="cs-CZ" sz="2800" dirty="0"/>
              <a:t>autor tohoto </a:t>
            </a:r>
            <a:r>
              <a:rPr lang="cs-CZ" sz="2800" dirty="0" smtClean="0"/>
              <a:t>díla </a:t>
            </a:r>
            <a:r>
              <a:rPr lang="cs-CZ" sz="2800" dirty="0"/>
              <a:t>jej uvolnil jako volné dílo, a to celosvětově. </a:t>
            </a:r>
            <a:br>
              <a:rPr lang="cs-CZ" sz="2800" dirty="0"/>
            </a:br>
            <a:r>
              <a:rPr lang="cs-CZ" sz="2800" dirty="0" err="1"/>
              <a:t>Menorah</a:t>
            </a:r>
            <a:r>
              <a:rPr lang="cs-CZ" sz="2800" dirty="0"/>
              <a:t> symbol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 smtClean="0"/>
              <a:t>Judaism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>Dostupný </a:t>
            </a:r>
            <a:r>
              <a:rPr lang="cs-CZ" sz="2800" dirty="0"/>
              <a:t>na WWW:</a:t>
            </a:r>
            <a:r>
              <a:rPr lang="cs-CZ" sz="2800" i="1" dirty="0"/>
              <a:t> </a:t>
            </a:r>
            <a:br>
              <a:rPr lang="cs-CZ" sz="2800" i="1" dirty="0"/>
            </a:br>
            <a:r>
              <a:rPr lang="cs-CZ" sz="2800" i="1" dirty="0"/>
              <a:t>http://</a:t>
            </a:r>
            <a:r>
              <a:rPr lang="cs-CZ" sz="2800" i="1" dirty="0" smtClean="0"/>
              <a:t>commons.wikimedia.org/wiki/File:Menorah.svg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456664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308</TotalTime>
  <Words>496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Historie židovského chrámu</vt:lpstr>
      <vt:lpstr>Prezentace aplikace PowerPoint</vt:lpstr>
      <vt:lpstr>Babylónské zajetí</vt:lpstr>
      <vt:lpstr>Návrat z babylónského zajetí</vt:lpstr>
      <vt:lpstr>Invaze Řeků</vt:lpstr>
      <vt:lpstr>Boj Židů proti Řecké kolonizaci</vt:lpstr>
      <vt:lpstr>Svátek zasvěcení</vt:lpstr>
      <vt:lpstr>chanukija</vt:lpstr>
      <vt:lpstr>menora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37</cp:revision>
  <dcterms:created xsi:type="dcterms:W3CDTF">2014-01-22T18:28:56Z</dcterms:created>
  <dcterms:modified xsi:type="dcterms:W3CDTF">2014-06-04T17:34:12Z</dcterms:modified>
</cp:coreProperties>
</file>