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6" r:id="rId3"/>
    <p:sldId id="257" r:id="rId4"/>
    <p:sldId id="259" r:id="rId5"/>
    <p:sldId id="258" r:id="rId6"/>
    <p:sldId id="261" r:id="rId7"/>
    <p:sldId id="267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837" autoAdjust="0"/>
  </p:normalViewPr>
  <p:slideViewPr>
    <p:cSldViewPr>
      <p:cViewPr varScale="1">
        <p:scale>
          <a:sx n="88" d="100"/>
          <a:sy n="88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42275-DC35-4784-B6FE-3D85283A4126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F1810D8-3B4E-4577-AC86-D875571692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42275-DC35-4784-B6FE-3D85283A4126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F1810D8-3B4E-4577-AC86-D875571692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42275-DC35-4784-B6FE-3D85283A4126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810D8-3B4E-4577-AC86-D875571692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42275-DC35-4784-B6FE-3D85283A4126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810D8-3B4E-4577-AC86-D875571692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42275-DC35-4784-B6FE-3D85283A4126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F1810D8-3B4E-4577-AC86-D875571692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42275-DC35-4784-B6FE-3D85283A4126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810D8-3B4E-4577-AC86-D875571692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42275-DC35-4784-B6FE-3D85283A4126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810D8-3B4E-4577-AC86-D875571692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42275-DC35-4784-B6FE-3D85283A4126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810D8-3B4E-4577-AC86-D875571692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42275-DC35-4784-B6FE-3D85283A4126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810D8-3B4E-4577-AC86-D875571692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42275-DC35-4784-B6FE-3D85283A4126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810D8-3B4E-4577-AC86-D875571692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42275-DC35-4784-B6FE-3D85283A4126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810D8-3B4E-4577-AC86-D875571692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E142275-DC35-4784-B6FE-3D85283A4126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1810D8-3B4E-4577-AC86-D875571692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Herodion</a:t>
            </a: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Herodův pevnostní palác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7750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28334400"/>
              </p:ext>
            </p:extLst>
          </p:nvPr>
        </p:nvGraphicFramePr>
        <p:xfrm>
          <a:off x="611560" y="2132856"/>
          <a:ext cx="7115047" cy="409342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vy_32_INOVACE_dej2_zdk</a:t>
                      </a:r>
                      <a:r>
                        <a:rPr lang="cs-CZ" sz="1200" baseline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05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zdk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05_herodion.pptx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Jitka Přibilová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897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Výukový materiál – prezentace. Podkladový materiál pro výklad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i samostatnou práci. Stručná historie jedné z Herodových pevností.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Dějepis, Seminář z dějepisu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Židovské dějiny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Herodion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51008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Očekávané výstupy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Žákům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se dostane srovnání biblických příběhů s fakty doloženými historickým bádáním. Žákům se otevře prostor k pochopení judaismu i počátků křesťanství.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Herodion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Flavius,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Necer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Herodes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1., seminář z dějepisu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,Bold"/>
                        </a:rPr>
                        <a:t>vyšší stupeň osmiletého gymnázia, čtyřleté gymnázium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Calibri"/>
                          <a:ea typeface="Calibri"/>
                          <a:cs typeface="Times New Roman"/>
                        </a:rPr>
                        <a:t>1.A</a:t>
                      </a:r>
                      <a:r>
                        <a:rPr lang="cs-CZ" sz="1200" baseline="0" smtClean="0">
                          <a:latin typeface="Calibri"/>
                          <a:ea typeface="Calibri"/>
                          <a:cs typeface="Times New Roman"/>
                        </a:rPr>
                        <a:t>  19.2.2014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628800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Název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6962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88" b="1488"/>
          <a:stretch>
            <a:fillRect/>
          </a:stretch>
        </p:blipFill>
        <p:spPr/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Umělý pahorek </a:t>
            </a:r>
            <a:r>
              <a:rPr lang="cs-CZ" dirty="0" err="1" smtClean="0"/>
              <a:t>herodionu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/>
              <a:t>Stavba vznikala v letech 23-15</a:t>
            </a:r>
            <a:endParaRPr lang="cs-CZ" sz="1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91880" y="4653136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6727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41375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Svědectví o vzhledu </a:t>
            </a:r>
            <a:r>
              <a:rPr lang="cs-CZ" dirty="0" err="1" smtClean="0"/>
              <a:t>herodova</a:t>
            </a:r>
            <a:r>
              <a:rPr lang="cs-CZ" dirty="0" smtClean="0"/>
              <a:t> pevnostního sídla zanechal J. </a:t>
            </a:r>
            <a:r>
              <a:rPr lang="cs-CZ" dirty="0" err="1" smtClean="0"/>
              <a:t>flavius</a:t>
            </a:r>
            <a:r>
              <a:rPr lang="cs-CZ" dirty="0" smtClean="0"/>
              <a:t> ve své válce židovské: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430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166843"/>
            <a:ext cx="4572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Uměle nasypaný kuželovitý pahorek, vzdálený šedesát stadií od Jeruzaléma, nazval stejným jménem a vyzdobil jej velice nádherně. Obklopil výšinu kulatými věžemi a nádvoří vyplnil nejnádhernějšími paláci. Nejen vnitřek budov byl skvělý. I vnější stěny, římsy a střechy byly přeplněny nesmírným bohatstvím. Ohromným nákladem přivedl zdálky množství vody a přístup rozdělil dvěma sty schodů z nejbělejšího mramoru. Pahorek byl totiž značně vysoký a zcela vytvořen lidskou rukou. Na úpatí zřídil také další královský palác, který mohl poskytnout přístřeší jeho zavazadlům a jeho družině, takže se hrad zdál městem, protože v něm bylo všechno, svým určením však byl královským sídlem.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6075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err="1" smtClean="0"/>
              <a:t>Herodion</a:t>
            </a:r>
            <a:r>
              <a:rPr lang="cs-CZ" dirty="0" smtClean="0"/>
              <a:t> obsahoval dva palácové komplexy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První se rozkládal na úpatí, druhý na vrcholku uměle vytvořené hory vysoké 700m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Součástí byl i obrovský bazén napájený akvaduktem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Komunikaci mezi Herodovými pevnostmi zajišťovala soustava zrcadel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4477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1800" b="1" dirty="0" smtClean="0"/>
              <a:t>Obr. 2 Ruiny paláce</a:t>
            </a:r>
            <a:endParaRPr lang="cs-CZ" sz="1800" b="1" dirty="0"/>
          </a:p>
        </p:txBody>
      </p:sp>
      <p:pic>
        <p:nvPicPr>
          <p:cNvPr id="2050" name="Picture 2" descr="C:\Users\Jitka\Desktop\Herodion_Synagogue_IMG_070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8208912" cy="518457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46377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</a:t>
            </a:r>
            <a:r>
              <a:rPr lang="cs-CZ" dirty="0" err="1" smtClean="0"/>
              <a:t>herodionu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Po získání pevnosti v šestidenní válce zde zahájila Hebrejská universita rozsáhlý archeologický průzkum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Zásadní objev zde uskutečnil r. 2007 </a:t>
            </a:r>
            <a:r>
              <a:rPr lang="cs-CZ" b="1" dirty="0" err="1" smtClean="0"/>
              <a:t>Ehud</a:t>
            </a:r>
            <a:r>
              <a:rPr lang="cs-CZ" dirty="0" smtClean="0"/>
              <a:t> </a:t>
            </a:r>
            <a:r>
              <a:rPr lang="cs-CZ" b="1" dirty="0" err="1" smtClean="0"/>
              <a:t>Necer</a:t>
            </a:r>
            <a:r>
              <a:rPr lang="cs-CZ" dirty="0" smtClean="0"/>
              <a:t>. Nalezl </a:t>
            </a:r>
            <a:r>
              <a:rPr lang="cs-CZ" b="1" dirty="0" smtClean="0"/>
              <a:t>hrobku</a:t>
            </a:r>
            <a:r>
              <a:rPr lang="cs-CZ" dirty="0" smtClean="0"/>
              <a:t>, která pravděpodobně patří samotnému králi </a:t>
            </a:r>
            <a:r>
              <a:rPr lang="cs-CZ" b="1" dirty="0" smtClean="0"/>
              <a:t>Herodovi</a:t>
            </a:r>
            <a:r>
              <a:rPr lang="cs-CZ" dirty="0" smtClean="0"/>
              <a:t>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R. 2010 </a:t>
            </a:r>
            <a:r>
              <a:rPr lang="cs-CZ" dirty="0" err="1" smtClean="0"/>
              <a:t>Ehud</a:t>
            </a:r>
            <a:r>
              <a:rPr lang="cs-CZ" dirty="0" smtClean="0"/>
              <a:t> </a:t>
            </a:r>
            <a:r>
              <a:rPr lang="cs-CZ" dirty="0" err="1"/>
              <a:t>N</a:t>
            </a:r>
            <a:r>
              <a:rPr lang="cs-CZ" dirty="0" err="1" smtClean="0"/>
              <a:t>ecer</a:t>
            </a:r>
            <a:r>
              <a:rPr lang="cs-CZ" dirty="0" smtClean="0"/>
              <a:t> v </a:t>
            </a:r>
            <a:r>
              <a:rPr lang="cs-CZ" dirty="0" err="1" smtClean="0"/>
              <a:t>Herodionu</a:t>
            </a:r>
            <a:r>
              <a:rPr lang="cs-CZ" dirty="0" smtClean="0"/>
              <a:t> následkem úrazu zemřel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2535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Izraelská vláda rozhodla o výstavbě věrné repliky Herodovy hrobky na </a:t>
            </a:r>
            <a:r>
              <a:rPr lang="cs-CZ" dirty="0" err="1" smtClean="0"/>
              <a:t>Herodionu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Hrobka vysoká 25 metrů bude ze 700m vysokého pahorku viditelná do 12km vzdáleného Jeruzaléma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594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sz="4000" dirty="0"/>
              <a:t>FLAVIUS,, </a:t>
            </a:r>
            <a:r>
              <a:rPr lang="cs-CZ" sz="4000" dirty="0" err="1"/>
              <a:t>Josephus</a:t>
            </a:r>
            <a:r>
              <a:rPr lang="cs-CZ" sz="4000" dirty="0"/>
              <a:t>. </a:t>
            </a:r>
            <a:r>
              <a:rPr lang="cs-CZ" sz="4000" i="1" dirty="0"/>
              <a:t>Válka židovská</a:t>
            </a:r>
            <a:r>
              <a:rPr lang="cs-CZ" sz="4000" dirty="0"/>
              <a:t>. Vyd. 2, dopl., v nakl. Svoboda 1. Překlad Jaroslav Havelka, Jaroslav Šonka. Praha: Svoboda, 1990, 311 s. Antická knihovna (Svoboda), sv. 60. ISBN 80-205-0118-5. </a:t>
            </a:r>
            <a:endParaRPr lang="cs-CZ" sz="40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sz="4000" dirty="0"/>
              <a:t>Johnson, Paul. Dějiny židovského národa. Vyd. 1. Řevnice: Rozmluvy, 1995, 845 s. ISBN 80-85336-31-6.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4000" dirty="0" smtClean="0"/>
              <a:t>[</a:t>
            </a:r>
            <a:r>
              <a:rPr lang="cs-CZ" sz="4000" dirty="0"/>
              <a:t>obr. </a:t>
            </a:r>
            <a:r>
              <a:rPr lang="cs-CZ" sz="4000" dirty="0" smtClean="0"/>
              <a:t>1] </a:t>
            </a:r>
            <a:r>
              <a:rPr lang="cs-CZ" sz="4000" dirty="0"/>
              <a:t>Ian </a:t>
            </a:r>
            <a:r>
              <a:rPr lang="cs-CZ" sz="4000" dirty="0" err="1"/>
              <a:t>Scott</a:t>
            </a:r>
            <a:r>
              <a:rPr lang="cs-CZ" sz="4000" dirty="0"/>
              <a:t>,. </a:t>
            </a:r>
            <a:r>
              <a:rPr lang="cs-CZ" sz="4000" dirty="0" err="1"/>
              <a:t>Wikimedia</a:t>
            </a:r>
            <a:r>
              <a:rPr lang="cs-CZ" sz="4000" dirty="0"/>
              <a:t> [online]. [cit. 01.02.2014]. , Dostupný pod licencí </a:t>
            </a:r>
            <a:r>
              <a:rPr lang="cs-CZ" sz="4000" dirty="0" err="1"/>
              <a:t>Creative</a:t>
            </a:r>
            <a:r>
              <a:rPr lang="cs-CZ" sz="4000" dirty="0"/>
              <a:t> </a:t>
            </a:r>
            <a:r>
              <a:rPr lang="cs-CZ" sz="4000" dirty="0" err="1"/>
              <a:t>Commons</a:t>
            </a:r>
            <a:r>
              <a:rPr lang="cs-CZ" sz="4000" dirty="0"/>
              <a:t> na WWW: </a:t>
            </a:r>
            <a:br>
              <a:rPr lang="cs-CZ" sz="4000" dirty="0"/>
            </a:br>
            <a:r>
              <a:rPr lang="cs-CZ" sz="4000" dirty="0"/>
              <a:t>http://commons.wikimedia.org/wiki/File:The_Herodium.jpg?uselang=cs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4000" dirty="0" smtClean="0"/>
              <a:t>[obr. 2</a:t>
            </a:r>
            <a:r>
              <a:rPr lang="cs-CZ" sz="4000" dirty="0"/>
              <a:t>] </a:t>
            </a:r>
            <a:r>
              <a:rPr lang="cs-CZ" sz="4000" dirty="0" err="1"/>
              <a:t>Deror</a:t>
            </a:r>
            <a:r>
              <a:rPr lang="cs-CZ" sz="4000" dirty="0"/>
              <a:t> </a:t>
            </a:r>
            <a:r>
              <a:rPr lang="cs-CZ" sz="4000" dirty="0" err="1" smtClean="0"/>
              <a:t>avi</a:t>
            </a:r>
            <a:r>
              <a:rPr lang="cs-CZ" sz="4000" dirty="0" smtClean="0"/>
              <a:t>,. </a:t>
            </a:r>
            <a:r>
              <a:rPr lang="cs-CZ" sz="4000" dirty="0" err="1" smtClean="0"/>
              <a:t>Wikimedia</a:t>
            </a:r>
            <a:r>
              <a:rPr lang="cs-CZ" sz="4000" dirty="0" smtClean="0"/>
              <a:t> [online].</a:t>
            </a:r>
            <a:r>
              <a:rPr lang="cs-CZ" sz="4000" dirty="0"/>
              <a:t> [cit. </a:t>
            </a:r>
            <a:r>
              <a:rPr lang="cs-CZ" sz="4000" dirty="0" smtClean="0"/>
              <a:t>01.02.2014]. , </a:t>
            </a:r>
            <a:r>
              <a:rPr lang="cs-CZ" sz="4000" dirty="0"/>
              <a:t>Dostupný pod licencí </a:t>
            </a:r>
            <a:r>
              <a:rPr lang="cs-CZ" sz="4000" dirty="0" err="1"/>
              <a:t>Creative</a:t>
            </a:r>
            <a:r>
              <a:rPr lang="cs-CZ" sz="4000" dirty="0"/>
              <a:t> </a:t>
            </a:r>
            <a:r>
              <a:rPr lang="cs-CZ" sz="4000" dirty="0" err="1"/>
              <a:t>Commons</a:t>
            </a:r>
            <a:r>
              <a:rPr lang="cs-CZ" sz="4000" dirty="0"/>
              <a:t> na WWW: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http</a:t>
            </a:r>
            <a:r>
              <a:rPr lang="cs-CZ" sz="4000" dirty="0"/>
              <a:t>://commons.wikimedia.org/wiki/File:Herodion_Synagogue_IMG_0708.JPG?uselang=cs</a:t>
            </a:r>
            <a:endParaRPr lang="cs-CZ" sz="40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2802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4E3B30"/>
      </a:dk2>
      <a:lt2>
        <a:srgbClr val="F7E09E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117</TotalTime>
  <Words>449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Herodion   </vt:lpstr>
      <vt:lpstr>Snímek 2</vt:lpstr>
      <vt:lpstr>Umělý pahorek herodionu</vt:lpstr>
      <vt:lpstr>     Svědectví o vzhledu herodova pevnostního sídla zanechal J. flavius ve své válce židovské:</vt:lpstr>
      <vt:lpstr>Snímek 5</vt:lpstr>
      <vt:lpstr>Snímek 6</vt:lpstr>
      <vt:lpstr>Snímek 7</vt:lpstr>
      <vt:lpstr>Význam herodionu</vt:lpstr>
      <vt:lpstr>Snímek 9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Masada</dc:title>
  <dc:creator>Jitka</dc:creator>
  <cp:lastModifiedBy>pe</cp:lastModifiedBy>
  <cp:revision>18</cp:revision>
  <dcterms:created xsi:type="dcterms:W3CDTF">2014-02-06T19:17:58Z</dcterms:created>
  <dcterms:modified xsi:type="dcterms:W3CDTF">2014-06-19T14:08:47Z</dcterms:modified>
</cp:coreProperties>
</file>