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6" r:id="rId3"/>
    <p:sldId id="257" r:id="rId4"/>
    <p:sldId id="261" r:id="rId5"/>
    <p:sldId id="258" r:id="rId6"/>
    <p:sldId id="267" r:id="rId7"/>
    <p:sldId id="260" r:id="rId8"/>
    <p:sldId id="262" r:id="rId9"/>
    <p:sldId id="263" r:id="rId10"/>
    <p:sldId id="26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0C6B9-AFB2-40FB-87E7-9E5BBB155CD5}" type="datetimeFigureOut">
              <a:rPr lang="cs-CZ" smtClean="0"/>
              <a:pPr/>
              <a:t>19.6.2014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9FB8FDA0-FFB7-4034-BE2B-E7A1445BE0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0C6B9-AFB2-40FB-87E7-9E5BBB155CD5}" type="datetimeFigureOut">
              <a:rPr lang="cs-CZ" smtClean="0"/>
              <a:pPr/>
              <a:t>19.6.2014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9FB8FDA0-FFB7-4034-BE2B-E7A1445BE0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0C6B9-AFB2-40FB-87E7-9E5BBB155CD5}" type="datetimeFigureOut">
              <a:rPr lang="cs-CZ" smtClean="0"/>
              <a:pPr/>
              <a:t>19.6.2014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B8FDA0-FFB7-4034-BE2B-E7A1445BE07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0C6B9-AFB2-40FB-87E7-9E5BBB155CD5}" type="datetimeFigureOut">
              <a:rPr lang="cs-CZ" smtClean="0"/>
              <a:pPr/>
              <a:t>19.6.2014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B8FDA0-FFB7-4034-BE2B-E7A1445BE0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0C6B9-AFB2-40FB-87E7-9E5BBB155CD5}" type="datetimeFigureOut">
              <a:rPr lang="cs-CZ" smtClean="0"/>
              <a:pPr/>
              <a:t>19.6.2014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9FB8FDA0-FFB7-4034-BE2B-E7A1445BE07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0C6B9-AFB2-40FB-87E7-9E5BBB155CD5}" type="datetimeFigureOut">
              <a:rPr lang="cs-CZ" smtClean="0"/>
              <a:pPr/>
              <a:t>19.6.2014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B8FDA0-FFB7-4034-BE2B-E7A1445BE0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0C6B9-AFB2-40FB-87E7-9E5BBB155CD5}" type="datetimeFigureOut">
              <a:rPr lang="cs-CZ" smtClean="0"/>
              <a:pPr/>
              <a:t>19.6.2014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B8FDA0-FFB7-4034-BE2B-E7A1445BE0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0C6B9-AFB2-40FB-87E7-9E5BBB155CD5}" type="datetimeFigureOut">
              <a:rPr lang="cs-CZ" smtClean="0"/>
              <a:pPr/>
              <a:t>19.6.2014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B8FDA0-FFB7-4034-BE2B-E7A1445BE0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0C6B9-AFB2-40FB-87E7-9E5BBB155CD5}" type="datetimeFigureOut">
              <a:rPr lang="cs-CZ" smtClean="0"/>
              <a:pPr/>
              <a:t>19.6.2014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B8FDA0-FFB7-4034-BE2B-E7A1445BE07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0C6B9-AFB2-40FB-87E7-9E5BBB155CD5}" type="datetimeFigureOut">
              <a:rPr lang="cs-CZ" smtClean="0"/>
              <a:pPr/>
              <a:t>19.6.2014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B8FDA0-FFB7-4034-BE2B-E7A1445BE0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0C6B9-AFB2-40FB-87E7-9E5BBB155CD5}" type="datetimeFigureOut">
              <a:rPr lang="cs-CZ" smtClean="0"/>
              <a:pPr/>
              <a:t>19.6.2014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B8FDA0-FFB7-4034-BE2B-E7A1445BE0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35F0C6B9-AFB2-40FB-87E7-9E5BBB155CD5}" type="datetimeFigureOut">
              <a:rPr lang="cs-CZ" smtClean="0"/>
              <a:pPr/>
              <a:t>19.6.2014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FB8FDA0-FFB7-4034-BE2B-E7A1445BE07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err="1" smtClean="0"/>
              <a:t>Masada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Zásobování vodou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09799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3568" y="260648"/>
            <a:ext cx="5759450" cy="1258570"/>
          </a:xfrm>
          <a:prstGeom prst="rect">
            <a:avLst/>
          </a:prstGeom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69139891"/>
              </p:ext>
            </p:extLst>
          </p:nvPr>
        </p:nvGraphicFramePr>
        <p:xfrm>
          <a:off x="611560" y="2132856"/>
          <a:ext cx="7115047" cy="4093424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872208"/>
                <a:gridCol w="5242839"/>
              </a:tblGrid>
              <a:tr h="1763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Calibri"/>
                          <a:ea typeface="Calibri"/>
                          <a:cs typeface="Times New Roman,Bold"/>
                        </a:rPr>
                        <a:t>CZ.1.07/1.5.00/34.0950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63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Kódování materiálu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,Bold"/>
                        </a:rPr>
                        <a:t>vy_32_INOVACE_dej2_zdk</a:t>
                      </a:r>
                      <a:r>
                        <a:rPr lang="cs-CZ" sz="1200" baseline="0" dirty="0" smtClean="0">
                          <a:effectLst/>
                          <a:latin typeface="Calibri"/>
                          <a:ea typeface="Calibri"/>
                          <a:cs typeface="Times New Roman,Bold"/>
                        </a:rPr>
                        <a:t>08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63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Označení materiálu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</a:t>
                      </a:r>
                      <a:r>
                        <a:rPr lang="cs-CZ" sz="110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dk</a:t>
                      </a:r>
                      <a:r>
                        <a:rPr lang="cs-CZ" sz="1100" baseline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08_masada_voda</a:t>
                      </a:r>
                      <a:r>
                        <a:rPr lang="cs-CZ" sz="11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..pptx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63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Calibri"/>
                          <a:ea typeface="Calibri"/>
                          <a:cs typeface="Times New Roman,Bold"/>
                        </a:rPr>
                        <a:t>Gymnázium Kladno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63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Autor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Mgr.</a:t>
                      </a:r>
                      <a:r>
                        <a:rPr lang="cs-CZ" sz="11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Jitka Přibilová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38970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effectLst/>
                        </a:rPr>
                        <a:t>Anotace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Výukový materiál – prezentace. Podklad pro výklad i samostatnou práci. Seznámení s unikátním zásobením vodou pevnosti v pouštní oblasti.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</a:tr>
              <a:tr h="1763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effectLst/>
                        </a:rPr>
                        <a:t>Předmět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Dějepis, Seminář z dějepisu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</a:tr>
              <a:tr h="1763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effectLst/>
                        </a:rPr>
                        <a:t>Tematická</a:t>
                      </a:r>
                      <a:r>
                        <a:rPr lang="cs-CZ" sz="1200" kern="1200" baseline="0" dirty="0" smtClean="0">
                          <a:effectLst/>
                        </a:rPr>
                        <a:t> oblast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Židovské dějiny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</a:tr>
              <a:tr h="1763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effectLst/>
                        </a:rPr>
                        <a:t>Téma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 err="1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Masada</a:t>
                      </a:r>
                      <a:r>
                        <a:rPr lang="cs-CZ" sz="12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12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voda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</a:tr>
              <a:tr h="510086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effectLst/>
                        </a:rPr>
                        <a:t>Očekávané výstupy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Žákům</a:t>
                      </a:r>
                      <a:r>
                        <a:rPr lang="cs-CZ" sz="12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se dostane srovnání biblických příběhů s fakty doloženými historickým bádáním. Žákům se otevře prostor k pochopení judaismu i počátků křesťanství.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</a:tr>
              <a:tr h="1763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effectLst/>
                        </a:rPr>
                        <a:t>Klíčová slova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 err="1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Masada</a:t>
                      </a: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, Herodes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</a:tr>
              <a:tr h="1763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effectLst/>
                        </a:rPr>
                        <a:t>Druh učebního materiálu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prezentace (výkladová)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</a:tr>
              <a:tr h="1763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Ročník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1., seminář z dějepisu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63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Cílová skupina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Calibri"/>
                          <a:ea typeface="Calibri"/>
                          <a:cs typeface="Times New Roman,Bold"/>
                        </a:rPr>
                        <a:t>vyšší stupeň osmiletého gymnázia, čtyřleté gymnázium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63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Ověřeno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smtClean="0">
                          <a:latin typeface="Calibri"/>
                          <a:ea typeface="Calibri"/>
                          <a:cs typeface="Times New Roman"/>
                        </a:rPr>
                        <a:t>1.A</a:t>
                      </a:r>
                      <a:r>
                        <a:rPr lang="cs-CZ" sz="1200" baseline="0" smtClean="0">
                          <a:latin typeface="Calibri"/>
                          <a:ea typeface="Calibri"/>
                          <a:cs typeface="Times New Roman"/>
                        </a:rPr>
                        <a:t>  19.2.2014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6361">
                <a:tc gridSpan="2"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Zdroje uvedeny na konci dokumentu.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611560" y="1628800"/>
            <a:ext cx="4464496" cy="4921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15000"/>
              </a:lnSpc>
              <a:spcBef>
                <a:spcPts val="335"/>
              </a:spcBef>
              <a:spcAft>
                <a:spcPts val="0"/>
              </a:spcAft>
            </a:pPr>
            <a:r>
              <a:rPr lang="cs-CZ" sz="2400" dirty="0" err="1" smtClean="0">
                <a:latin typeface="Calibri"/>
                <a:ea typeface="Calibri"/>
                <a:cs typeface="Times New Roman"/>
              </a:rPr>
              <a:t>Masada</a:t>
            </a:r>
            <a:r>
              <a:rPr lang="cs-CZ" sz="2400" smtClean="0">
                <a:latin typeface="Calibri"/>
                <a:ea typeface="Calibri"/>
                <a:cs typeface="Times New Roman"/>
              </a:rPr>
              <a:t> voda</a:t>
            </a:r>
            <a:endParaRPr lang="cs-CZ" sz="2400" dirty="0"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32632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Vodní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Rozsáhlý palácový komplex si činil velké nároky na spotřebu vody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 err="1" smtClean="0"/>
              <a:t>Masada</a:t>
            </a:r>
            <a:r>
              <a:rPr lang="cs-CZ" dirty="0" smtClean="0"/>
              <a:t> se nachází v Judské poušti, zajištění dostatku vody vyžadovalo velmi sofistikované řešení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67678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 Model řešení zásobování vodou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18424" y="1554163"/>
            <a:ext cx="6059552" cy="4525962"/>
          </a:xfr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xmlns="" val="1145668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Využití řek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V blízkosti náhorní plošiny tekly dvě sezónní řeky (viz model výše)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Znamená to, že koryta se naplnila pouze v zimním období, během léta pak zcela vyschla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Ve skále byla vylámána hlavní cisterna, do které se říční voda sváděla</a:t>
            </a:r>
          </a:p>
          <a:p>
            <a:pPr>
              <a:buFont typeface="Wingdings" panose="05000000000000000000" pitchFamily="2" charset="2"/>
              <a:buChar char="§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41785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434203" y="3244334"/>
            <a:ext cx="508357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b="1" dirty="0"/>
              <a:t>www.bible-architecture.info/Masada.htm</a:t>
            </a:r>
          </a:p>
        </p:txBody>
      </p:sp>
      <p:sp>
        <p:nvSpPr>
          <p:cNvPr id="9" name="Zástupný symbol pro obsah 8"/>
          <p:cNvSpPr>
            <a:spLocks noGrp="1"/>
          </p:cNvSpPr>
          <p:nvPr>
            <p:ph idx="4294967295"/>
          </p:nvPr>
        </p:nvSpPr>
        <p:spPr>
          <a:xfrm>
            <a:off x="457200" y="1554163"/>
            <a:ext cx="8686800" cy="4525962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Na tomto odkazu lze mimo jiné nalézt foto centrálního rezervoáru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06918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Jedna z vedlejších cisteren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18424" y="1554163"/>
            <a:ext cx="6059552" cy="4525962"/>
          </a:xfr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xmlns="" val="2650830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Cisterna ve </a:t>
            </a:r>
            <a:r>
              <a:rPr lang="cs-CZ" dirty="0" err="1" smtClean="0"/>
              <a:t>východí</a:t>
            </a:r>
            <a:r>
              <a:rPr lang="cs-CZ" dirty="0" smtClean="0"/>
              <a:t> části komplexu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18424" y="1554163"/>
            <a:ext cx="6059552" cy="4525962"/>
          </a:xfr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xmlns="" val="2687536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Detail </a:t>
            </a:r>
            <a:r>
              <a:rPr lang="cs-CZ" smtClean="0"/>
              <a:t>východní cisterny</a:t>
            </a:r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18424" y="1554163"/>
            <a:ext cx="6059552" cy="4525962"/>
          </a:xfr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xmlns="" val="2809359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cs-CZ" sz="2400" dirty="0" smtClean="0"/>
              <a:t>Všechny fotografie v této prezentaci pocházejí ze soukromého archivu autorky</a:t>
            </a:r>
          </a:p>
          <a:p>
            <a:pPr marL="0" indent="0">
              <a:buNone/>
            </a:pPr>
            <a:endParaRPr lang="cs-CZ" dirty="0"/>
          </a:p>
          <a:p>
            <a:pPr>
              <a:buFont typeface="Wingdings" panose="05000000000000000000" pitchFamily="2" charset="2"/>
              <a:buChar char="§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2292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Vlastní 1">
      <a:dk1>
        <a:sysClr val="windowText" lastClr="000000"/>
      </a:dk1>
      <a:lt1>
        <a:sysClr val="window" lastClr="FFFFFF"/>
      </a:lt1>
      <a:dk2>
        <a:srgbClr val="4E3B30"/>
      </a:dk2>
      <a:lt2>
        <a:srgbClr val="F7E09E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64</TotalTime>
  <Words>232</Words>
  <Application>Microsoft Office PowerPoint</Application>
  <PresentationFormat>Předvádění na obrazovce (4:3)</PresentationFormat>
  <Paragraphs>50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Cesta</vt:lpstr>
      <vt:lpstr>Masada </vt:lpstr>
      <vt:lpstr>Snímek 2</vt:lpstr>
      <vt:lpstr>Vodní zdroje</vt:lpstr>
      <vt:lpstr> Model řešení zásobování vodou</vt:lpstr>
      <vt:lpstr>Využití řek</vt:lpstr>
      <vt:lpstr>Snímek 6</vt:lpstr>
      <vt:lpstr>Jedna z vedlejších cisteren</vt:lpstr>
      <vt:lpstr>Cisterna ve východí části komplexu</vt:lpstr>
      <vt:lpstr>Detail východní cisterny</vt:lpstr>
      <vt:lpstr>zdroje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Masada</dc:title>
  <dc:creator>Jitka</dc:creator>
  <cp:lastModifiedBy>pe</cp:lastModifiedBy>
  <cp:revision>12</cp:revision>
  <dcterms:created xsi:type="dcterms:W3CDTF">2014-02-18T17:37:54Z</dcterms:created>
  <dcterms:modified xsi:type="dcterms:W3CDTF">2014-06-19T14:14:32Z</dcterms:modified>
</cp:coreProperties>
</file>