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8" r:id="rId3"/>
    <p:sldId id="257" r:id="rId4"/>
    <p:sldId id="258" r:id="rId5"/>
    <p:sldId id="259" r:id="rId6"/>
    <p:sldId id="260" r:id="rId7"/>
    <p:sldId id="261" r:id="rId8"/>
    <p:sldId id="264" r:id="rId9"/>
    <p:sldId id="262" r:id="rId10"/>
    <p:sldId id="263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5610E-D527-4940-8FFB-BE8E9CAF2DB6}" type="datetimeFigureOut">
              <a:rPr lang="cs-CZ" smtClean="0"/>
              <a:pPr/>
              <a:t>19.6.2014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915B121-CAD5-4362-9B0C-B85A35922D6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5610E-D527-4940-8FFB-BE8E9CAF2DB6}" type="datetimeFigureOut">
              <a:rPr lang="cs-CZ" smtClean="0"/>
              <a:pPr/>
              <a:t>19.6.2014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0915B121-CAD5-4362-9B0C-B85A35922D6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5610E-D527-4940-8FFB-BE8E9CAF2DB6}" type="datetimeFigureOut">
              <a:rPr lang="cs-CZ" smtClean="0"/>
              <a:pPr/>
              <a:t>19.6.2014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5B121-CAD5-4362-9B0C-B85A35922D6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5610E-D527-4940-8FFB-BE8E9CAF2DB6}" type="datetimeFigureOut">
              <a:rPr lang="cs-CZ" smtClean="0"/>
              <a:pPr/>
              <a:t>19.6.2014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5B121-CAD5-4362-9B0C-B85A35922D6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5610E-D527-4940-8FFB-BE8E9CAF2DB6}" type="datetimeFigureOut">
              <a:rPr lang="cs-CZ" smtClean="0"/>
              <a:pPr/>
              <a:t>19.6.2014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0915B121-CAD5-4362-9B0C-B85A35922D6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5610E-D527-4940-8FFB-BE8E9CAF2DB6}" type="datetimeFigureOut">
              <a:rPr lang="cs-CZ" smtClean="0"/>
              <a:pPr/>
              <a:t>19.6.2014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5B121-CAD5-4362-9B0C-B85A35922D6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5610E-D527-4940-8FFB-BE8E9CAF2DB6}" type="datetimeFigureOut">
              <a:rPr lang="cs-CZ" smtClean="0"/>
              <a:pPr/>
              <a:t>19.6.2014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5B121-CAD5-4362-9B0C-B85A35922D6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5610E-D527-4940-8FFB-BE8E9CAF2DB6}" type="datetimeFigureOut">
              <a:rPr lang="cs-CZ" smtClean="0"/>
              <a:pPr/>
              <a:t>19.6.2014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5B121-CAD5-4362-9B0C-B85A35922D6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5610E-D527-4940-8FFB-BE8E9CAF2DB6}" type="datetimeFigureOut">
              <a:rPr lang="cs-CZ" smtClean="0"/>
              <a:pPr/>
              <a:t>19.6.2014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5B121-CAD5-4362-9B0C-B85A35922D6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5610E-D527-4940-8FFB-BE8E9CAF2DB6}" type="datetimeFigureOut">
              <a:rPr lang="cs-CZ" smtClean="0"/>
              <a:pPr/>
              <a:t>19.6.2014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5B121-CAD5-4362-9B0C-B85A35922D6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5610E-D527-4940-8FFB-BE8E9CAF2DB6}" type="datetimeFigureOut">
              <a:rPr lang="cs-CZ" smtClean="0"/>
              <a:pPr/>
              <a:t>19.6.2014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5B121-CAD5-4362-9B0C-B85A35922D6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A05610E-D527-4940-8FFB-BE8E9CAF2DB6}" type="datetimeFigureOut">
              <a:rPr lang="cs-CZ" smtClean="0"/>
              <a:pPr/>
              <a:t>19.6.2014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915B121-CAD5-4362-9B0C-B85A35922D6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/>
              <a:t>Masada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Využití vody v královských palácích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514479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3568" y="260648"/>
            <a:ext cx="5759450" cy="1258570"/>
          </a:xfrm>
          <a:prstGeom prst="rect">
            <a:avLst/>
          </a:prstGeom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233004825"/>
              </p:ext>
            </p:extLst>
          </p:nvPr>
        </p:nvGraphicFramePr>
        <p:xfrm>
          <a:off x="611560" y="2132856"/>
          <a:ext cx="7115047" cy="4093424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872208"/>
                <a:gridCol w="5242839"/>
              </a:tblGrid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,Bold"/>
                        </a:rPr>
                        <a:t>CZ.1.07/1.5.00/34.0950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Kódování materiálu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smtClean="0">
                          <a:effectLst/>
                          <a:latin typeface="Calibri"/>
                          <a:ea typeface="Calibri"/>
                          <a:cs typeface="Times New Roman,Bold"/>
                        </a:rPr>
                        <a:t>vy_32_INOVACE_dej2_zdk</a:t>
                      </a:r>
                      <a:r>
                        <a:rPr lang="cs-CZ" sz="1200" baseline="0" smtClean="0">
                          <a:effectLst/>
                          <a:latin typeface="Calibri"/>
                          <a:ea typeface="Calibri"/>
                          <a:cs typeface="Times New Roman,Bold"/>
                        </a:rPr>
                        <a:t>09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Označení materiálu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</a:t>
                      </a:r>
                      <a:r>
                        <a:rPr lang="cs-CZ" sz="110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dk</a:t>
                      </a:r>
                      <a:r>
                        <a:rPr lang="cs-CZ" sz="1100" baseline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09_masada_voda_vyuziti.pptx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,Bold"/>
                        </a:rPr>
                        <a:t>Gymnázium Kladno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Autor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Mgr.</a:t>
                      </a:r>
                      <a:r>
                        <a:rPr lang="cs-CZ" sz="11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Jitka Přibilová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38970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effectLst/>
                        </a:rPr>
                        <a:t>Anotace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Výukový materiál – prezentace. Podklad pro výklad i samostatnou práci. Podává informaci o využívání vody v rámci pevnosti </a:t>
                      </a:r>
                      <a:r>
                        <a:rPr lang="cs-CZ" sz="1200" dirty="0" err="1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Masada</a:t>
                      </a: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v pouštní oblasti.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effectLst/>
                        </a:rPr>
                        <a:t>Předmět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Dějepis, Seminář z dějepisu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effectLst/>
                        </a:rPr>
                        <a:t>Tematická</a:t>
                      </a:r>
                      <a:r>
                        <a:rPr lang="cs-CZ" sz="1200" kern="1200" baseline="0" dirty="0" smtClean="0">
                          <a:effectLst/>
                        </a:rPr>
                        <a:t> oblast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Židovské dějiny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effectLst/>
                        </a:rPr>
                        <a:t>Téma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err="1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Masada</a:t>
                      </a:r>
                      <a:r>
                        <a:rPr lang="cs-CZ" sz="12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12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voda využití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</a:tr>
              <a:tr h="510086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effectLst/>
                        </a:rPr>
                        <a:t>Očekávané výstupy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Žákům</a:t>
                      </a:r>
                      <a:r>
                        <a:rPr lang="cs-CZ" sz="12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se dostane srovnání biblických příběhů s fakty doloženými historickým bádáním. Žákům se otevře prostor k pochopení judaismu i počátků křesťanství.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effectLst/>
                        </a:rPr>
                        <a:t>Klíčová slova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err="1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Masada</a:t>
                      </a: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, lázně,</a:t>
                      </a:r>
                      <a:r>
                        <a:rPr lang="cs-CZ" sz="12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1200" baseline="0" dirty="0" err="1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mikve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effectLst/>
                        </a:rPr>
                        <a:t>Druh učebního materiálu</a:t>
                      </a:r>
                      <a:endParaRPr lang="cs-CZ" sz="12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prezentace (výkladová)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Ročník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1., seminář z dějepisu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Cílová skupina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>
                          <a:latin typeface="Calibri"/>
                          <a:ea typeface="Calibri"/>
                          <a:cs typeface="Times New Roman,Bold"/>
                        </a:rPr>
                        <a:t>vyšší stupeň osmiletého gymnázia, čtyřleté gymnázium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636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>
                          <a:solidFill>
                            <a:srgbClr val="000000"/>
                          </a:solidFill>
                          <a:latin typeface="Arial"/>
                          <a:ea typeface="Calibri"/>
                          <a:cs typeface="Times New Roman"/>
                        </a:rPr>
                        <a:t>Ověřeno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smtClean="0">
                          <a:latin typeface="Calibri"/>
                          <a:ea typeface="Calibri"/>
                          <a:cs typeface="Times New Roman"/>
                        </a:rPr>
                        <a:t>1.A</a:t>
                      </a:r>
                      <a:r>
                        <a:rPr lang="cs-CZ" sz="1200" baseline="0" smtClean="0">
                          <a:latin typeface="Calibri"/>
                          <a:ea typeface="Calibri"/>
                          <a:cs typeface="Times New Roman"/>
                        </a:rPr>
                        <a:t>  19.2.2014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6361">
                <a:tc gridSpan="2"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Zdroje uvedeny na konci dokumentu.</a:t>
                      </a:r>
                      <a:endParaRPr lang="cs-CZ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14" marR="60314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611560" y="1628800"/>
            <a:ext cx="4464496" cy="4921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15000"/>
              </a:lnSpc>
              <a:spcBef>
                <a:spcPts val="335"/>
              </a:spcBef>
              <a:spcAft>
                <a:spcPts val="0"/>
              </a:spcAft>
            </a:pPr>
            <a:r>
              <a:rPr lang="cs-CZ" sz="2400" dirty="0" err="1" smtClean="0">
                <a:latin typeface="Calibri"/>
                <a:ea typeface="Calibri"/>
                <a:cs typeface="Times New Roman"/>
              </a:rPr>
              <a:t>Masada</a:t>
            </a:r>
            <a:r>
              <a:rPr lang="cs-CZ" sz="2400" dirty="0" smtClean="0">
                <a:latin typeface="Calibri"/>
                <a:ea typeface="Calibri"/>
                <a:cs typeface="Times New Roman"/>
              </a:rPr>
              <a:t> voda využití</a:t>
            </a:r>
            <a:endParaRPr lang="cs-CZ" sz="2400" dirty="0"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2120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lázně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Koupel byla běžnou součástí života Židů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V paláci se nacházely luxusní lázně i skromnější </a:t>
            </a:r>
            <a:r>
              <a:rPr lang="cs-CZ" dirty="0" err="1" smtClean="0"/>
              <a:t>mikve</a:t>
            </a:r>
            <a:r>
              <a:rPr lang="cs-CZ" dirty="0" smtClean="0"/>
              <a:t> pro rituální očistnou koupel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68006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Celkový pohled na lázeňské prostory</a:t>
            </a:r>
            <a:endParaRPr lang="cs-CZ" dirty="0"/>
          </a:p>
        </p:txBody>
      </p:sp>
      <p:pic>
        <p:nvPicPr>
          <p:cNvPr id="5" name="Zástupný symbol pro obrázek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92285" y="1554163"/>
            <a:ext cx="6111830" cy="4525962"/>
          </a:xfrm>
          <a:ln>
            <a:solidFill>
              <a:schemeClr val="accent1"/>
            </a:solidFill>
          </a:ln>
        </p:spPr>
      </p:pic>
      <p:sp>
        <p:nvSpPr>
          <p:cNvPr id="4" name="TextovéPole 3"/>
          <p:cNvSpPr txBox="1"/>
          <p:nvPr/>
        </p:nvSpPr>
        <p:spPr>
          <a:xfrm>
            <a:off x="1619672" y="6246604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82953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Detail na systém cirkulace teplého vzduchu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686020" y="6255339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2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 descr="http://upload.wikimedia.org/wikipedia/commons/thumb/2/25/Termas_en_Masada.JPG/640px-Termas_en_Masad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370268"/>
            <a:ext cx="3528392" cy="4701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02196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Detail výzdoby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699792" y="5877272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3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 descr="http://upload.wikimedia.org/wikipedia/commons/thumb/0/02/Masada_Thermae0026.JPG/800px-Masada_Thermae002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132856"/>
            <a:ext cx="4994795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0360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Vstup do </a:t>
            </a:r>
            <a:r>
              <a:rPr lang="cs-CZ" dirty="0" err="1" smtClean="0"/>
              <a:t>mikve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966" y="1554163"/>
            <a:ext cx="8030468" cy="4525962"/>
          </a:xfr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xmlns="" val="900600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mikve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Jedná se o nádrž s vodou, určenou pro rituální očistu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Využívána Židy před vysokými svátky, před šabatem, někdy i před ranní modlitbou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Dnes slouží i k očistě žen po ukončení menstruačního cyklu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058263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Část systému pro přívod vody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966" y="1554163"/>
            <a:ext cx="8030468" cy="4525962"/>
          </a:xfr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xmlns="" val="876844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Část zavlažovacího systému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18424" y="1554163"/>
            <a:ext cx="6059552" cy="4525962"/>
          </a:xfr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xmlns="" val="3091325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[obr. 1] David </a:t>
            </a:r>
            <a:r>
              <a:rPr lang="cs-CZ" dirty="0" err="1" smtClean="0"/>
              <a:t>Shankbone</a:t>
            </a:r>
            <a:r>
              <a:rPr lang="cs-CZ" dirty="0" smtClean="0"/>
              <a:t>,. </a:t>
            </a:r>
            <a:r>
              <a:rPr lang="cs-CZ" dirty="0" err="1"/>
              <a:t>Wikimedia</a:t>
            </a:r>
            <a:r>
              <a:rPr lang="cs-CZ" dirty="0"/>
              <a:t> [online]. [cit. 01.02.2014]. , 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na WWW: </a:t>
            </a:r>
            <a:br>
              <a:rPr lang="cs-CZ" dirty="0"/>
            </a:br>
            <a:r>
              <a:rPr lang="cs-CZ" dirty="0"/>
              <a:t>http://</a:t>
            </a:r>
            <a:r>
              <a:rPr lang="cs-CZ" dirty="0" smtClean="0"/>
              <a:t>commons.wikimedia.org/wiki/File:Masada_large_bathhouse_by_David_Shankbone.jpg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[obr. </a:t>
            </a:r>
            <a:r>
              <a:rPr lang="cs-CZ" dirty="0" smtClean="0"/>
              <a:t>2</a:t>
            </a:r>
            <a:r>
              <a:rPr lang="cs-CZ" dirty="0"/>
              <a:t>] </a:t>
            </a:r>
            <a:r>
              <a:rPr lang="cs-CZ" dirty="0" err="1"/>
              <a:t>Ppja</a:t>
            </a:r>
            <a:r>
              <a:rPr lang="cs-CZ" dirty="0"/>
              <a:t>,. </a:t>
            </a:r>
            <a:r>
              <a:rPr lang="cs-CZ" dirty="0" err="1"/>
              <a:t>Wikimedia</a:t>
            </a:r>
            <a:r>
              <a:rPr lang="cs-CZ" dirty="0"/>
              <a:t> [online]. [cit. 01.02.2014]. , 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na WWW: </a:t>
            </a:r>
            <a:br>
              <a:rPr lang="cs-CZ" dirty="0"/>
            </a:br>
            <a:r>
              <a:rPr lang="cs-CZ" dirty="0"/>
              <a:t>http://</a:t>
            </a:r>
            <a:r>
              <a:rPr lang="cs-CZ" dirty="0" smtClean="0"/>
              <a:t>commons.wikimedia.org/wiki/File:Termas_en_Masada.JPG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/>
              <a:t>[obr. 3] </a:t>
            </a:r>
            <a:r>
              <a:rPr lang="cs-CZ" dirty="0" err="1"/>
              <a:t>Talmoryair</a:t>
            </a:r>
            <a:r>
              <a:rPr lang="cs-CZ" dirty="0"/>
              <a:t>,. </a:t>
            </a:r>
            <a:r>
              <a:rPr lang="cs-CZ" dirty="0" err="1"/>
              <a:t>Wikimedia</a:t>
            </a:r>
            <a:r>
              <a:rPr lang="cs-CZ" dirty="0"/>
              <a:t> [online]. [cit. 01.02.2014]. , 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na WWW: </a:t>
            </a:r>
            <a:br>
              <a:rPr lang="cs-CZ" dirty="0"/>
            </a:br>
            <a:r>
              <a:rPr lang="cs-CZ" dirty="0"/>
              <a:t>http://commons.wikimedia.org/wiki/File:Masada_Thermae0026.JPG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 smtClean="0"/>
              <a:t>Všechny další fotografie v </a:t>
            </a:r>
            <a:r>
              <a:rPr lang="cs-CZ" smtClean="0"/>
              <a:t>této prezentaci pocházejí </a:t>
            </a:r>
            <a:r>
              <a:rPr lang="cs-CZ" dirty="0" smtClean="0"/>
              <a:t>ze soukromého archivu autorky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63005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Vlastní 1">
      <a:dk1>
        <a:sysClr val="windowText" lastClr="000000"/>
      </a:dk1>
      <a:lt1>
        <a:sysClr val="window" lastClr="FFFFFF"/>
      </a:lt1>
      <a:dk2>
        <a:srgbClr val="4E3B30"/>
      </a:dk2>
      <a:lt2>
        <a:srgbClr val="F7E09E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53</TotalTime>
  <Words>246</Words>
  <Application>Microsoft Office PowerPoint</Application>
  <PresentationFormat>Předvádění na obrazovce (4:3)</PresentationFormat>
  <Paragraphs>55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Cesta</vt:lpstr>
      <vt:lpstr>Masada </vt:lpstr>
      <vt:lpstr>Snímek 2</vt:lpstr>
      <vt:lpstr>lázně</vt:lpstr>
      <vt:lpstr>Celkový pohled na lázeňské prostory</vt:lpstr>
      <vt:lpstr>Detail na systém cirkulace teplého vzduchu</vt:lpstr>
      <vt:lpstr>Detail výzdoby</vt:lpstr>
      <vt:lpstr>Vstup do mikve</vt:lpstr>
      <vt:lpstr>mikve</vt:lpstr>
      <vt:lpstr>Část systému pro přívod vody</vt:lpstr>
      <vt:lpstr>Část zavlažovacího systému</vt:lpstr>
      <vt:lpstr>zdroje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Masada</dc:title>
  <dc:creator>Jitka</dc:creator>
  <cp:lastModifiedBy>pe</cp:lastModifiedBy>
  <cp:revision>11</cp:revision>
  <dcterms:created xsi:type="dcterms:W3CDTF">2014-02-18T18:23:10Z</dcterms:created>
  <dcterms:modified xsi:type="dcterms:W3CDTF">2014-06-19T14:16:57Z</dcterms:modified>
</cp:coreProperties>
</file>