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CA767C-C385-43C2-8B1A-6E69D2397050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951C1C-9CDA-4E31-BBEE-6884DBA15C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Židovská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První židovská válka v letech 66-70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17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8441822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11_zidovska_valka_priciny.pptx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i samostatnou práci. Osvětlení vzniku sporu mezi Židy a Římany.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Židovská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válka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Caligula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Nero,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Vespasianus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Titus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23.4.2014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spcAft>
                <a:spcPts val="0"/>
              </a:spcAft>
            </a:pPr>
            <a:r>
              <a:rPr lang="cs-CZ" sz="2400" dirty="0" smtClean="0">
                <a:latin typeface="Calibri"/>
                <a:ea typeface="Calibri"/>
                <a:cs typeface="Times New Roman"/>
              </a:rPr>
              <a:t>Židovská válka</a:t>
            </a:r>
            <a:endParaRPr lang="cs-CZ" sz="2400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901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1. Politika římských císařů</a:t>
            </a:r>
          </a:p>
          <a:p>
            <a:pPr marL="0" indent="0">
              <a:buNone/>
            </a:pPr>
            <a:r>
              <a:rPr lang="cs-CZ" dirty="0" smtClean="0"/>
              <a:t>Vztahy mezi Židy a Římem se vyostřily za vlády těchto císařů:</a:t>
            </a:r>
          </a:p>
          <a:p>
            <a:pPr marL="0" indent="0">
              <a:buNone/>
            </a:pPr>
            <a:r>
              <a:rPr lang="cs-CZ" dirty="0" err="1" smtClean="0"/>
              <a:t>Caligula</a:t>
            </a:r>
            <a:r>
              <a:rPr lang="cs-CZ" dirty="0" smtClean="0"/>
              <a:t> (37-41)</a:t>
            </a:r>
          </a:p>
          <a:p>
            <a:pPr marL="0" indent="0">
              <a:buNone/>
            </a:pPr>
            <a:r>
              <a:rPr lang="cs-CZ" dirty="0" smtClean="0"/>
              <a:t>Claudius (41-54)</a:t>
            </a:r>
          </a:p>
          <a:p>
            <a:pPr marL="0" indent="0">
              <a:buNone/>
            </a:pPr>
            <a:r>
              <a:rPr lang="cs-CZ" dirty="0" smtClean="0"/>
              <a:t>Nero (54-68)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15368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Antisemitismus se šíří zejména od alexandrijských Řeků a palestinských Helénů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Tyto skupiny přivedly císaře </a:t>
            </a:r>
            <a:r>
              <a:rPr lang="cs-CZ" dirty="0" err="1" smtClean="0"/>
              <a:t>Caligulu</a:t>
            </a:r>
            <a:r>
              <a:rPr lang="cs-CZ" dirty="0" smtClean="0"/>
              <a:t> k opatřením směřujícím proti monoteistické víře Židů: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vynucování císařského kultu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snaha postavit v Chrámu sochu císaře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umístění císařových soch do synagog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101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2. </a:t>
            </a:r>
            <a:r>
              <a:rPr lang="cs-CZ" b="1" u="sng" dirty="0" smtClean="0"/>
              <a:t>Rozpolcení Židů do náboženských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u="sng" dirty="0" smtClean="0"/>
              <a:t>uskupení s různou měrou radikalismu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b="1" dirty="0" smtClean="0"/>
              <a:t>3. </a:t>
            </a:r>
            <a:r>
              <a:rPr lang="cs-CZ" b="1" u="sng" dirty="0" smtClean="0"/>
              <a:t>Napjaté vztahy mezi židovskými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u="sng" dirty="0" smtClean="0"/>
              <a:t>a nežidovskými občany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51153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Poslední jiskrou pro vypuknutí konfliktu byla </a:t>
            </a:r>
            <a:r>
              <a:rPr lang="cs-CZ" b="1" dirty="0" smtClean="0"/>
              <a:t>dvě římská rozhodnutí: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1. </a:t>
            </a:r>
            <a:r>
              <a:rPr lang="cs-CZ" dirty="0"/>
              <a:t>Ř</a:t>
            </a:r>
            <a:r>
              <a:rPr lang="cs-CZ" dirty="0" smtClean="0"/>
              <a:t>ímský místodržící </a:t>
            </a:r>
            <a:r>
              <a:rPr lang="cs-CZ" dirty="0" err="1" smtClean="0"/>
              <a:t>Gessius</a:t>
            </a:r>
            <a:r>
              <a:rPr lang="cs-CZ" dirty="0" smtClean="0"/>
              <a:t> </a:t>
            </a:r>
            <a:r>
              <a:rPr lang="cs-CZ" dirty="0" err="1" smtClean="0"/>
              <a:t>Florus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v květnu r.66 odebírá část chrámového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pokladu (17talentů) ve prospěch Říma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2. </a:t>
            </a:r>
            <a:r>
              <a:rPr lang="cs-CZ" dirty="0"/>
              <a:t>C</a:t>
            </a:r>
            <a:r>
              <a:rPr lang="cs-CZ" dirty="0" smtClean="0"/>
              <a:t>ísař Nero straní Helénům ve sporech,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které vedou s Židy. Židé na protest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nepřinášejí denní oběti pro císaře a Řím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93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Císař </a:t>
            </a:r>
            <a:r>
              <a:rPr lang="cs-CZ" dirty="0" err="1" smtClean="0"/>
              <a:t>nero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Válka začala roku 66 v době vlády císaře Nera</a:t>
            </a:r>
            <a:endParaRPr lang="cs-CZ" sz="1800" b="1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82573" y="609600"/>
            <a:ext cx="3525303" cy="4800600"/>
          </a:xfrm>
          <a:ln>
            <a:solidFill>
              <a:schemeClr val="accent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4427984" y="551723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226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vespasianus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Vedením války pověřil císař </a:t>
            </a:r>
            <a:r>
              <a:rPr lang="cs-CZ" sz="1800" b="1" dirty="0"/>
              <a:t>N</a:t>
            </a:r>
            <a:r>
              <a:rPr lang="cs-CZ" sz="1800" b="1" dirty="0" smtClean="0"/>
              <a:t>ero </a:t>
            </a:r>
            <a:r>
              <a:rPr lang="cs-CZ" sz="1800" b="1" dirty="0" err="1" smtClean="0"/>
              <a:t>Vespasiana</a:t>
            </a:r>
            <a:r>
              <a:rPr lang="cs-CZ" sz="1800" b="1" dirty="0" smtClean="0"/>
              <a:t>. </a:t>
            </a:r>
          </a:p>
          <a:p>
            <a:r>
              <a:rPr lang="cs-CZ" sz="1800" b="1" dirty="0" smtClean="0"/>
              <a:t>Roku 68 Nero umírá a </a:t>
            </a:r>
            <a:r>
              <a:rPr lang="cs-CZ" sz="1800" b="1" dirty="0" err="1" smtClean="0"/>
              <a:t>Vespasianus</a:t>
            </a:r>
            <a:r>
              <a:rPr lang="cs-CZ" sz="1800" b="1" dirty="0" smtClean="0"/>
              <a:t> nastupuje na jeho pozici. Zájmy v Římě dostávají přednost před vedením války.</a:t>
            </a:r>
            <a:endParaRPr lang="cs-CZ" sz="18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1" y="980728"/>
            <a:ext cx="2808312" cy="3744416"/>
          </a:xfr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932040" y="48691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39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titus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67544" y="620688"/>
            <a:ext cx="3141985" cy="478951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Roku 68 předává </a:t>
            </a:r>
            <a:r>
              <a:rPr lang="cs-CZ" sz="1800" b="1" dirty="0" err="1" smtClean="0"/>
              <a:t>Vespasianus</a:t>
            </a:r>
            <a:r>
              <a:rPr lang="cs-CZ" sz="1800" b="1" dirty="0" smtClean="0"/>
              <a:t> vedení války synu Titovi, který dovede válku až do vítězného konce</a:t>
            </a:r>
            <a:endParaRPr lang="cs-CZ" sz="18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620688"/>
            <a:ext cx="2880320" cy="4383360"/>
          </a:xfr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220072" y="505382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860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Johnson, Paul. Dějiny židovského národa. Vyd. 1. Řevnice: Rozmluvy, 1995, 845 s. ISBN </a:t>
            </a:r>
            <a:r>
              <a:rPr lang="cs-CZ" dirty="0" smtClean="0"/>
              <a:t>80-85336-31-6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[obr. 1] volné dílo</a:t>
            </a:r>
            <a:r>
              <a:rPr lang="cs-CZ" dirty="0" smtClean="0"/>
              <a:t>,. </a:t>
            </a:r>
            <a:r>
              <a:rPr lang="cs-CZ" dirty="0" err="1"/>
              <a:t>Wikimedia</a:t>
            </a:r>
            <a:r>
              <a:rPr lang="cs-CZ" dirty="0"/>
              <a:t> [online]. [cit. 01.02.2014]., Doba ochrany majetkových autorských práv již vypršela.</a:t>
            </a:r>
            <a:br>
              <a:rPr lang="cs-CZ" dirty="0"/>
            </a:br>
            <a:r>
              <a:rPr lang="cs-CZ" dirty="0" err="1"/>
              <a:t>Head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Nero.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Dostupný </a:t>
            </a:r>
            <a:r>
              <a:rPr lang="cs-CZ" dirty="0"/>
              <a:t>na WWW: </a:t>
            </a:r>
            <a:br>
              <a:rPr lang="cs-CZ" dirty="0"/>
            </a:br>
            <a:r>
              <a:rPr lang="cs-CZ" dirty="0"/>
              <a:t>http://</a:t>
            </a:r>
            <a:r>
              <a:rPr lang="cs-CZ" dirty="0" smtClean="0"/>
              <a:t>commons.wikimedia.org/wiki/File:Nero_Glyptothek_Munich_321.jpg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[obr. </a:t>
            </a:r>
            <a:r>
              <a:rPr lang="cs-CZ" dirty="0" smtClean="0"/>
              <a:t>2</a:t>
            </a:r>
            <a:r>
              <a:rPr lang="cs-CZ" dirty="0"/>
              <a:t>] user</a:t>
            </a:r>
            <a:r>
              <a:rPr lang="cs-CZ" dirty="0" smtClean="0"/>
              <a:t>: </a:t>
            </a:r>
            <a:r>
              <a:rPr lang="cs-CZ" dirty="0" err="1" smtClean="0"/>
              <a:t>shakko</a:t>
            </a:r>
            <a:r>
              <a:rPr lang="cs-CZ" dirty="0"/>
              <a:t>,. </a:t>
            </a:r>
            <a:r>
              <a:rPr lang="cs-CZ" dirty="0" err="1"/>
              <a:t>Wikimedia</a:t>
            </a:r>
            <a:r>
              <a:rPr lang="cs-CZ" dirty="0"/>
              <a:t> [online]. [cit. 01.02.2014]. , </a:t>
            </a:r>
            <a:br>
              <a:rPr lang="cs-CZ" dirty="0"/>
            </a:br>
            <a:r>
              <a:rPr lang="cs-CZ" dirty="0" err="1"/>
              <a:t>Vespasianus</a:t>
            </a:r>
            <a:r>
              <a:rPr lang="cs-CZ" dirty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br>
              <a:rPr lang="cs-CZ" dirty="0"/>
            </a:br>
            <a:r>
              <a:rPr lang="cs-CZ" dirty="0"/>
              <a:t>http://</a:t>
            </a:r>
            <a:r>
              <a:rPr lang="cs-CZ" dirty="0" smtClean="0"/>
              <a:t>commons.wikimedia.org/wiki/File:Vespasianus01_pushkin_edit.png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[obr. </a:t>
            </a:r>
            <a:r>
              <a:rPr lang="cs-CZ" dirty="0" smtClean="0"/>
              <a:t>3] </a:t>
            </a:r>
            <a:r>
              <a:rPr lang="en-US" dirty="0"/>
              <a:t>Urban (Dec. 2004), from </a:t>
            </a:r>
            <a:r>
              <a:rPr lang="en-US" dirty="0" err="1"/>
              <a:t>fr.wikipedia</a:t>
            </a:r>
            <a:r>
              <a:rPr lang="cs-CZ" dirty="0" smtClean="0"/>
              <a:t>,. </a:t>
            </a:r>
            <a:r>
              <a:rPr lang="cs-CZ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[</a:t>
            </a:r>
            <a:r>
              <a:rPr lang="cs-CZ" dirty="0"/>
              <a:t>cit. 01.02.2014]. , </a:t>
            </a:r>
            <a:r>
              <a:rPr lang="cs-CZ" b="1" dirty="0" smtClean="0"/>
              <a:t>Titus.</a:t>
            </a: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br>
              <a:rPr lang="cs-CZ" dirty="0"/>
            </a:br>
            <a:r>
              <a:rPr lang="cs-CZ" dirty="0"/>
              <a:t>http://commons.wikimedia.org/wiki/File:Titus.jpg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b="1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7232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402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Židovská válka</vt:lpstr>
      <vt:lpstr>Snímek 2</vt:lpstr>
      <vt:lpstr>Příčiny války</vt:lpstr>
      <vt:lpstr>Příčiny války</vt:lpstr>
      <vt:lpstr>Příčiny války</vt:lpstr>
      <vt:lpstr>Příčiny války</vt:lpstr>
      <vt:lpstr>Císař nero</vt:lpstr>
      <vt:lpstr>vespasianus</vt:lpstr>
      <vt:lpstr>titus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Židovská válka</dc:title>
  <dc:creator>Jitka</dc:creator>
  <cp:lastModifiedBy>pe</cp:lastModifiedBy>
  <cp:revision>16</cp:revision>
  <dcterms:created xsi:type="dcterms:W3CDTF">2014-02-27T19:18:45Z</dcterms:created>
  <dcterms:modified xsi:type="dcterms:W3CDTF">2014-06-19T14:21:20Z</dcterms:modified>
</cp:coreProperties>
</file>