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7" r:id="rId3"/>
    <p:sldId id="257" r:id="rId4"/>
    <p:sldId id="258" r:id="rId5"/>
    <p:sldId id="259" r:id="rId6"/>
    <p:sldId id="260" r:id="rId7"/>
    <p:sldId id="269" r:id="rId8"/>
    <p:sldId id="270" r:id="rId9"/>
    <p:sldId id="262" r:id="rId10"/>
    <p:sldId id="263" r:id="rId11"/>
    <p:sldId id="265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Výchozí oddíl" id="{432A0BDB-B3AF-4223-9958-BE73F6253EB1}">
          <p14:sldIdLst>
            <p14:sldId id="256"/>
            <p14:sldId id="267"/>
            <p14:sldId id="257"/>
            <p14:sldId id="258"/>
            <p14:sldId id="259"/>
            <p14:sldId id="260"/>
            <p14:sldId id="269"/>
            <p14:sldId id="270"/>
            <p14:sldId id="262"/>
            <p14:sldId id="263"/>
            <p14:sldId id="265"/>
            <p14:sldId id="26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A5AA0-C14F-4D5A-83A0-6FFC29A0EEFC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FCE687B-E5F8-415E-AF0A-C231DAC9AD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A5AA0-C14F-4D5A-83A0-6FFC29A0EEFC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FCE687B-E5F8-415E-AF0A-C231DAC9AD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A5AA0-C14F-4D5A-83A0-6FFC29A0EEFC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687B-E5F8-415E-AF0A-C231DAC9AD8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A5AA0-C14F-4D5A-83A0-6FFC29A0EEFC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687B-E5F8-415E-AF0A-C231DAC9AD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A5AA0-C14F-4D5A-83A0-6FFC29A0EEFC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4FCE687B-E5F8-415E-AF0A-C231DAC9AD8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A5AA0-C14F-4D5A-83A0-6FFC29A0EEFC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687B-E5F8-415E-AF0A-C231DAC9AD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A5AA0-C14F-4D5A-83A0-6FFC29A0EEFC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687B-E5F8-415E-AF0A-C231DAC9AD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A5AA0-C14F-4D5A-83A0-6FFC29A0EEFC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687B-E5F8-415E-AF0A-C231DAC9AD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A5AA0-C14F-4D5A-83A0-6FFC29A0EEFC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687B-E5F8-415E-AF0A-C231DAC9AD8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A5AA0-C14F-4D5A-83A0-6FFC29A0EEFC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687B-E5F8-415E-AF0A-C231DAC9AD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A5AA0-C14F-4D5A-83A0-6FFC29A0EEFC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687B-E5F8-415E-AF0A-C231DAC9AD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19A5AA0-C14F-4D5A-83A0-6FFC29A0EEFC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FCE687B-E5F8-415E-AF0A-C231DAC9AD8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redirect.hp.com/svs/rdr?locale=cs_ww&amp;c=113&amp;bd=presario&amp;tp=iefavbar&amp;s=amazon&amp;pf=cnnb&amp;TYPE=4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Židovská válka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První židovská válka a její důsledky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59250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260648"/>
            <a:ext cx="5759450" cy="1258570"/>
          </a:xfrm>
          <a:prstGeom prst="rect">
            <a:avLst/>
          </a:prstGeom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49457960"/>
              </p:ext>
            </p:extLst>
          </p:nvPr>
        </p:nvGraphicFramePr>
        <p:xfrm>
          <a:off x="611560" y="2132856"/>
          <a:ext cx="7115047" cy="4093424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872208"/>
                <a:gridCol w="5242839"/>
              </a:tblGrid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,Bold"/>
                        </a:rPr>
                        <a:t>CZ.1.07/1.5.00/34.0950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Kódování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smtClean="0">
                          <a:effectLst/>
                          <a:latin typeface="Calibri"/>
                          <a:ea typeface="Calibri"/>
                          <a:cs typeface="Times New Roman,Bold"/>
                        </a:rPr>
                        <a:t>vy_32_INOVACE_dej2_zdk</a:t>
                      </a:r>
                      <a:r>
                        <a:rPr lang="cs-CZ" sz="1200" baseline="0" smtClean="0">
                          <a:effectLst/>
                          <a:latin typeface="Calibri"/>
                          <a:ea typeface="Calibri"/>
                          <a:cs typeface="Times New Roman,Bold"/>
                        </a:rPr>
                        <a:t>12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Označení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</a:t>
                      </a:r>
                      <a:r>
                        <a:rPr lang="cs-CZ" sz="110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dk</a:t>
                      </a:r>
                      <a:r>
                        <a:rPr lang="cs-CZ" sz="1100" baseline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12_zidovska_valka_dusledky.pptx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,Bold"/>
                        </a:rPr>
                        <a:t>Gymnázium Kladno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Autor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Jitka Přibilová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3897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Anotace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Výukový materiál – prezentace. Podklad pro výklad i </a:t>
                      </a:r>
                      <a:r>
                        <a:rPr lang="cs-CZ" sz="120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samosatnou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práci. Seznámení důsledku války mezi Židy a Římany.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Předmět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Dějepis, Seminář z dějepisu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effectLst/>
                        </a:rPr>
                        <a:t>Tematická</a:t>
                      </a:r>
                      <a:r>
                        <a:rPr lang="cs-CZ" sz="1200" kern="1200" baseline="0" dirty="0" smtClean="0">
                          <a:effectLst/>
                        </a:rPr>
                        <a:t> oblast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Židovské dějiny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Téma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Židovská</a:t>
                      </a: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válka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51008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Očekávané výstupy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Žákům</a:t>
                      </a: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se dostane srovnání biblických příběhů s fakty doloženými historickým bádáním. Žákům se otevře prostor k pochopení judaismu i počátků křesťanství.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Klíčová slova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Forum</a:t>
                      </a: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200" baseline="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Romanum</a:t>
                      </a: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200" baseline="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Titův</a:t>
                      </a: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oblouk, Flavius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Druh učebního materiálu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prezentace (výkladová)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Ročník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1., seminář z dějepisu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Cílová skupina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Calibri"/>
                          <a:ea typeface="Calibri"/>
                          <a:cs typeface="Times New Roman,Bold"/>
                        </a:rPr>
                        <a:t>vyšší stupeň osmiletého gymnázia, čtyřleté gymnázium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Ověřeno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Calibri"/>
                          <a:ea typeface="Calibri"/>
                          <a:cs typeface="Times New Roman"/>
                        </a:rPr>
                        <a:t>SDEJ</a:t>
                      </a:r>
                      <a:r>
                        <a:rPr lang="cs-CZ" sz="1200" baseline="0" dirty="0" smtClean="0">
                          <a:latin typeface="Calibri"/>
                          <a:ea typeface="Calibri"/>
                          <a:cs typeface="Times New Roman"/>
                        </a:rPr>
                        <a:t> 23.4.2014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 gridSpan="2"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Zdroje uvedeny na konci dokumentu.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611560" y="1628800"/>
            <a:ext cx="4464496" cy="4921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15000"/>
              </a:lnSpc>
              <a:spcBef>
                <a:spcPts val="335"/>
              </a:spcBef>
              <a:spcAft>
                <a:spcPts val="0"/>
              </a:spcAft>
            </a:pPr>
            <a:r>
              <a:rPr lang="cs-CZ" sz="2400" dirty="0" smtClean="0">
                <a:latin typeface="Calibri"/>
                <a:ea typeface="Calibri"/>
                <a:cs typeface="Times New Roman"/>
              </a:rPr>
              <a:t>Židovská </a:t>
            </a:r>
            <a:r>
              <a:rPr lang="cs-CZ" sz="2400" dirty="0" smtClean="0">
                <a:latin typeface="Calibri"/>
                <a:ea typeface="Calibri"/>
                <a:cs typeface="Times New Roman"/>
              </a:rPr>
              <a:t>válka 2</a:t>
            </a:r>
            <a:endParaRPr lang="cs-CZ" sz="2400" dirty="0"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66702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Důsledky války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Roku 69 ovládají Židé pouze Jeruzalém a pevnost </a:t>
            </a:r>
            <a:r>
              <a:rPr lang="cs-CZ" dirty="0" err="1" smtClean="0"/>
              <a:t>Masadu</a:t>
            </a:r>
            <a:endParaRPr lang="cs-CZ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Roku 70 dochází k obléhání Jeruzaléma Titem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V srpnu 70 postihuje Židy tragédie, která se stává </a:t>
            </a:r>
            <a:r>
              <a:rPr lang="cs-CZ" dirty="0"/>
              <a:t>věčným </a:t>
            </a:r>
            <a:r>
              <a:rPr lang="cs-CZ" dirty="0" smtClean="0"/>
              <a:t>stigmatem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sz="3600" b="1" dirty="0" smtClean="0"/>
              <a:t>jeruzalémský Chrám je zničen</a:t>
            </a:r>
            <a:endParaRPr lang="cs-CZ" sz="3600" b="1" dirty="0"/>
          </a:p>
          <a:p>
            <a:pPr>
              <a:buFont typeface="Wingdings" panose="05000000000000000000" pitchFamily="2" charset="2"/>
              <a:buChar char="§"/>
            </a:pPr>
            <a:endParaRPr lang="cs-CZ" dirty="0" smtClean="0"/>
          </a:p>
          <a:p>
            <a:pPr>
              <a:buFont typeface="Wingdings" panose="05000000000000000000" pitchFamily="2" charset="2"/>
              <a:buChar char="§"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sz="4000" b="1" dirty="0" smtClean="0"/>
          </a:p>
        </p:txBody>
      </p:sp>
    </p:spTree>
    <p:extLst>
      <p:ext uri="{BB962C8B-B14F-4D97-AF65-F5344CB8AC3E}">
        <p14:creationId xmlns:p14="http://schemas.microsoft.com/office/powerpoint/2010/main" xmlns="" val="3937389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Důsledky války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Smrt jedné třetiny </a:t>
            </a:r>
            <a:r>
              <a:rPr lang="cs-CZ" dirty="0"/>
              <a:t>obyvatel </a:t>
            </a:r>
            <a:r>
              <a:rPr lang="cs-CZ" dirty="0" smtClean="0"/>
              <a:t>Palestiny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Tisíce Židů v římském otroctví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Zničení řady měst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Daňové zatížení Židů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39717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Důsledky války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Židovská prohra je spojena s krutým ponížením celého národa</a:t>
            </a:r>
          </a:p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b="1" dirty="0" smtClean="0"/>
              <a:t>místo dosavadní daně svému Chrámu</a:t>
            </a:r>
          </a:p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b="1" dirty="0" smtClean="0"/>
              <a:t>jsou donuceni platit daň římskému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chrámu </a:t>
            </a:r>
            <a:r>
              <a:rPr lang="cs-CZ" b="1" dirty="0" err="1" smtClean="0"/>
              <a:t>Iova</a:t>
            </a:r>
            <a:r>
              <a:rPr lang="cs-CZ" b="1" dirty="0" smtClean="0"/>
              <a:t> </a:t>
            </a:r>
            <a:r>
              <a:rPr lang="cs-CZ" b="1" dirty="0" err="1" smtClean="0"/>
              <a:t>Capitolina</a:t>
            </a:r>
            <a:endParaRPr lang="cs-CZ" b="1" dirty="0" smtClean="0"/>
          </a:p>
          <a:p>
            <a:pPr marL="0" indent="0">
              <a:buNone/>
            </a:pPr>
            <a:r>
              <a:rPr lang="cs-CZ" dirty="0" smtClean="0"/>
              <a:t>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49714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Důsledky války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Výrazně poklesl statut </a:t>
            </a:r>
            <a:r>
              <a:rPr lang="cs-CZ" dirty="0" err="1" smtClean="0"/>
              <a:t>Herodovců</a:t>
            </a:r>
            <a:r>
              <a:rPr lang="cs-CZ" dirty="0" smtClean="0"/>
              <a:t>, kteří dosud plnili roli zprostředkovatele mezi Židy a Římany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2950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Titův</a:t>
            </a:r>
            <a:r>
              <a:rPr lang="cs-CZ" dirty="0" smtClean="0"/>
              <a:t> oblouk</a:t>
            </a:r>
            <a:endParaRPr lang="cs-CZ" dirty="0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cs-CZ" sz="1800" b="1" dirty="0" err="1"/>
              <a:t>Titův</a:t>
            </a:r>
            <a:r>
              <a:rPr lang="cs-CZ" sz="1800" b="1" dirty="0"/>
              <a:t> úspěch v židovské válce připomíná </a:t>
            </a:r>
            <a:r>
              <a:rPr lang="cs-CZ" sz="1800" b="1" dirty="0" err="1"/>
              <a:t>Titův</a:t>
            </a:r>
            <a:r>
              <a:rPr lang="cs-CZ" sz="1800" b="1" dirty="0"/>
              <a:t> oblouk na </a:t>
            </a:r>
            <a:r>
              <a:rPr lang="cs-CZ" sz="1800" b="1" dirty="0" err="1"/>
              <a:t>Foru</a:t>
            </a:r>
            <a:r>
              <a:rPr lang="cs-CZ" sz="1800" b="1" dirty="0"/>
              <a:t> Romanu</a:t>
            </a:r>
          </a:p>
          <a:p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06241"/>
            <a:ext cx="5184576" cy="622007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519772" y="6237312"/>
            <a:ext cx="972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42502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Titův</a:t>
            </a:r>
            <a:r>
              <a:rPr lang="cs-CZ" dirty="0" smtClean="0"/>
              <a:t> oblouk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cs-CZ" sz="1800" b="1" dirty="0" smtClean="0"/>
              <a:t>Umístění reliéfu připomínajícího porážku Židů na sloupu</a:t>
            </a:r>
            <a:endParaRPr lang="cs-CZ" sz="18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04664"/>
            <a:ext cx="4824536" cy="570547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779912" y="6237312"/>
            <a:ext cx="972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71248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Detail reliéfu na </a:t>
            </a:r>
            <a:r>
              <a:rPr lang="cs-CZ" sz="2400" dirty="0" err="1" smtClean="0"/>
              <a:t>titově</a:t>
            </a:r>
            <a:r>
              <a:rPr lang="cs-CZ" sz="2400" dirty="0" smtClean="0"/>
              <a:t> oblouku</a:t>
            </a:r>
            <a:endParaRPr lang="cs-CZ" sz="24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9042" y="1554163"/>
            <a:ext cx="8118316" cy="4525962"/>
          </a:xfrm>
          <a:ln>
            <a:solidFill>
              <a:schemeClr val="accent1"/>
            </a:solidFill>
          </a:ln>
        </p:spPr>
      </p:pic>
      <p:sp>
        <p:nvSpPr>
          <p:cNvPr id="5" name="TextovéPole 4"/>
          <p:cNvSpPr txBox="1"/>
          <p:nvPr/>
        </p:nvSpPr>
        <p:spPr>
          <a:xfrm>
            <a:off x="611560" y="6237312"/>
            <a:ext cx="972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14893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Celkový pohled na </a:t>
            </a:r>
            <a:r>
              <a:rPr lang="cs-CZ" sz="2400" dirty="0" err="1" smtClean="0"/>
              <a:t>forum</a:t>
            </a:r>
            <a:r>
              <a:rPr lang="cs-CZ" sz="2400" dirty="0" smtClean="0"/>
              <a:t> </a:t>
            </a:r>
            <a:r>
              <a:rPr lang="cs-CZ" sz="2400" dirty="0" err="1" smtClean="0"/>
              <a:t>romanum</a:t>
            </a:r>
            <a:r>
              <a:rPr lang="cs-CZ" sz="2400" dirty="0" smtClean="0"/>
              <a:t> dnes</a:t>
            </a:r>
            <a:endParaRPr lang="cs-CZ" sz="24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9432" y="1554163"/>
            <a:ext cx="7177535" cy="4525962"/>
          </a:xfrm>
        </p:spPr>
      </p:pic>
      <p:sp>
        <p:nvSpPr>
          <p:cNvPr id="5" name="TextovéPole 4"/>
          <p:cNvSpPr txBox="1"/>
          <p:nvPr/>
        </p:nvSpPr>
        <p:spPr>
          <a:xfrm>
            <a:off x="1101652" y="6237312"/>
            <a:ext cx="972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38911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Iosephus</a:t>
            </a:r>
            <a:r>
              <a:rPr lang="cs-CZ" dirty="0" smtClean="0"/>
              <a:t> </a:t>
            </a:r>
            <a:r>
              <a:rPr lang="cs-CZ" dirty="0" err="1" smtClean="0"/>
              <a:t>flavius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Významným zdrojem informací je Židovská válka </a:t>
            </a:r>
            <a:r>
              <a:rPr lang="cs-CZ" dirty="0" err="1" smtClean="0"/>
              <a:t>Iosepha</a:t>
            </a:r>
            <a:r>
              <a:rPr lang="cs-CZ" dirty="0" smtClean="0"/>
              <a:t> Flavia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Flavius se osobně války zúčastnil, byl zajat Římany jako rukojmí a posléze propuštěn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Svůj život dožil v Římě, ale nikdy nepřestal uctívat </a:t>
            </a:r>
            <a:r>
              <a:rPr lang="cs-CZ" smtClean="0"/>
              <a:t>židovskou tradici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78813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484784"/>
            <a:ext cx="8686800" cy="468052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cs-CZ" sz="1800" dirty="0"/>
              <a:t>[obr. 1] </a:t>
            </a:r>
            <a:r>
              <a:rPr lang="cs-CZ" sz="1800" dirty="0" err="1"/>
              <a:t>Uploaded</a:t>
            </a:r>
            <a:r>
              <a:rPr lang="cs-CZ" sz="1800" dirty="0"/>
              <a:t> by </a:t>
            </a:r>
            <a:r>
              <a:rPr lang="cs-CZ" sz="1800" dirty="0" err="1" smtClean="0"/>
              <a:t>Greudin</a:t>
            </a:r>
            <a:r>
              <a:rPr lang="cs-CZ" sz="1800" dirty="0" smtClean="0"/>
              <a:t>, volné </a:t>
            </a:r>
            <a:r>
              <a:rPr lang="cs-CZ" sz="1800" dirty="0"/>
              <a:t>dílo. [cit. </a:t>
            </a:r>
            <a:r>
              <a:rPr lang="cs-CZ" sz="1800" dirty="0" smtClean="0"/>
              <a:t>2.4.2014</a:t>
            </a:r>
            <a:r>
              <a:rPr lang="cs-CZ" sz="1800" dirty="0"/>
              <a:t>] autor tohoto díla jej uvolnil jako volné dílo, a to celosvětově. </a:t>
            </a:r>
            <a:r>
              <a:rPr lang="cs-CZ" sz="1800" dirty="0" err="1" smtClean="0"/>
              <a:t>Arc</a:t>
            </a:r>
            <a:r>
              <a:rPr lang="cs-CZ" sz="1800" dirty="0" smtClean="0"/>
              <a:t> </a:t>
            </a:r>
            <a:r>
              <a:rPr lang="cs-CZ" sz="1800" dirty="0"/>
              <a:t>de </a:t>
            </a:r>
            <a:r>
              <a:rPr lang="cs-CZ" sz="1800" dirty="0" err="1"/>
              <a:t>titus</a:t>
            </a:r>
            <a:r>
              <a:rPr lang="cs-CZ" sz="1800" dirty="0"/>
              <a:t> </a:t>
            </a:r>
            <a:r>
              <a:rPr lang="cs-CZ" sz="1800" dirty="0" err="1" smtClean="0"/>
              <a:t>frontal</a:t>
            </a:r>
            <a:r>
              <a:rPr lang="cs-CZ" sz="1800" dirty="0" smtClean="0"/>
              <a:t>.</a:t>
            </a: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 smtClean="0"/>
              <a:t>Dostupný </a:t>
            </a:r>
            <a:r>
              <a:rPr lang="cs-CZ" sz="1800" dirty="0"/>
              <a:t>na WWW: </a:t>
            </a:r>
            <a:br>
              <a:rPr lang="cs-CZ" sz="1800" dirty="0"/>
            </a:br>
            <a:r>
              <a:rPr lang="cs-CZ" sz="1800" dirty="0"/>
              <a:t>http://</a:t>
            </a:r>
            <a:r>
              <a:rPr lang="cs-CZ" sz="1800" dirty="0" smtClean="0"/>
              <a:t>commons.wikimedia.org/wiki/Arch_of_Titus#mediaviewer/File:Arc_de_titus_frontal.jpg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1800" dirty="0"/>
              <a:t>[obr. 2] volné dílo</a:t>
            </a:r>
            <a:r>
              <a:rPr lang="cs-CZ" sz="1800" b="1" dirty="0"/>
              <a:t>, </a:t>
            </a:r>
            <a:r>
              <a:rPr lang="cs-CZ" sz="1800" dirty="0"/>
              <a:t>Robert </a:t>
            </a:r>
            <a:r>
              <a:rPr lang="cs-CZ" sz="1800" dirty="0" err="1"/>
              <a:t>MacPherson</a:t>
            </a:r>
            <a:r>
              <a:rPr lang="cs-CZ" sz="1800" dirty="0"/>
              <a:t> (1811–1872</a:t>
            </a:r>
            <a:r>
              <a:rPr lang="cs-CZ" sz="1800" b="1" dirty="0"/>
              <a:t>),.</a:t>
            </a:r>
            <a:r>
              <a:rPr lang="cs-CZ" sz="1800" dirty="0" smtClean="0"/>
              <a:t> </a:t>
            </a:r>
            <a:r>
              <a:rPr lang="cs-CZ" sz="1800" dirty="0" err="1"/>
              <a:t>Wikimedia</a:t>
            </a:r>
            <a:r>
              <a:rPr lang="cs-CZ" sz="1800" dirty="0"/>
              <a:t> [online]. [cit. </a:t>
            </a:r>
            <a:r>
              <a:rPr lang="cs-CZ" sz="1800" dirty="0" smtClean="0"/>
              <a:t>2.4.2014</a:t>
            </a:r>
            <a:r>
              <a:rPr lang="cs-CZ" sz="1800" dirty="0"/>
              <a:t>]., Doba ochrany majetkových autorských práv již </a:t>
            </a:r>
            <a:r>
              <a:rPr lang="cs-CZ" sz="1800" dirty="0" smtClean="0"/>
              <a:t>vypršela. </a:t>
            </a:r>
            <a:r>
              <a:rPr lang="it-IT" sz="1800" dirty="0" smtClean="0"/>
              <a:t>Arco </a:t>
            </a:r>
            <a:r>
              <a:rPr lang="it-IT" sz="1800" dirty="0"/>
              <a:t>di Tito a </a:t>
            </a:r>
            <a:r>
              <a:rPr lang="it-IT" sz="1800" dirty="0" smtClean="0"/>
              <a:t>Roma</a:t>
            </a:r>
            <a:r>
              <a:rPr lang="cs-CZ" sz="1800" dirty="0" smtClean="0"/>
              <a:t>.</a:t>
            </a:r>
            <a:br>
              <a:rPr lang="cs-CZ" sz="1800" dirty="0" smtClean="0"/>
            </a:br>
            <a:r>
              <a:rPr lang="cs-CZ" sz="1800" dirty="0" smtClean="0"/>
              <a:t>Dostupný </a:t>
            </a:r>
            <a:r>
              <a:rPr lang="cs-CZ" sz="1800" dirty="0"/>
              <a:t>na WWW: </a:t>
            </a:r>
            <a:br>
              <a:rPr lang="cs-CZ" sz="1800" dirty="0"/>
            </a:br>
            <a:r>
              <a:rPr lang="cs-CZ" sz="1800" dirty="0"/>
              <a:t>http://commons.wikimedia.org/wiki/File:Robert_MacPherson_Rome_Arch_of_Titus.jpg?uselang=cs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1800" dirty="0" smtClean="0"/>
              <a:t>[</a:t>
            </a:r>
            <a:r>
              <a:rPr lang="cs-CZ" sz="1800" dirty="0"/>
              <a:t>obr. 3]  </a:t>
            </a:r>
            <a:r>
              <a:rPr lang="cs-CZ" sz="1800" dirty="0" err="1"/>
              <a:t>Steerpike</a:t>
            </a:r>
            <a:r>
              <a:rPr lang="cs-CZ" sz="1800" dirty="0"/>
              <a:t> ., </a:t>
            </a:r>
            <a:r>
              <a:rPr lang="cs-CZ" sz="1800" dirty="0" err="1"/>
              <a:t>Wikimedia</a:t>
            </a:r>
            <a:r>
              <a:rPr lang="cs-CZ" sz="1800" dirty="0"/>
              <a:t> [online]. [cit. </a:t>
            </a:r>
            <a:r>
              <a:rPr lang="cs-CZ" sz="1800" dirty="0" smtClean="0"/>
              <a:t>2.4.2014</a:t>
            </a:r>
            <a:r>
              <a:rPr lang="cs-CZ" sz="1800" dirty="0"/>
              <a:t>]. , Arch </a:t>
            </a:r>
            <a:r>
              <a:rPr lang="cs-CZ" sz="1800" dirty="0" err="1"/>
              <a:t>of</a:t>
            </a:r>
            <a:r>
              <a:rPr lang="cs-CZ" sz="1800" dirty="0"/>
              <a:t> Titus </a:t>
            </a:r>
            <a:r>
              <a:rPr lang="cs-CZ" sz="1800" dirty="0" err="1"/>
              <a:t>Menorah</a:t>
            </a: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>Dostupný pod licencí </a:t>
            </a:r>
            <a:r>
              <a:rPr lang="cs-CZ" sz="1800" dirty="0" err="1"/>
              <a:t>Creative</a:t>
            </a:r>
            <a:r>
              <a:rPr lang="cs-CZ" sz="1800" dirty="0"/>
              <a:t> </a:t>
            </a:r>
            <a:r>
              <a:rPr lang="cs-CZ" sz="1800" dirty="0" err="1"/>
              <a:t>Commons</a:t>
            </a:r>
            <a:r>
              <a:rPr lang="cs-CZ" sz="1800" dirty="0"/>
              <a:t> na WWW: </a:t>
            </a:r>
            <a:br>
              <a:rPr lang="cs-CZ" sz="1800" dirty="0"/>
            </a:br>
            <a:r>
              <a:rPr lang="cs-CZ" sz="1800" dirty="0"/>
              <a:t>http://commons.wikimedia.org/wiki/File:Arch_of_Titus_Menorah.png?uselang=cs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1800" dirty="0"/>
              <a:t>[obr. 2] </a:t>
            </a:r>
            <a:r>
              <a:rPr lang="cs-CZ" sz="1800" dirty="0" err="1" smtClean="0"/>
              <a:t>Karelj</a:t>
            </a:r>
            <a:r>
              <a:rPr lang="cs-CZ" sz="1800" dirty="0" smtClean="0"/>
              <a:t>., volné </a:t>
            </a:r>
            <a:r>
              <a:rPr lang="cs-CZ" sz="1800" dirty="0"/>
              <a:t>dílo. [cit. </a:t>
            </a:r>
            <a:r>
              <a:rPr lang="cs-CZ" sz="1800" dirty="0" smtClean="0"/>
              <a:t>2.4.2014</a:t>
            </a:r>
            <a:r>
              <a:rPr lang="cs-CZ" sz="1800" dirty="0"/>
              <a:t>] autor tohoto díla jej uvolnil jako volné dílo, a to celosvětově. </a:t>
            </a:r>
            <a:r>
              <a:rPr lang="cs-CZ" sz="1800" dirty="0" err="1" smtClean="0"/>
              <a:t>View</a:t>
            </a:r>
            <a:r>
              <a:rPr lang="cs-CZ" sz="1800" dirty="0" smtClean="0"/>
              <a:t> </a:t>
            </a:r>
            <a:r>
              <a:rPr lang="cs-CZ" sz="1800" dirty="0" err="1"/>
              <a:t>from</a:t>
            </a:r>
            <a:r>
              <a:rPr lang="cs-CZ" sz="1800" dirty="0"/>
              <a:t> Palatine </a:t>
            </a:r>
            <a:r>
              <a:rPr lang="cs-CZ" sz="1800" dirty="0" err="1" smtClean="0"/>
              <a:t>Hill</a:t>
            </a:r>
            <a:r>
              <a:rPr lang="cs-CZ" sz="1800" dirty="0" smtClean="0"/>
              <a:t>.</a:t>
            </a: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>Dostupný na WWW:</a:t>
            </a:r>
            <a:r>
              <a:rPr lang="cs-CZ" sz="1800" i="1" dirty="0"/>
              <a:t> </a:t>
            </a:r>
            <a:br>
              <a:rPr lang="cs-CZ" sz="1800" i="1" dirty="0"/>
            </a:br>
            <a:r>
              <a:rPr lang="cs-CZ" sz="1800" i="1" dirty="0"/>
              <a:t>http://commons.wikimedia.org/wiki/File:View_from_Palatine_Hill_2011_6.jpg</a:t>
            </a:r>
            <a:endParaRPr lang="cs-CZ" sz="1800" dirty="0" smtClean="0"/>
          </a:p>
          <a:p>
            <a:pPr>
              <a:buFont typeface="Wingdings" panose="05000000000000000000" pitchFamily="2" charset="2"/>
              <a:buChar char="§"/>
            </a:pPr>
            <a:endParaRPr lang="cs-CZ" sz="1800" dirty="0" smtClean="0">
              <a:hlinkClick r:id="rId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65614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Vlastní 1">
      <a:dk1>
        <a:sysClr val="windowText" lastClr="000000"/>
      </a:dk1>
      <a:lt1>
        <a:sysClr val="window" lastClr="FFFFFF"/>
      </a:lt1>
      <a:dk2>
        <a:srgbClr val="4E3B30"/>
      </a:dk2>
      <a:lt2>
        <a:srgbClr val="F7E09E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91</TotalTime>
  <Words>342</Words>
  <Application>Microsoft Office PowerPoint</Application>
  <PresentationFormat>Předvádění na obrazovce (4:3)</PresentationFormat>
  <Paragraphs>73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Cesta</vt:lpstr>
      <vt:lpstr>Židovská válka</vt:lpstr>
      <vt:lpstr>Snímek 2</vt:lpstr>
      <vt:lpstr>Důsledky války</vt:lpstr>
      <vt:lpstr>Důsledky války</vt:lpstr>
      <vt:lpstr>Důsledky války</vt:lpstr>
      <vt:lpstr>Důsledky války</vt:lpstr>
      <vt:lpstr>Titův oblouk</vt:lpstr>
      <vt:lpstr>Titův oblouk</vt:lpstr>
      <vt:lpstr>Detail reliéfu na titově oblouku</vt:lpstr>
      <vt:lpstr>Celkový pohled na forum romanum dnes</vt:lpstr>
      <vt:lpstr>Iosephus flavius</vt:lpstr>
      <vt:lpstr>zdroje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Židovská válka</dc:title>
  <dc:creator>Jitka</dc:creator>
  <cp:lastModifiedBy>pe</cp:lastModifiedBy>
  <cp:revision>16</cp:revision>
  <dcterms:created xsi:type="dcterms:W3CDTF">2014-02-27T20:44:16Z</dcterms:created>
  <dcterms:modified xsi:type="dcterms:W3CDTF">2014-06-19T14:22:31Z</dcterms:modified>
</cp:coreProperties>
</file>