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5" r:id="rId2"/>
    <p:sldId id="277" r:id="rId3"/>
    <p:sldId id="266" r:id="rId4"/>
    <p:sldId id="267" r:id="rId5"/>
    <p:sldId id="268" r:id="rId6"/>
    <p:sldId id="269" r:id="rId7"/>
    <p:sldId id="270" r:id="rId8"/>
    <p:sldId id="271" r:id="rId9"/>
    <p:sldId id="274" r:id="rId10"/>
    <p:sldId id="27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647" autoAdjust="0"/>
    <p:restoredTop sz="94660"/>
  </p:normalViewPr>
  <p:slideViewPr>
    <p:cSldViewPr>
      <p:cViewPr varScale="1">
        <p:scale>
          <a:sx n="100" d="100"/>
          <a:sy n="100" d="100"/>
        </p:scale>
        <p:origin x="-33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C909B3-71EE-4275-AA42-BBACBC30200E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3BD1E09-F4D6-4A81-8D0B-160A1634FA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C909B3-71EE-4275-AA42-BBACBC30200E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3BD1E09-F4D6-4A81-8D0B-160A1634FA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C909B3-71EE-4275-AA42-BBACBC30200E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D1E09-F4D6-4A81-8D0B-160A1634FA8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C909B3-71EE-4275-AA42-BBACBC30200E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D1E09-F4D6-4A81-8D0B-160A1634FA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C909B3-71EE-4275-AA42-BBACBC30200E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C3BD1E09-F4D6-4A81-8D0B-160A1634FA8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C909B3-71EE-4275-AA42-BBACBC30200E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D1E09-F4D6-4A81-8D0B-160A1634FA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C909B3-71EE-4275-AA42-BBACBC30200E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D1E09-F4D6-4A81-8D0B-160A1634FA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C909B3-71EE-4275-AA42-BBACBC30200E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D1E09-F4D6-4A81-8D0B-160A1634FA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C909B3-71EE-4275-AA42-BBACBC30200E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D1E09-F4D6-4A81-8D0B-160A1634FA8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C909B3-71EE-4275-AA42-BBACBC30200E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D1E09-F4D6-4A81-8D0B-160A1634FA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C909B3-71EE-4275-AA42-BBACBC30200E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D1E09-F4D6-4A81-8D0B-160A1634FA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AC909B3-71EE-4275-AA42-BBACBC30200E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3BD1E09-F4D6-4A81-8D0B-160A1634FA8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masada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Hromadný odchod povstalců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15554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3568" y="260648"/>
            <a:ext cx="5759450" cy="1258570"/>
          </a:xfrm>
          <a:prstGeom prst="rect">
            <a:avLst/>
          </a:prstGeom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337517581"/>
              </p:ext>
            </p:extLst>
          </p:nvPr>
        </p:nvGraphicFramePr>
        <p:xfrm>
          <a:off x="611560" y="2132856"/>
          <a:ext cx="7115047" cy="4093424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872208"/>
                <a:gridCol w="5242839"/>
              </a:tblGrid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Calibri"/>
                          <a:ea typeface="Calibri"/>
                          <a:cs typeface="Times New Roman,Bold"/>
                        </a:rPr>
                        <a:t>CZ.1.07/1.5.00/34.0950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Kódování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,Bold"/>
                        </a:rPr>
                        <a:t>vy_32_INOVACE_dej2_zdk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,Bold"/>
                        </a:rPr>
                        <a:t>16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Označení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zdk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16_</a:t>
                      </a:r>
                      <a:r>
                        <a:rPr lang="cs-CZ" sz="1100" baseline="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masada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_</a:t>
                      </a:r>
                      <a:r>
                        <a:rPr lang="cs-CZ" sz="1100" baseline="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vyznam.pptx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Calibri"/>
                          <a:ea typeface="Calibri"/>
                          <a:cs typeface="Times New Roman,Bold"/>
                        </a:rPr>
                        <a:t>Gymnázium Kladno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Jitka Přibilová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38970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Anotace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Výukový materiál – prezentace. Podklad pro výklad a samostatnou práci. Objasňuje význam pevnosti pro současný Izrael.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Předmět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Dějepis, Seminář z dějepisu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effectLst/>
                        </a:rPr>
                        <a:t>Tematická</a:t>
                      </a:r>
                      <a:r>
                        <a:rPr lang="cs-CZ" sz="1200" kern="1200" baseline="0" dirty="0" smtClean="0">
                          <a:effectLst/>
                        </a:rPr>
                        <a:t> oblast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Židovské dějiny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Téma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Masada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– význam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51008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Očekávané výstupy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Žákům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se dostane srovnání biblických příběhů s fakty doloženými historickým bádáním. Žákům se otevře prostor k pochopení judaismu i počátků křesťanství.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Klíčová slova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Masada</a:t>
                      </a: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2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zelóti</a:t>
                      </a: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, povstání </a:t>
                      </a:r>
                      <a:r>
                        <a:rPr lang="cs-CZ" sz="12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zelótů</a:t>
                      </a: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2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Jadin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Druh učebního materiálu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prezentace (výkladová)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Ročník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1., seminář z dějepisu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latin typeface="Arial"/>
                          <a:ea typeface="Calibri"/>
                          <a:cs typeface="Times New Roman"/>
                        </a:rPr>
                        <a:t>Cílová skupina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Calibri"/>
                          <a:ea typeface="Calibri"/>
                          <a:cs typeface="Times New Roman,Bold"/>
                        </a:rPr>
                        <a:t>vyšší stupeň osmiletého gymnázia, čtyřleté gymnázium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latin typeface="Arial"/>
                          <a:ea typeface="Calibri"/>
                          <a:cs typeface="Times New Roman"/>
                        </a:rPr>
                        <a:t>Ověřeno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smtClean="0">
                          <a:latin typeface="Calibri"/>
                          <a:ea typeface="Calibri"/>
                          <a:cs typeface="Times New Roman"/>
                        </a:rPr>
                        <a:t>SDEJ</a:t>
                      </a:r>
                      <a:r>
                        <a:rPr lang="cs-CZ" sz="1200" baseline="0" smtClean="0">
                          <a:latin typeface="Calibri"/>
                          <a:ea typeface="Calibri"/>
                          <a:cs typeface="Times New Roman"/>
                        </a:rPr>
                        <a:t> 30.4.2014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 gridSpan="2"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Zdroje uvedeny na konci dokumentu.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611560" y="1628800"/>
            <a:ext cx="4464496" cy="4921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>
              <a:lnSpc>
                <a:spcPct val="115000"/>
              </a:lnSpc>
              <a:spcBef>
                <a:spcPts val="335"/>
              </a:spcBef>
              <a:spcAft>
                <a:spcPts val="0"/>
              </a:spcAft>
            </a:pPr>
            <a:r>
              <a:rPr lang="cs-CZ" sz="2400" dirty="0" err="1" smtClean="0">
                <a:latin typeface="Calibri"/>
                <a:ea typeface="Calibri"/>
                <a:cs typeface="Times New Roman"/>
              </a:rPr>
              <a:t>Masada</a:t>
            </a:r>
            <a:r>
              <a:rPr lang="cs-CZ" sz="2400" dirty="0" smtClean="0">
                <a:latin typeface="Calibri"/>
                <a:ea typeface="Calibri"/>
                <a:cs typeface="Times New Roman"/>
              </a:rPr>
              <a:t> – význam</a:t>
            </a:r>
            <a:endParaRPr lang="cs-CZ" sz="2400" dirty="0">
              <a:latin typeface="Calibri"/>
              <a:ea typeface="Calibri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55016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Hromadný odchod povstalců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 err="1" smtClean="0"/>
              <a:t>Zelóti</a:t>
            </a:r>
            <a:r>
              <a:rPr lang="cs-CZ" dirty="0" smtClean="0"/>
              <a:t> se dostali do bezvýchodné situace, ale nehodlali se vzdát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960 obyvatel </a:t>
            </a:r>
            <a:r>
              <a:rPr lang="cs-CZ" dirty="0" err="1" smtClean="0"/>
              <a:t>Masady</a:t>
            </a:r>
            <a:r>
              <a:rPr lang="cs-CZ" dirty="0" smtClean="0"/>
              <a:t> už nemohlo nadále čelit převaze desetitisícové římské armády a rozhodli se pro hromadný odchod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Losem bylo vybráno 10 mužů, kteří pobili ostatní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Z těchto deseti byl nakonec vybrán jeden, který zabil svých devět druhů a sám spáchal sebevraždu</a:t>
            </a:r>
          </a:p>
          <a:p>
            <a:pPr>
              <a:buFont typeface="Wingdings" panose="05000000000000000000" pitchFamily="2" charset="2"/>
              <a:buChar char="§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95710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554163"/>
            <a:ext cx="8686800" cy="4525962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Povstalci ponechali netknuté zásobárny, aby dokázali dobyvatelům, že je k ukončení života nevedl hlad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Na pevnosti se mimo jiné chovali stovky holubů, kteří si dokázali sami sehnat obživu a tvořili důležitou součást zdejšího jídelníčku</a:t>
            </a:r>
          </a:p>
          <a:p>
            <a:pPr>
              <a:buFont typeface="Wingdings" panose="05000000000000000000" pitchFamily="2" charset="2"/>
              <a:buChar char="§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21899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554163"/>
            <a:ext cx="8686800" cy="4525962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Hromadný odchod na věčnost přežily dvě ženy, které se společně se svými pěti dětmi uschovaly v jeskyni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67869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554163"/>
            <a:ext cx="8686800" cy="4525962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Po dobytí na </a:t>
            </a:r>
            <a:r>
              <a:rPr lang="cs-CZ" dirty="0" err="1" smtClean="0"/>
              <a:t>Masadě</a:t>
            </a:r>
            <a:r>
              <a:rPr lang="cs-CZ" dirty="0" smtClean="0"/>
              <a:t> pobývala římská posádka 40 let, poté byla pevnost na dlouhá léta opuštěna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V 5.st. </a:t>
            </a:r>
            <a:r>
              <a:rPr lang="cs-CZ" dirty="0"/>
              <a:t>p</a:t>
            </a:r>
            <a:r>
              <a:rPr lang="cs-CZ" dirty="0" smtClean="0"/>
              <a:t>řichází na opuštěnou pevnost skupina křesťanských mnichů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V roce </a:t>
            </a:r>
            <a:r>
              <a:rPr lang="cs-CZ" b="1" dirty="0" smtClean="0"/>
              <a:t>1848</a:t>
            </a:r>
            <a:r>
              <a:rPr lang="cs-CZ" dirty="0" smtClean="0"/>
              <a:t> jsou na pahorku zahájeny výkopové práce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b="1" dirty="0" err="1" smtClean="0"/>
              <a:t>Masada</a:t>
            </a:r>
            <a:r>
              <a:rPr lang="cs-CZ" b="1" dirty="0" smtClean="0"/>
              <a:t> je znovu objevena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483401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554163"/>
            <a:ext cx="8686800" cy="4525962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K detailnímu archeologickému průzkumu došlo v letech 1963 – 1965 pod vedením </a:t>
            </a:r>
            <a:r>
              <a:rPr lang="cs-CZ" b="1" dirty="0" err="1" smtClean="0"/>
              <a:t>Jigaela</a:t>
            </a:r>
            <a:r>
              <a:rPr lang="cs-CZ" b="1" dirty="0" smtClean="0"/>
              <a:t> </a:t>
            </a:r>
            <a:r>
              <a:rPr lang="cs-CZ" b="1" dirty="0" err="1" smtClean="0"/>
              <a:t>Jadina</a:t>
            </a:r>
            <a:endParaRPr lang="cs-CZ" b="1" dirty="0" smtClean="0"/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Rozsáhlému týmu odborníků vypomáhalo tisíc odborníků z celého světa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18264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554163"/>
            <a:ext cx="8686800" cy="4525962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Při slavnostní přísaze nových vojáků dodnes zazní zvolání: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</a:t>
            </a:r>
            <a:r>
              <a:rPr lang="cs-CZ" sz="4400" dirty="0" smtClean="0"/>
              <a:t>„</a:t>
            </a:r>
            <a:r>
              <a:rPr lang="cs-CZ" sz="4400" dirty="0" err="1" smtClean="0"/>
              <a:t>Masada</a:t>
            </a:r>
            <a:r>
              <a:rPr lang="cs-CZ" sz="4400" dirty="0" smtClean="0"/>
              <a:t> již nikdy nepadne!“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65523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339752" y="1124744"/>
            <a:ext cx="4524375" cy="4525962"/>
          </a:xfr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xmlns="" val="2867311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cs-CZ" sz="2400" dirty="0" smtClean="0"/>
              <a:t>Johnson, Paul. Dějiny židovského národa. Vyd. 1. Řevnice: Rozmluvy, 1995, 845 s. ISBN 80-85336-31-6.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sz="2400" dirty="0" smtClean="0"/>
              <a:t>Všechny fotografie v této prezentaci pocházejí ze soukromého archivu autorky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36928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1">
      <a:dk1>
        <a:sysClr val="windowText" lastClr="000000"/>
      </a:dk1>
      <a:lt1>
        <a:sysClr val="window" lastClr="FFFFFF"/>
      </a:lt1>
      <a:dk2>
        <a:srgbClr val="4E3B30"/>
      </a:dk2>
      <a:lt2>
        <a:srgbClr val="F7E09E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354</TotalTime>
  <Words>352</Words>
  <Application>Microsoft Office PowerPoint</Application>
  <PresentationFormat>Předvádění na obrazovce (4:3)</PresentationFormat>
  <Paragraphs>56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masada</vt:lpstr>
      <vt:lpstr>Snímek 2</vt:lpstr>
      <vt:lpstr>Hromadný odchod povstalců</vt:lpstr>
      <vt:lpstr>Snímek 4</vt:lpstr>
      <vt:lpstr>Snímek 5</vt:lpstr>
      <vt:lpstr>Snímek 6</vt:lpstr>
      <vt:lpstr>Snímek 7</vt:lpstr>
      <vt:lpstr>Snímek 8</vt:lpstr>
      <vt:lpstr>Snímek 9</vt:lpstr>
      <vt:lpstr>zdroje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</dc:creator>
  <cp:lastModifiedBy>pe</cp:lastModifiedBy>
  <cp:revision>18</cp:revision>
  <dcterms:created xsi:type="dcterms:W3CDTF">2014-04-10T18:38:22Z</dcterms:created>
  <dcterms:modified xsi:type="dcterms:W3CDTF">2014-06-19T14:37:14Z</dcterms:modified>
</cp:coreProperties>
</file>