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59" r:id="rId5"/>
    <p:sldId id="260" r:id="rId6"/>
    <p:sldId id="261" r:id="rId7"/>
    <p:sldId id="262" r:id="rId8"/>
    <p:sldId id="263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1E9B266-C499-4F7F-9043-EB7D04097AB4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B5C638C-8849-4A8C-94DC-84F3D033E3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Herodes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Filantrop Středomoří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194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60648"/>
            <a:ext cx="5759450" cy="125857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61675186"/>
              </p:ext>
            </p:extLst>
          </p:nvPr>
        </p:nvGraphicFramePr>
        <p:xfrm>
          <a:off x="611560" y="2132856"/>
          <a:ext cx="7115047" cy="40934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72208"/>
                <a:gridCol w="5242839"/>
              </a:tblGrid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Kódování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vy_32_INOVACE_dej2_zdk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17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Označení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zdk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17_</a:t>
                      </a:r>
                      <a:r>
                        <a:rPr lang="cs-CZ" sz="11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herodes.pptx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Jitka Přibilová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7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Výukový materiál – prezentace. Podklad pro výklad a samostatnou práci. 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Jiný pohled na významného panovníka Heroda Velikého.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Dějepis, Seminář z dějepisu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Tematická</a:t>
                      </a:r>
                      <a:r>
                        <a:rPr lang="cs-CZ" sz="1200" kern="1200" baseline="0" dirty="0" smtClean="0">
                          <a:effectLst/>
                        </a:rPr>
                        <a:t> oblast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Židovské dějiny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Herodes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51008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Očekávané výstupy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Žákům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se dostane srovnání biblických příběhů s fakty doloženými historickým bádáním. Žákům se otevře prostor k pochopení judaismu i počátků křesťanství.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Klíčová slova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Herodes, </a:t>
                      </a: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Hasmonejovci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filantropie, Samaří, </a:t>
                      </a: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Sebastos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 (výkladová)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1., seminář z dějepisu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Cílová skupina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Calibri"/>
                          <a:ea typeface="Calibri"/>
                          <a:cs typeface="Times New Roman,Bold"/>
                        </a:rPr>
                        <a:t>vyšší stupeň osmiletého gymnázia, čtyřleté gymnázium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Ověřeno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smtClean="0">
                          <a:latin typeface="Calibri"/>
                          <a:ea typeface="Calibri"/>
                          <a:cs typeface="Times New Roman"/>
                        </a:rPr>
                        <a:t>SDEJ</a:t>
                      </a:r>
                      <a:r>
                        <a:rPr lang="cs-CZ" sz="1200" baseline="0" smtClean="0">
                          <a:latin typeface="Calibri"/>
                          <a:ea typeface="Calibri"/>
                          <a:cs typeface="Times New Roman"/>
                        </a:rPr>
                        <a:t> 30.4.2014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Zdroje uvedeny na konci dokumentu.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11560" y="1628800"/>
            <a:ext cx="4464496" cy="492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5000"/>
              </a:lnSpc>
              <a:spcBef>
                <a:spcPts val="335"/>
              </a:spcBef>
              <a:spcAft>
                <a:spcPts val="0"/>
              </a:spcAft>
            </a:pPr>
            <a:r>
              <a:rPr lang="cs-CZ" sz="2400" dirty="0" smtClean="0">
                <a:latin typeface="Calibri"/>
                <a:ea typeface="Calibri"/>
                <a:cs typeface="Times New Roman"/>
              </a:rPr>
              <a:t>Herodes </a:t>
            </a:r>
            <a:endParaRPr lang="cs-CZ" sz="24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676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</p:spPr>
        <p:txBody>
          <a:bodyPr/>
          <a:lstStyle/>
          <a:p>
            <a:r>
              <a:rPr lang="cs-CZ" dirty="0" smtClean="0"/>
              <a:t>Majetnický filantrop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Je čas pozměnit mýtus, který krále Heroda prezentoval jen jako vraha betlémských neviňátek. Herodovým vzorem byl král Šalamoun a věčnou slávu mu měly zajistit nevídané charitativní akce a kolosální stavby. Využil vlastnictví obchodních tras, jejichž využívání zpoplatnil. Od římského císaře Augusta si pronajal kyperské měděné doly.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4345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Majetkové zdroje však nebyly vždy morální. Poskytoval zemědělské daňové pronájmy, ke svým poddaným se choval nelítostně. Značná část majetku rovněž pocházela z konfiskátů, v první řadě tradičního židovského rodu </a:t>
            </a:r>
            <a:r>
              <a:rPr lang="cs-CZ" dirty="0" err="1" smtClean="0"/>
              <a:t>Hasmonejovců</a:t>
            </a:r>
            <a:r>
              <a:rPr lang="cs-CZ" dirty="0" smtClean="0"/>
              <a:t>, ze kterého pocházela jeho manželka.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8231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</p:spPr>
        <p:txBody>
          <a:bodyPr/>
          <a:lstStyle/>
          <a:p>
            <a:r>
              <a:rPr lang="cs-CZ" dirty="0" smtClean="0"/>
              <a:t>Růst počtu židovského obyvatelstva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Díky míru v oblasti vzkvétá během Herodova panování obchod a tím i prosperita regiónu.</a:t>
            </a:r>
          </a:p>
          <a:p>
            <a:pPr marL="0" indent="0">
              <a:buNone/>
            </a:pPr>
            <a:r>
              <a:rPr lang="cs-CZ" dirty="0" smtClean="0"/>
              <a:t>V roce 48 po Kr. v době </a:t>
            </a:r>
            <a:r>
              <a:rPr lang="cs-CZ" dirty="0" err="1" smtClean="0"/>
              <a:t>Claudiova</a:t>
            </a:r>
            <a:r>
              <a:rPr lang="cs-CZ" dirty="0" smtClean="0"/>
              <a:t> sčítání lidu žilo v rámci Římské říše </a:t>
            </a:r>
            <a:r>
              <a:rPr lang="cs-CZ" b="1" dirty="0" smtClean="0"/>
              <a:t>6 944 000</a:t>
            </a:r>
            <a:r>
              <a:rPr lang="cs-CZ" dirty="0" smtClean="0"/>
              <a:t> Židů (10 procent obyvatel </a:t>
            </a:r>
            <a:r>
              <a:rPr lang="cs-CZ" dirty="0" err="1" smtClean="0"/>
              <a:t>imperia</a:t>
            </a:r>
            <a:r>
              <a:rPr lang="cs-CZ" dirty="0" smtClean="0"/>
              <a:t>), další žili za hranicemi říše. Celkový počet Židů Herodovy doby se odhaduje na </a:t>
            </a:r>
            <a:r>
              <a:rPr lang="cs-CZ" b="1" dirty="0" smtClean="0"/>
              <a:t>8 miliónů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0840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Za Herodovy vlády zakládají Židé miniaturní sociální státy v Alexandrii, Římě, Antiochii, Babyloně i jinde. Zaopatřují chudé, vdovy, sirotky, zajišťují návštěvy vězňů a pohřby.</a:t>
            </a:r>
          </a:p>
          <a:p>
            <a:pPr marL="0" indent="0">
              <a:buNone/>
            </a:pPr>
            <a:r>
              <a:rPr lang="cs-CZ" dirty="0" smtClean="0"/>
              <a:t>Herodes navíc poskytuje finance synagogám, knihovnám a lázním.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5103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</p:spPr>
        <p:txBody>
          <a:bodyPr/>
          <a:lstStyle/>
          <a:p>
            <a:r>
              <a:rPr lang="cs-CZ" dirty="0" smtClean="0"/>
              <a:t>Podpora řecké kultury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Herodes byl nadšený sportovec, proto nezapomínal na výstavbu stadiónů. Díky svým penězům a organizačním schopnostem dokonce zachránil existenci olympijských her, proto bylo jeho jméno chováno v úctě v řeckých městech.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954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Herodes financoval přestavbu Apollonova chrámu na ostrově Rhodos.</a:t>
            </a:r>
          </a:p>
          <a:p>
            <a:pPr marL="0" indent="0">
              <a:buNone/>
            </a:pPr>
            <a:r>
              <a:rPr lang="cs-CZ" dirty="0" smtClean="0"/>
              <a:t>Postavil několik divadel.</a:t>
            </a:r>
          </a:p>
          <a:p>
            <a:pPr marL="0" indent="0">
              <a:buNone/>
            </a:pPr>
            <a:r>
              <a:rPr lang="cs-CZ" dirty="0" smtClean="0"/>
              <a:t>Zřizoval gymnázia.</a:t>
            </a:r>
          </a:p>
          <a:p>
            <a:pPr marL="0" indent="0">
              <a:buNone/>
            </a:pPr>
            <a:r>
              <a:rPr lang="cs-CZ" dirty="0" smtClean="0"/>
              <a:t>Nechal dláždit cesty a stavět vodovody.</a:t>
            </a:r>
          </a:p>
          <a:p>
            <a:pPr marL="0" indent="0">
              <a:buNone/>
            </a:pPr>
            <a:r>
              <a:rPr lang="cs-CZ" dirty="0" smtClean="0"/>
              <a:t>Znovu vybudoval město Samaří a pojmenoval ho </a:t>
            </a:r>
            <a:r>
              <a:rPr lang="cs-CZ" dirty="0" err="1" smtClean="0"/>
              <a:t>Sebastos</a:t>
            </a:r>
            <a:r>
              <a:rPr lang="cs-CZ" dirty="0" smtClean="0"/>
              <a:t> (řecký ekvivalent jména Augustus).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1368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Johnson, Paul. Dějiny židovského národa. Vyd. 1. Řevnice: Rozmluvy, 1995, 845 s. ISBN </a:t>
            </a:r>
            <a:r>
              <a:rPr lang="cs-CZ" sz="2400" dirty="0" smtClean="0"/>
              <a:t>80-85336-31-6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62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4E3B30"/>
      </a:dk2>
      <a:lt2>
        <a:srgbClr val="F7E09E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64</TotalTime>
  <Words>419</Words>
  <Application>Microsoft Office PowerPoint</Application>
  <PresentationFormat>Předvádění na obrazovce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Herodes</vt:lpstr>
      <vt:lpstr>Snímek 2</vt:lpstr>
      <vt:lpstr>Majetnický filantrop</vt:lpstr>
      <vt:lpstr>Snímek 4</vt:lpstr>
      <vt:lpstr>Růst počtu židovského obyvatelstva</vt:lpstr>
      <vt:lpstr>Snímek 6</vt:lpstr>
      <vt:lpstr>Podpora řecké kultury</vt:lpstr>
      <vt:lpstr>Snímek 8</vt:lpstr>
      <vt:lpstr>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Herodes</dc:title>
  <dc:creator>Jitka</dc:creator>
  <cp:lastModifiedBy>pe</cp:lastModifiedBy>
  <cp:revision>10</cp:revision>
  <dcterms:created xsi:type="dcterms:W3CDTF">2014-04-22T19:26:09Z</dcterms:created>
  <dcterms:modified xsi:type="dcterms:W3CDTF">2014-06-19T14:39:48Z</dcterms:modified>
</cp:coreProperties>
</file>