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>
        <p:scale>
          <a:sx n="76" d="100"/>
          <a:sy n="76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E5F946E-13B5-4376-957B-F69A44828229}" type="datetimeFigureOut">
              <a:rPr lang="cs-CZ" smtClean="0"/>
              <a:t>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2851876-607F-4E12-836B-A84ED35E2B3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6.pn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6.pn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6.png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6.pn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ozhlas.cz/hlas/kukacky/_zprava/14966" TargetMode="External"/><Relationship Id="rId13" Type="http://schemas.openxmlformats.org/officeDocument/2006/relationships/hyperlink" Target="http://commons.wikimedia.org/wiki/File:Oriental_Skylark_I_IMG_0551.jpg" TargetMode="External"/><Relationship Id="rId3" Type="http://schemas.openxmlformats.org/officeDocument/2006/relationships/hyperlink" Target="http://www.clker.com/clipart-26826.html" TargetMode="External"/><Relationship Id="rId7" Type="http://schemas.openxmlformats.org/officeDocument/2006/relationships/hyperlink" Target="http://commons.wikimedia.org/wiki/File:Cuculus_canorus_vogelartinfo_chris_romeiks_CHR0791_cropped.jpg" TargetMode="External"/><Relationship Id="rId12" Type="http://schemas.openxmlformats.org/officeDocument/2006/relationships/hyperlink" Target="http://animaldiversity.ummz.umich.edu/site/resources/naturesongs/starling3.wav/view.html" TargetMode="External"/><Relationship Id="rId2" Type="http://schemas.openxmlformats.org/officeDocument/2006/relationships/hyperlink" Target="http://commons.wikimedia.org/wiki/File:Yellow-billed_Stork_Mycteria_ibis_in_Tanzania_4625_cropped_Nevit.jpg" TargetMode="External"/><Relationship Id="rId16" Type="http://schemas.openxmlformats.org/officeDocument/2006/relationships/hyperlink" Target="http://www.rozhlas.cz/hlas/pevci-ch/_zprava/jiricka-obecna--2837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Hirundinidae_fecskef%C3%A9l%C3%A9k.jpg" TargetMode="External"/><Relationship Id="rId11" Type="http://schemas.openxmlformats.org/officeDocument/2006/relationships/hyperlink" Target="http://commons.wikimedia.org/wiki/File:Colourful_starling.jpeg" TargetMode="External"/><Relationship Id="rId5" Type="http://schemas.openxmlformats.org/officeDocument/2006/relationships/hyperlink" Target="http://www.rozhlas.cz/hlas/pevci-p/_zprava/24689" TargetMode="External"/><Relationship Id="rId15" Type="http://schemas.openxmlformats.org/officeDocument/2006/relationships/hyperlink" Target="http://cs.wikipedia.org/wiki/Soubor:Delichon_urbicum_10.jpg" TargetMode="External"/><Relationship Id="rId10" Type="http://schemas.openxmlformats.org/officeDocument/2006/relationships/hyperlink" Target="http://www.springalive.net/cs-cz/springalive/stork" TargetMode="External"/><Relationship Id="rId4" Type="http://schemas.openxmlformats.org/officeDocument/2006/relationships/hyperlink" Target="http://www.clker.com/clipart-26404.html" TargetMode="External"/><Relationship Id="rId9" Type="http://schemas.openxmlformats.org/officeDocument/2006/relationships/hyperlink" Target="http://commons.wikimedia.org/wiki/File:Bocian_czarnodzioby_Ciconia_boyciana_RB7.jpg" TargetMode="External"/><Relationship Id="rId14" Type="http://schemas.openxmlformats.org/officeDocument/2006/relationships/hyperlink" Target="http://www.rozhlas.cz/hlas/pevci-p/_zprava/skrivan-polni--1973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-27384"/>
            <a:ext cx="9433048" cy="68853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48880"/>
            <a:ext cx="7772400" cy="1224136"/>
          </a:xfrm>
        </p:spPr>
        <p:txBody>
          <a:bodyPr>
            <a:normAutofit/>
          </a:bodyPr>
          <a:lstStyle/>
          <a:p>
            <a:r>
              <a:rPr lang="cs-CZ" sz="66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STĚHOVAVÍ PTÁCI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165304"/>
            <a:ext cx="6400800" cy="564232"/>
          </a:xfrm>
        </p:spPr>
        <p:txBody>
          <a:bodyPr/>
          <a:lstStyle/>
          <a:p>
            <a:pPr marL="36576" lvl="0" algn="l" fontAlgn="base">
              <a:spcBef>
                <a:spcPts val="0"/>
              </a:spcBef>
              <a:spcAft>
                <a:spcPct val="0"/>
              </a:spcAft>
              <a:buClr>
                <a:srgbClr val="B83D68"/>
              </a:buClr>
              <a:buSzPct val="80000"/>
              <a:defRPr/>
            </a:pPr>
            <a:r>
              <a:rPr lang="cs-CZ" sz="1200" dirty="0">
                <a:solidFill>
                  <a:prstClr val="black"/>
                </a:solidFill>
                <a:latin typeface="Calibri" pitchFamily="34" charset="0"/>
              </a:rPr>
              <a:t>Střední škola, Základní škola a Mateřská škola, Karviná, příspěvková organizace</a:t>
            </a:r>
          </a:p>
          <a:p>
            <a:pPr marL="36576" lvl="0" algn="l" fontAlgn="base">
              <a:spcBef>
                <a:spcPts val="0"/>
              </a:spcBef>
              <a:spcAft>
                <a:spcPct val="0"/>
              </a:spcAft>
              <a:buClr>
                <a:srgbClr val="B83D68"/>
              </a:buClr>
              <a:buSzPct val="80000"/>
              <a:defRPr/>
            </a:pPr>
            <a:r>
              <a:rPr lang="cs-CZ" sz="1200" dirty="0">
                <a:solidFill>
                  <a:prstClr val="black"/>
                </a:solidFill>
                <a:latin typeface="Book Antiqua" pitchFamily="18" charset="0"/>
              </a:rPr>
              <a:t>Autor: Taťána Šťástková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16632"/>
            <a:ext cx="7776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DUM_012/ČLOVĚK </a:t>
            </a:r>
            <a:r>
              <a:rPr lang="cs-CZ" sz="1400" b="1" dirty="0"/>
              <a:t>A JEHO </a:t>
            </a:r>
            <a:r>
              <a:rPr lang="cs-CZ" sz="1400" b="1" dirty="0" smtClean="0"/>
              <a:t>SVĚT/STĚHOVAVÍ PTÁCI/VYDMUCHOV/ŠŤÁSTKOVÁ/2012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99010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826" y="254835"/>
            <a:ext cx="3734174" cy="5974881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0" y="260648"/>
            <a:ext cx="6086191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přichází jaro, vracejí se k nám tažní ptáci, kteří na podzim odletěli přečkat zimu na jih do teplejších krajin. Mají za sebou dalekou cestu, třeba i přes moře. V jižních krajích je teplo a dostatek potravy. </a:t>
            </a:r>
          </a:p>
          <a:p>
            <a:r>
              <a:rPr lang="cs-CZ" sz="3600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nás by se tito ptáci v zimě neuživili. </a:t>
            </a:r>
            <a:endParaRPr lang="cs-CZ" sz="3600" dirty="0">
              <a:ln>
                <a:solidFill>
                  <a:schemeClr val="bg1">
                    <a:lumMod val="95000"/>
                    <a:lumOff val="5000"/>
                  </a:schemeClr>
                </a:solidFill>
              </a:ln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844824"/>
            <a:ext cx="1872208" cy="1550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95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</a:rPr>
              <a:t>VLAŠTOVKA</a:t>
            </a:r>
            <a:endParaRPr lang="cs-CZ" b="1" dirty="0">
              <a:ln>
                <a:solidFill>
                  <a:schemeClr val="bg1"/>
                </a:solidFill>
              </a:ln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104" y="1340768"/>
            <a:ext cx="4342622" cy="4833938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Lidé </a:t>
            </a:r>
            <a:r>
              <a:rPr lang="cs-CZ" b="1" dirty="0"/>
              <a:t>odedávna věří, že vlaštovky nosí štěstí </a:t>
            </a:r>
          </a:p>
          <a:p>
            <a:r>
              <a:rPr lang="cs-CZ" b="1" dirty="0"/>
              <a:t>Vlaštovka se živí </a:t>
            </a:r>
            <a:r>
              <a:rPr lang="cs-CZ" b="1" dirty="0" smtClean="0"/>
              <a:t>hmyzem</a:t>
            </a:r>
          </a:p>
          <a:p>
            <a:r>
              <a:rPr lang="cs-CZ" b="1" dirty="0" smtClean="0"/>
              <a:t>Odlétají na podzim </a:t>
            </a:r>
            <a:r>
              <a:rPr lang="cs-CZ" b="1" dirty="0"/>
              <a:t>do </a:t>
            </a:r>
            <a:r>
              <a:rPr lang="cs-CZ" b="1" dirty="0" smtClean="0"/>
              <a:t>Afriky a vrací se k nám na jaře</a:t>
            </a:r>
          </a:p>
          <a:p>
            <a:endParaRPr lang="cs-CZ" dirty="0"/>
          </a:p>
        </p:txBody>
      </p:sp>
      <p:pic>
        <p:nvPicPr>
          <p:cNvPr id="7" name="DOC30b7fc24fc5decf3d62510222ae419b0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99792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81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84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KUKAČKA</a:t>
            </a:r>
            <a:endParaRPr lang="cs-CZ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55" t="8944" r="15696" b="-8944"/>
          <a:stretch/>
        </p:blipFill>
        <p:spPr>
          <a:xfrm>
            <a:off x="4277349" y="1556792"/>
            <a:ext cx="4840866" cy="424847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2132856"/>
            <a:ext cx="4392488" cy="3124944"/>
          </a:xfrm>
        </p:spPr>
        <p:txBody>
          <a:bodyPr/>
          <a:lstStyle/>
          <a:p>
            <a:r>
              <a:rPr lang="cs-CZ" b="1" dirty="0"/>
              <a:t>Kukačka si nestaví </a:t>
            </a:r>
            <a:r>
              <a:rPr lang="cs-CZ" b="1" dirty="0" smtClean="0"/>
              <a:t>hnízdo, svá </a:t>
            </a:r>
            <a:r>
              <a:rPr lang="cs-CZ" b="1" dirty="0"/>
              <a:t>vajíčka klade do </a:t>
            </a:r>
            <a:r>
              <a:rPr lang="cs-CZ" b="1" dirty="0" smtClean="0"/>
              <a:t>cizích hnízd</a:t>
            </a:r>
            <a:r>
              <a:rPr lang="cs-CZ" b="1" dirty="0"/>
              <a:t>. </a:t>
            </a:r>
            <a:endParaRPr lang="cs-CZ" b="1" dirty="0" smtClean="0"/>
          </a:p>
          <a:p>
            <a:r>
              <a:rPr lang="cs-CZ" b="1" dirty="0" smtClean="0"/>
              <a:t>Ale </a:t>
            </a:r>
            <a:r>
              <a:rPr lang="cs-CZ" b="1" dirty="0"/>
              <a:t>je užitečná, protože se živí velkými </a:t>
            </a:r>
            <a:r>
              <a:rPr lang="cs-CZ" b="1" dirty="0" smtClean="0"/>
              <a:t>chlupatými housenkami</a:t>
            </a:r>
            <a:r>
              <a:rPr lang="cs-CZ" b="1" dirty="0"/>
              <a:t>, které okusují listy a kůru stromů.</a:t>
            </a:r>
          </a:p>
        </p:txBody>
      </p:sp>
      <p:pic>
        <p:nvPicPr>
          <p:cNvPr id="6" name="DOC781512ed89987c75a07920db643cff0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11760" y="56612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23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73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569901" cy="126876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</a:rPr>
              <a:t>ČÁP</a:t>
            </a:r>
            <a:endParaRPr lang="cs-CZ" b="1" dirty="0">
              <a:ln>
                <a:solidFill>
                  <a:schemeClr val="bg1"/>
                </a:solidFill>
              </a:ln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7990"/>
            <a:ext cx="4047784" cy="592817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Čápi si staví hnízda na střechách a komínech domů. V srpnu odlétají do jižní Afriky, kde je teplé podnebí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Tam </a:t>
            </a:r>
            <a:r>
              <a:rPr lang="cs-CZ" b="1" dirty="0"/>
              <a:t>na březích velkých jezer nacházejí pochoutky, které mají nejraději - žáby, vodní hady, malé ryby a vodní hmyz. </a:t>
            </a:r>
          </a:p>
        </p:txBody>
      </p:sp>
      <p:pic>
        <p:nvPicPr>
          <p:cNvPr id="6" name="DOC3ac7ae499b5d1ba886c32e5600247947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19872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8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41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635080" cy="1196752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</a:rPr>
              <a:t>ŠPAČEK</a:t>
            </a:r>
            <a:endParaRPr lang="cs-CZ" b="1" dirty="0">
              <a:ln>
                <a:solidFill>
                  <a:schemeClr val="bg1"/>
                </a:solidFill>
              </a:ln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844" y="1179734"/>
            <a:ext cx="4541472" cy="4831867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Mnoho </a:t>
            </a:r>
            <a:r>
              <a:rPr lang="cs-CZ" b="1" dirty="0" smtClean="0"/>
              <a:t>lidí </a:t>
            </a:r>
            <a:r>
              <a:rPr lang="cs-CZ" b="1" dirty="0"/>
              <a:t>vyvěšuje pro špačky budky </a:t>
            </a:r>
            <a:r>
              <a:rPr lang="cs-CZ" b="1" dirty="0" smtClean="0"/>
              <a:t>              a </a:t>
            </a:r>
            <a:r>
              <a:rPr lang="cs-CZ" b="1" dirty="0"/>
              <a:t>špačkové je rádi osídlují. </a:t>
            </a:r>
            <a:endParaRPr lang="cs-CZ" b="1" dirty="0" smtClean="0"/>
          </a:p>
          <a:p>
            <a:r>
              <a:rPr lang="cs-CZ" b="1" dirty="0" smtClean="0"/>
              <a:t>Jiní lidé špačka odhánějí, protože </a:t>
            </a:r>
            <a:r>
              <a:rPr lang="cs-CZ" b="1" dirty="0"/>
              <a:t>si často pochutnává na třešních a </a:t>
            </a:r>
            <a:r>
              <a:rPr lang="cs-CZ" b="1" dirty="0" smtClean="0"/>
              <a:t>hroznech. Hejna </a:t>
            </a:r>
            <a:r>
              <a:rPr lang="cs-CZ" b="1" dirty="0"/>
              <a:t>špačků umí nadělat velké škody na vinicích, když dozrávají hrozny.</a:t>
            </a:r>
          </a:p>
        </p:txBody>
      </p:sp>
      <p:pic>
        <p:nvPicPr>
          <p:cNvPr id="6" name="fil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83768" y="57332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6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26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60020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</a:rPr>
              <a:t>SKŘIVAN</a:t>
            </a:r>
            <a:endParaRPr lang="cs-CZ" b="1" dirty="0">
              <a:ln>
                <a:solidFill>
                  <a:schemeClr val="bg1"/>
                </a:solidFill>
              </a:ln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7" r="27139"/>
          <a:stretch/>
        </p:blipFill>
        <p:spPr>
          <a:xfrm>
            <a:off x="4644008" y="1638415"/>
            <a:ext cx="3939437" cy="4399641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Zpěv skřivánka patří nerozlučně k obrazu naší krajiny. Skřivan byl dříve znám každému, kdo pracoval na poli. </a:t>
            </a:r>
            <a:endParaRPr lang="cs-CZ" b="1" dirty="0" smtClean="0"/>
          </a:p>
          <a:p>
            <a:r>
              <a:rPr lang="cs-CZ" b="1" dirty="0" smtClean="0"/>
              <a:t>Bohužel </a:t>
            </a:r>
            <a:r>
              <a:rPr lang="cs-CZ" b="1" dirty="0"/>
              <a:t>skřivanů neustále ubývá. Skřivani zpívají zjara ihned po příletu. </a:t>
            </a:r>
          </a:p>
        </p:txBody>
      </p:sp>
      <p:pic>
        <p:nvPicPr>
          <p:cNvPr id="7" name="0203817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63688" y="57332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04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863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</a:rPr>
              <a:t>JIŘIČKA</a:t>
            </a:r>
            <a:endParaRPr lang="cs-CZ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Mnoho lidí si jiřičku plete s vlaštovkou. Jiřička má bílou skvrnku nad ocasem. Svá hnízda si staví vně budov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Vlaštovky </a:t>
            </a:r>
            <a:r>
              <a:rPr lang="cs-CZ" b="1" dirty="0"/>
              <a:t>létají nízko nad zemí. Jiřičky loví tak vysoko, že je sotva můžeme rozlišit. Na podzim před odletem do teplých krajin můžeme vidět jiřičky a vlaštovky posedávat na drátech elektrického vedení.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2" b="13779"/>
          <a:stretch/>
        </p:blipFill>
        <p:spPr>
          <a:xfrm>
            <a:off x="4445222" y="1988840"/>
            <a:ext cx="4578300" cy="3384376"/>
          </a:xfrm>
        </p:spPr>
      </p:pic>
      <p:pic>
        <p:nvPicPr>
          <p:cNvPr id="8" name="02036106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44291" y="58772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41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281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336087"/>
            <a:ext cx="2268426" cy="3484701"/>
          </a:xfrm>
          <a:prstGeom prst="rect">
            <a:avLst/>
          </a:prstGeom>
        </p:spPr>
      </p:pic>
      <p:pic>
        <p:nvPicPr>
          <p:cNvPr id="1028" name="Picture 4" descr="C:\Users\pc\AppData\Local\Microsoft\Windows\Temporary Internet Files\Content.IE5\GJ8014QZ\MC9001512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598" y="4033381"/>
            <a:ext cx="1722730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GJ8014QZ\MC9000840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80003"/>
            <a:ext cx="1738981" cy="230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UIFOX6ZY\MC900083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63796"/>
            <a:ext cx="282010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2533987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čáp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2533987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vlaštovka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517995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špaček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517995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kukačka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17322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Poznej tyto ptáky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931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560840" cy="53501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2"/>
              </a:rPr>
              <a:t>http://commons.wikimedia.org/wiki/File:Yellow-billed_Stork_Mycteria_ibis_in_Tanzania_4625_cropped_Nevit.jpg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3"/>
              </a:rPr>
              <a:t>http://www.clker.com/clipart-26826.html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4"/>
              </a:rPr>
              <a:t>http://www.clker.com/clipart-26404.html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5"/>
              </a:rPr>
              <a:t>http://www.rozhlas.cz/hlas/pevci-p/_zprava/24689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6"/>
              </a:rPr>
              <a:t>http://commons.wikimedia.org/wiki/File:Hirundinidae_fecskef%C3%A9l%C3%A9k.jpg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7"/>
              </a:rPr>
              <a:t>http://commons.wikimedia.org/wiki/File:Cuculus_canorus_vogelartinfo_chris_romeiks_CHR0791_cropped.jpg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8"/>
              </a:rPr>
              <a:t>http://www.rozhlas.cz/hlas/kukacky/_zprava/14966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9"/>
              </a:rPr>
              <a:t>http://commons.wikimedia.org/wiki/File:Bocian_czarnodzioby_Ciconia_boyciana_RB7.jpg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0"/>
              </a:rPr>
              <a:t>http://www.springalive.net/cs-cz/springalive/stork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1"/>
              </a:rPr>
              <a:t>http://commons.wikimedia.org/wiki/File:Colourful_starling.jpeg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2"/>
              </a:rPr>
              <a:t>http://animaldiversity.ummz.umich.edu/site/resources/naturesongs/starling3.wav/view.html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3"/>
              </a:rPr>
              <a:t>http://commons.wikimedia.org/wiki/File:Oriental_Skylark_I_IMG_0551.jpg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4"/>
              </a:rPr>
              <a:t>http://www.rozhlas.cz/hlas/pevci-p/_zprava/skrivan-polni--19733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5"/>
              </a:rPr>
              <a:t>http://cs.wikipedia.org/wiki/Soubor:Delichon_urbicum_10.jpg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u="sng" dirty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6"/>
              </a:rPr>
              <a:t>http://www.rozhlas.cz/hlas/pevci-ch/_zprava/jiricka-obecna--</a:t>
            </a:r>
            <a:r>
              <a:rPr lang="en-US" sz="1200" u="sng" dirty="0" smtClean="0">
                <a:solidFill>
                  <a:srgbClr val="0000FF"/>
                </a:solidFill>
                <a:latin typeface="Times New Roman"/>
                <a:ea typeface="Times New Roman"/>
                <a:cs typeface="Times New Roman"/>
                <a:hlinkClick r:id="rId16"/>
              </a:rPr>
              <a:t>28376</a:t>
            </a:r>
            <a:endParaRPr lang="cs-CZ" sz="1200" dirty="0">
              <a:latin typeface="Calibri"/>
              <a:ea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0798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250</TotalTime>
  <Words>376</Words>
  <Application>Microsoft Office PowerPoint</Application>
  <PresentationFormat>Předvádění na obrazovce (4:3)</PresentationFormat>
  <Paragraphs>46</Paragraphs>
  <Slides>10</Slides>
  <Notes>0</Notes>
  <HiddenSlides>0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STĚHOVAVÍ PTÁCI</vt:lpstr>
      <vt:lpstr>Prezentace aplikace PowerPoint</vt:lpstr>
      <vt:lpstr>VLAŠTOVKA</vt:lpstr>
      <vt:lpstr>KUKAČKA</vt:lpstr>
      <vt:lpstr>ČÁP</vt:lpstr>
      <vt:lpstr>ŠPAČEK</vt:lpstr>
      <vt:lpstr>SKŘIVAN</vt:lpstr>
      <vt:lpstr>JIŘIČKA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STĚHOVAVÍ PTÁCI</dc:title>
  <dc:creator>Lenka</dc:creator>
  <cp:lastModifiedBy>pc</cp:lastModifiedBy>
  <cp:revision>22</cp:revision>
  <dcterms:created xsi:type="dcterms:W3CDTF">2012-03-03T20:02:16Z</dcterms:created>
  <dcterms:modified xsi:type="dcterms:W3CDTF">2012-04-04T00:48:14Z</dcterms:modified>
</cp:coreProperties>
</file>