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6699"/>
    <a:srgbClr val="00FF00"/>
    <a:srgbClr val="986896"/>
    <a:srgbClr val="FFFF00"/>
    <a:srgbClr val="6CDD51"/>
    <a:srgbClr val="FF66CC"/>
    <a:srgbClr val="FF00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566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8589AC-B9B5-4CE8-AD16-074CDE164433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AF4603-4647-44FF-B80E-8049FF0A84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496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se objeví pod obrázkem slova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AF4603-4647-44FF-B80E-8049FF0A845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926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Doplňování po </a:t>
            </a:r>
            <a:r>
              <a:rPr lang="cs-CZ" dirty="0" err="1" smtClean="0"/>
              <a:t>sloupcíh</a:t>
            </a:r>
            <a:r>
              <a:rPr lang="cs-CZ" dirty="0" smtClean="0"/>
              <a:t>.</a:t>
            </a:r>
            <a:r>
              <a:rPr lang="cs-CZ" baseline="0" dirty="0" smtClean="0"/>
              <a:t> P</a:t>
            </a:r>
            <a:r>
              <a:rPr lang="cs-CZ" dirty="0" smtClean="0"/>
              <a:t>o kliknutí přiletí slabika.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AF4603-4647-44FF-B80E-8049FF0A845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887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6D37D9A-3042-49E2-A878-B348921BE5D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FE3A3C0-F56A-490E-9A3D-2749628FDEB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jpeg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12" Type="http://schemas.openxmlformats.org/officeDocument/2006/relationships/image" Target="../media/image18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wmf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5" Type="http://schemas.openxmlformats.org/officeDocument/2006/relationships/image" Target="../media/image30.jpeg"/><Relationship Id="rId10" Type="http://schemas.openxmlformats.org/officeDocument/2006/relationships/image" Target="../media/image35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96752"/>
            <a:ext cx="7772400" cy="1872208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Tvrdé a měkké souhlásky</a:t>
            </a:r>
            <a:endParaRPr lang="cs-CZ" sz="60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5877272"/>
            <a:ext cx="6400800" cy="593079"/>
          </a:xfrm>
        </p:spPr>
        <p:txBody>
          <a:bodyPr>
            <a:normAutofit/>
          </a:bodyPr>
          <a:lstStyle/>
          <a:p>
            <a:pPr marL="36576" lvl="0" algn="l" fontAlgn="base">
              <a:spcAft>
                <a:spcPct val="0"/>
              </a:spcAft>
              <a:buClr>
                <a:srgbClr val="B83D68"/>
              </a:buClr>
              <a:buSzPct val="80000"/>
              <a:defRPr/>
            </a:pPr>
            <a:r>
              <a:rPr lang="cs-CZ" sz="1400" dirty="0">
                <a:solidFill>
                  <a:prstClr val="black"/>
                </a:solidFill>
                <a:latin typeface="Calibri" pitchFamily="34" charset="0"/>
              </a:rPr>
              <a:t>Střední škola, Základní škola a Mateřská škola, Karviná, příspěvková organizace</a:t>
            </a:r>
          </a:p>
          <a:p>
            <a:pPr marL="36576" lvl="0" algn="l" fontAlgn="base">
              <a:spcAft>
                <a:spcPct val="0"/>
              </a:spcAft>
              <a:buClr>
                <a:srgbClr val="B83D68"/>
              </a:buClr>
              <a:buSzPct val="80000"/>
              <a:defRPr/>
            </a:pPr>
            <a:r>
              <a:rPr lang="cs-CZ" sz="1400" dirty="0">
                <a:solidFill>
                  <a:prstClr val="black"/>
                </a:solidFill>
                <a:latin typeface="Book Antiqua" pitchFamily="18" charset="0"/>
              </a:rPr>
              <a:t>Autor: Taťána Šťástková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32656"/>
            <a:ext cx="72728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smtClean="0">
                <a:solidFill>
                  <a:prstClr val="black"/>
                </a:solidFill>
                <a:latin typeface="Calibri"/>
              </a:rPr>
              <a:t>DUM_013/JAZYK </a:t>
            </a:r>
            <a:r>
              <a:rPr lang="cs-CZ" sz="1400" dirty="0">
                <a:solidFill>
                  <a:prstClr val="black"/>
                </a:solidFill>
                <a:latin typeface="Calibri"/>
              </a:rPr>
              <a:t>A JAZYKOVÁ </a:t>
            </a:r>
            <a:r>
              <a:rPr lang="cs-CZ" sz="1400" dirty="0" smtClean="0">
                <a:solidFill>
                  <a:prstClr val="black"/>
                </a:solidFill>
                <a:latin typeface="Calibri"/>
              </a:rPr>
              <a:t>KOMUNIKACE/TVRDÉ A MĚKKÉ SOUHLÁSKY/ŠŤÁSTKOVÁ/2012</a:t>
            </a:r>
            <a:endParaRPr lang="cs-CZ" sz="140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320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Obdélník 1030"/>
          <p:cNvSpPr/>
          <p:nvPr/>
        </p:nvSpPr>
        <p:spPr>
          <a:xfrm>
            <a:off x="5232092" y="4220820"/>
            <a:ext cx="3690410" cy="94221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slabiky</a:t>
            </a:r>
            <a:endParaRPr lang="cs-CZ" sz="6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1835696" y="800708"/>
            <a:ext cx="1368152" cy="13681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162930" y="1216770"/>
            <a:ext cx="1368152" cy="129614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531082" y="797154"/>
            <a:ext cx="1368152" cy="136815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919693" y="1216770"/>
            <a:ext cx="1296144" cy="1296144"/>
          </a:xfrm>
          <a:prstGeom prst="ellipse">
            <a:avLst/>
          </a:prstGeom>
          <a:solidFill>
            <a:srgbClr val="6CDD5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08800" y="5485002"/>
            <a:ext cx="2510893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139952" y="5487911"/>
            <a:ext cx="12192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y-ý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11"/>
          <p:cNvCxnSpPr>
            <a:endCxn id="9" idx="0"/>
          </p:cNvCxnSpPr>
          <p:nvPr/>
        </p:nvCxnSpPr>
        <p:spPr>
          <a:xfrm>
            <a:off x="3203848" y="3605466"/>
            <a:ext cx="1460399" cy="187953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9" idx="0"/>
          </p:cNvCxnSpPr>
          <p:nvPr/>
        </p:nvCxnSpPr>
        <p:spPr>
          <a:xfrm>
            <a:off x="2699792" y="2165306"/>
            <a:ext cx="1964455" cy="33196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3" idx="4"/>
            <a:endCxn id="9" idx="0"/>
          </p:cNvCxnSpPr>
          <p:nvPr/>
        </p:nvCxnSpPr>
        <p:spPr>
          <a:xfrm>
            <a:off x="3847006" y="2512914"/>
            <a:ext cx="817241" cy="29720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7" idx="4"/>
          </p:cNvCxnSpPr>
          <p:nvPr/>
        </p:nvCxnSpPr>
        <p:spPr>
          <a:xfrm flipH="1">
            <a:off x="4664246" y="3421892"/>
            <a:ext cx="123778" cy="206601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2267744" y="2165306"/>
            <a:ext cx="1440160" cy="144016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4" idx="4"/>
          </p:cNvCxnSpPr>
          <p:nvPr/>
        </p:nvCxnSpPr>
        <p:spPr>
          <a:xfrm flipH="1">
            <a:off x="4664246" y="2165306"/>
            <a:ext cx="550912" cy="33226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4139952" y="2165306"/>
            <a:ext cx="1296144" cy="125658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4664246" y="2420888"/>
            <a:ext cx="1527934" cy="306411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5580112" y="2512914"/>
            <a:ext cx="1224136" cy="127612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endCxn id="9" idx="0"/>
          </p:cNvCxnSpPr>
          <p:nvPr/>
        </p:nvCxnSpPr>
        <p:spPr>
          <a:xfrm flipH="1">
            <a:off x="4664247" y="3605466"/>
            <a:ext cx="1234987" cy="18795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053846" y="853102"/>
            <a:ext cx="10103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hy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49971" y="1233711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chy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4749563" y="800708"/>
            <a:ext cx="9565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ky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6194823" y="1138494"/>
            <a:ext cx="828092" cy="1023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ry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2542103" y="2285767"/>
            <a:ext cx="10441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dy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4479754" y="2162004"/>
            <a:ext cx="8951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ty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5783131" y="2512914"/>
            <a:ext cx="9499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ny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1421650" y="4220820"/>
            <a:ext cx="2196244" cy="84420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tvrdé</a:t>
            </a:r>
            <a:endParaRPr lang="cs-CZ" sz="6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651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1" grpId="0" animBg="1"/>
      <p:bldP spid="30" grpId="0"/>
      <p:bldP spid="31" grpId="0"/>
      <p:bldP spid="1024" grpId="0"/>
      <p:bldP spid="1025" grpId="0"/>
      <p:bldP spid="1027" grpId="0"/>
      <p:bldP spid="1028" grpId="0"/>
      <p:bldP spid="1029" grpId="0"/>
      <p:bldP spid="103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7430" y="23898"/>
            <a:ext cx="81415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    ch    k    r    d    t    n</a:t>
            </a:r>
          </a:p>
        </p:txBody>
      </p:sp>
      <p:pic>
        <p:nvPicPr>
          <p:cNvPr id="2051" name="Picture 3" descr="C:\Users\pc\AppData\Local\Microsoft\Windows\Temporary Internet Files\Content.IE5\UIFOX6ZY\MC900019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21" y="2151707"/>
            <a:ext cx="1235260" cy="1078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A3BZKTVY\MP9003137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09347"/>
            <a:ext cx="1717560" cy="113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GJ8014QZ\MC9004357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999" y="2159374"/>
            <a:ext cx="1115337" cy="1115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PJ90FPQN\MP9004075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20558"/>
            <a:ext cx="1817859" cy="119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A3BZKTVY\MC9003439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66" y="4293096"/>
            <a:ext cx="1461211" cy="129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A3BZKTVY\MC9003439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279" y="4581127"/>
            <a:ext cx="1461211" cy="129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UIFOX6ZY\MC90030522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2409" y="4573317"/>
            <a:ext cx="1639555" cy="129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c\AppData\Local\Microsoft\Windows\Temporary Internet Files\Content.IE5\GJ8014QZ\MC90035362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694" y="4077450"/>
            <a:ext cx="1493068" cy="1722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c\AppData\Local\Microsoft\Windows\Temporary Internet Files\Content.IE5\GJ8014QZ\MC90035362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919" y="4200301"/>
            <a:ext cx="1521881" cy="175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221" y="1039561"/>
            <a:ext cx="8964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jsou tvrdé </a:t>
            </a:r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souhlásky – píšeme po nich y nebo ý</a:t>
            </a:r>
            <a:endParaRPr lang="cs-CZ" sz="3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7965" y="3313528"/>
            <a:ext cx="1099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kni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3313528"/>
            <a:ext cx="1204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oře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3364782"/>
            <a:ext cx="1168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tic</a:t>
            </a:r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59609" y="3370268"/>
            <a:ext cx="8847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1788" y="5952079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su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0306" y="5941957"/>
            <a:ext cx="8948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bo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98978" y="5955963"/>
            <a:ext cx="10965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zvo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989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40"/>
                            </p:stCondLst>
                            <p:childTnLst>
                              <p:par>
                                <p:cTn id="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 neúplná slova slabikou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0208" y="1772816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no__ 		__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nek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ro__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dlou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		dra__		bře__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vá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  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dru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		o__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nek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kru__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o__bal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se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podla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bato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		__mna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příbě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	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pc\AppData\Local\Microsoft\Windows\Temporary Internet Files\Content.IE5\A3BZKTVY\MP9004252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36962"/>
            <a:ext cx="798224" cy="119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UIFOX6ZY\MP9004092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582602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PJ90FPQN\MC9003523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781" y="5445266"/>
            <a:ext cx="617610" cy="1035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PJ90FPQN\MP9004054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042" y="5036962"/>
            <a:ext cx="949253" cy="67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PJ90FPQN\MC9002918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746" y="5173398"/>
            <a:ext cx="681097" cy="61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\AppData\Local\Microsoft\Windows\Temporary Internet Files\Content.IE5\GJ8014QZ\MP900401876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788"/>
          <a:stretch/>
        </p:blipFill>
        <p:spPr bwMode="auto">
          <a:xfrm>
            <a:off x="2146040" y="5687366"/>
            <a:ext cx="648072" cy="798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\AppData\Local\Microsoft\Windows\Temporary Internet Files\Content.IE5\4BTX32LS\MC9003315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731" y="4870797"/>
            <a:ext cx="899311" cy="50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\AppData\Local\Microsoft\Windows\Temporary Internet Files\Content.IE5\4BTX32LS\MC9003315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561" y="4671684"/>
            <a:ext cx="899311" cy="50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pc\AppData\Local\Microsoft\Windows\Temporary Internet Files\Content.IE5\GPSD1BOZ\MP90040104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472839"/>
            <a:ext cx="1198335" cy="79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pc\AppData\Local\Microsoft\Windows\Temporary Internet Files\Content.IE5\40MZL1RR\MP900411697[1]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590" b="26367"/>
          <a:stretch/>
        </p:blipFill>
        <p:spPr bwMode="auto">
          <a:xfrm>
            <a:off x="3684513" y="5233173"/>
            <a:ext cx="1283048" cy="96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41426" y="1812751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04251" y="2788478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80013" y="3776575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91246" y="1786747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05328" y="3776575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246058" y="3253355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86387" y="3763024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59344" y="3272283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67314" y="2291377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55609" y="2278130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51642" y="2749063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357168" y="2801350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05328" y="2314589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654741" y="3272283"/>
            <a:ext cx="609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14898" y="1813816"/>
            <a:ext cx="6982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8" name="Picture 16" descr="C:\Users\pc\AppData\Local\Microsoft\Windows\Temporary Internet Files\Content.IE5\HIT68EI9\MM900040948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123" y="5493402"/>
            <a:ext cx="105727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5774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257647" y="3878269"/>
            <a:ext cx="2736304" cy="224676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selé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vyso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veli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krát__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hoř__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04420" y="257816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 slabiky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77" y="743781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Hlu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___  člověk neslyší. Zralé oře___  padaly.     V </a:t>
            </a:r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ku___ni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se něco vaří. Ze stře___ visely rampou___. Ten příklad je </a:t>
            </a:r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jednodu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___. ___</a:t>
            </a:r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trý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člověk se ve světě neztratí. Udělal si na noze </a:t>
            </a:r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pu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___ř. </a:t>
            </a:r>
            <a:endParaRPr lang="cs-CZ" sz="3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77" y="3416605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 slabiky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vyber, co k sobě patří: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878270"/>
            <a:ext cx="2592288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slad__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hor__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ten__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měk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hez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71197" y="4740043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dům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3878270"/>
            <a:ext cx="975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obraz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71197" y="4282585"/>
            <a:ext cx="1016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chléb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12907" y="5099336"/>
            <a:ext cx="1649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provázek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88749" y="428777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čaj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02667" y="4749542"/>
            <a:ext cx="6655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lék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71197" y="5517232"/>
            <a:ext cx="1266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okurky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87437" y="510365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med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88749" y="5505393"/>
            <a:ext cx="1091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strom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73660" y="3874087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prut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83401" y="175634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50196" y="78601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13535" y="2721487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9965" y="1268615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8511" y="78601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05623" y="1755329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49618" y="126389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77616" y="1759443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Chy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03848" y="3895702"/>
            <a:ext cx="665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ky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196912" y="5150931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79334" y="4723369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79334" y="4292280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11013" y="3883459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39295" y="5601818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41949" y="4282585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34754" y="5601818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855600" y="5164237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869668" y="4723369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ký</a:t>
            </a:r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11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4798E-6 L -0.49965 -0.17711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83" y="-88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04046E-6 L -0.63003 0.00462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510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51445E-7 L -0.64011 -0.05064 " pathEditMode="relative" rAng="0" ptsTypes="AA">
                                      <p:cBhvr>
                                        <p:cTn id="1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14" y="-2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10405E-6 L -0.46666 0.13133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33" y="65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21965E-6 L -0.49427 0.25294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22" y="12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50289E-6 L -0.19688 -0.23723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11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1022E-16 L -0.32344 -0.17272 " pathEditMode="relative" rAng="0" ptsTypes="AA">
                                      <p:cBhvr>
                                        <p:cTn id="1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81" y="-8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69942E-6 L -0.19844 0.00185 " pathEditMode="relative" rAng="0" ptsTypes="AA">
                                      <p:cBhvr>
                                        <p:cTn id="1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31" y="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13873E-6 L -0.33316 0.19075 " pathEditMode="relative" rAng="0" ptsTypes="AA">
                                      <p:cBhvr>
                                        <p:cTn id="1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67" y="95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9.82659E-7 L -0.34896 0.12624 " pathEditMode="relative" rAng="0" ptsTypes="AA">
                                      <p:cBhvr>
                                        <p:cTn id="1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48" y="63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9528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 neúplná slova slabikou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brambo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	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__š		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bník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__č		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			byst__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ho__	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úk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__t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mok__			chyt__		__je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__že		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mod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		sta__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99340" y="191683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191683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64402" y="2348880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24362" y="288672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95017" y="341695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30747" y="288034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ry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2919730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36078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64402" y="1928734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2716" y="384578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0556" y="333444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49916" y="388660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49916" y="3405402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20538" y="3874324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600574" y="241441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rý</a:t>
            </a:r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pc\AppData\Local\Microsoft\Windows\Temporary Internet Files\Content.IE5\40MZL1RR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17" y="4725144"/>
            <a:ext cx="1170279" cy="780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40MZL1RR\MP9002897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570" y="5781678"/>
            <a:ext cx="982805" cy="651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HIT68EI9\MP900316897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147" b="58962"/>
          <a:stretch/>
        </p:blipFill>
        <p:spPr bwMode="auto">
          <a:xfrm>
            <a:off x="665417" y="5611055"/>
            <a:ext cx="2518348" cy="993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GPSD1BOZ\MP900425537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01" t="62514" b="3700"/>
          <a:stretch/>
        </p:blipFill>
        <p:spPr bwMode="auto">
          <a:xfrm>
            <a:off x="7136502" y="4919932"/>
            <a:ext cx="1101659" cy="626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40MZL1RR\MP9004383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899" y="5611055"/>
            <a:ext cx="1700209" cy="113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HIT68EI9\MC9003383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790" y="4752887"/>
            <a:ext cx="811073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HIT68EI9\MP900402061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78" r="27497" b="31649"/>
          <a:stretch/>
        </p:blipFill>
        <p:spPr bwMode="auto">
          <a:xfrm>
            <a:off x="2267744" y="4430628"/>
            <a:ext cx="1509358" cy="114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c\AppData\Local\Microsoft\Windows\Temporary Internet Files\Content.IE5\HIT68EI9\MP90043119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185" y="4570691"/>
            <a:ext cx="864498" cy="86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63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ty,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dý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ný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052736"/>
            <a:ext cx="7920880" cy="954107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slovech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schody, mosty, zvony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hlásky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d, t, n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vyslovujeme tvrdě, proto za nimi píšeme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13285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1.  Doplň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dý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Každý živý tvor __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chá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Ve sklepě stály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__. Sousedka umyla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__. Jana sbírala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jaho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__. Vyrostla nám __ně.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517851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 Doplň ty nebo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Maminčiny buch__ jsou nejlepší.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Žlu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__l si sedl na kvě__. Povodeň strhla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90284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3.  Doplň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nebo ný: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Pepík je pil__ žák. V noci jsem měl zlé s__. Strom má silné koře__. Dům hlídá čer__ pes. Z dálky jsme slyšeli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zvo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35237" y="2856528"/>
            <a:ext cx="6019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41027" y="250218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18365" y="286732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02092" y="285652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dý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55488" y="249689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dý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83134" y="38808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50675" y="388718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84368" y="388084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43520" y="4278707"/>
            <a:ext cx="481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78405" y="4256515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85011" y="389438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tý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30273" y="564151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68749" y="527217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30354" y="561992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79424" y="528057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ný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8609" y="5625135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ný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204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Obdélník 48"/>
          <p:cNvSpPr/>
          <p:nvPr/>
        </p:nvSpPr>
        <p:spPr>
          <a:xfrm>
            <a:off x="260054" y="4472189"/>
            <a:ext cx="8776442" cy="844207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měkké           souhlásky</a:t>
            </a:r>
            <a:endParaRPr lang="cs-CZ" sz="6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>
            <a:endCxn id="2" idx="0"/>
          </p:cNvCxnSpPr>
          <p:nvPr/>
        </p:nvCxnSpPr>
        <p:spPr>
          <a:xfrm>
            <a:off x="3779912" y="2946800"/>
            <a:ext cx="771764" cy="29560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2" idx="0"/>
          </p:cNvCxnSpPr>
          <p:nvPr/>
        </p:nvCxnSpPr>
        <p:spPr>
          <a:xfrm flipH="1">
            <a:off x="4551676" y="1948721"/>
            <a:ext cx="2343799" cy="395415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2" idx="0"/>
          </p:cNvCxnSpPr>
          <p:nvPr/>
        </p:nvCxnSpPr>
        <p:spPr>
          <a:xfrm flipH="1">
            <a:off x="4551676" y="1515805"/>
            <a:ext cx="886352" cy="438707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2" idx="0"/>
          </p:cNvCxnSpPr>
          <p:nvPr/>
        </p:nvCxnSpPr>
        <p:spPr>
          <a:xfrm>
            <a:off x="2719381" y="2067767"/>
            <a:ext cx="1832295" cy="383510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7" idx="4"/>
            <a:endCxn id="2" idx="0"/>
          </p:cNvCxnSpPr>
          <p:nvPr/>
        </p:nvCxnSpPr>
        <p:spPr>
          <a:xfrm>
            <a:off x="4087533" y="1578648"/>
            <a:ext cx="464143" cy="43242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595248" y="5902875"/>
            <a:ext cx="1912856" cy="92333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i – í 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1763412" y="699615"/>
            <a:ext cx="1368152" cy="136815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898573" y="1578648"/>
            <a:ext cx="1368152" cy="1368152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438028" y="3140968"/>
            <a:ext cx="1368152" cy="1368152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209084" y="1578648"/>
            <a:ext cx="1368152" cy="136815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403457" y="210496"/>
            <a:ext cx="1368152" cy="13681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824028" y="147653"/>
            <a:ext cx="1368152" cy="1368152"/>
          </a:xfrm>
          <a:prstGeom prst="ellips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444208" y="699615"/>
            <a:ext cx="1368152" cy="13681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069876" y="2626060"/>
            <a:ext cx="1368152" cy="1368152"/>
          </a:xfrm>
          <a:prstGeom prst="ellipse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>
            <a:endCxn id="2" idx="0"/>
          </p:cNvCxnSpPr>
          <p:nvPr/>
        </p:nvCxnSpPr>
        <p:spPr>
          <a:xfrm>
            <a:off x="3717561" y="4407108"/>
            <a:ext cx="834115" cy="149576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2" idx="0"/>
          </p:cNvCxnSpPr>
          <p:nvPr/>
        </p:nvCxnSpPr>
        <p:spPr>
          <a:xfrm flipH="1">
            <a:off x="4551676" y="2946800"/>
            <a:ext cx="1171899" cy="29560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11" idx="4"/>
            <a:endCxn id="2" idx="0"/>
          </p:cNvCxnSpPr>
          <p:nvPr/>
        </p:nvCxnSpPr>
        <p:spPr>
          <a:xfrm flipH="1">
            <a:off x="4551676" y="3994212"/>
            <a:ext cx="202276" cy="19086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2" idx="0"/>
          </p:cNvCxnSpPr>
          <p:nvPr/>
        </p:nvCxnSpPr>
        <p:spPr>
          <a:xfrm flipH="1">
            <a:off x="4551676" y="4424837"/>
            <a:ext cx="1171899" cy="14780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2719381" y="3140968"/>
            <a:ext cx="1368152" cy="1368152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 rot="20486537">
            <a:off x="2041561" y="894572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ži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452571">
            <a:off x="5137625" y="323897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687580" y="386740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824186">
            <a:off x="6726217" y="801940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 rot="20432147">
            <a:off x="3033502" y="3324270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 rot="1288416">
            <a:off x="5632598" y="1734054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 rot="21088000">
            <a:off x="3131564" y="1754892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rot="1904953">
            <a:off x="5802203" y="3276459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400006" y="2725098"/>
            <a:ext cx="8640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4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0786"/>
            <a:ext cx="8064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ž   š   č   ř   c   j   ď   ť   ň</a:t>
            </a:r>
            <a:endParaRPr lang="cs-CZ" sz="6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991" y="1089609"/>
            <a:ext cx="9036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souhlásky měkké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– píšeme po nich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pc\AppData\Local\Microsoft\Windows\Temporary Internet Files\Content.IE5\HIT68EI9\MC9003357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921456" cy="77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40MZL1RR\MC9003359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27429"/>
            <a:ext cx="1346340" cy="1240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40MZL1RR\MP9001788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301" y="1946331"/>
            <a:ext cx="1611144" cy="106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4BTX32LS\MP90040005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29" r="35831"/>
          <a:stretch/>
        </p:blipFill>
        <p:spPr bwMode="auto">
          <a:xfrm>
            <a:off x="6988483" y="1946331"/>
            <a:ext cx="1669212" cy="1143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4BTX32LS\MC9003433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362" y="3356992"/>
            <a:ext cx="1310329" cy="121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AppData\Local\Microsoft\Windows\Temporary Internet Files\Content.IE5\40MZL1RR\MC9003323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873" y="3544773"/>
            <a:ext cx="1361515" cy="95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GPSD1BOZ\MP90018517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246" y="4943759"/>
            <a:ext cx="1721325" cy="115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pc\AppData\Local\Microsoft\Windows\Temporary Internet Files\Content.IE5\HIT68EI9\MP90042209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276" y="5085184"/>
            <a:ext cx="1129926" cy="112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pc\AppData\Local\Microsoft\Windows\Temporary Internet Files\Content.IE5\40MZL1RR\MP900422692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61"/>
          <a:stretch/>
        </p:blipFill>
        <p:spPr bwMode="auto">
          <a:xfrm>
            <a:off x="6859388" y="4571805"/>
            <a:ext cx="1597227" cy="141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6912" y="302663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čka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820" y="3095382"/>
            <a:ext cx="11668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35971" y="3011719"/>
            <a:ext cx="723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309538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55916" y="4485286"/>
            <a:ext cx="856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89503" y="4425499"/>
            <a:ext cx="921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69953" y="6093575"/>
            <a:ext cx="716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tě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11845" y="6131987"/>
            <a:ext cx="1274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kvě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32828" y="5993156"/>
            <a:ext cx="12298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831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60"/>
                            </p:stCondLst>
                            <p:childTnLst>
                              <p:par>
                                <p:cTn id="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 neúplná slova: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5201" y="2276872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__dle		   </a:t>
            </a:r>
            <a:r>
              <a:rPr lang="cs-CZ" sz="32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se__t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sva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__na	  </a:t>
            </a:r>
            <a:r>
              <a:rPr lang="cs-CZ" sz="3200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sk</a:t>
            </a: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__ň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__žala	   </a:t>
            </a:r>
            <a:r>
              <a:rPr lang="cs-CZ" sz="32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	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__ch		  </a:t>
            </a: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3200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zek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__		   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32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ška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__stý		  </a:t>
            </a:r>
            <a:r>
              <a:rPr lang="cs-CZ" sz="3200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čty</a:t>
            </a: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__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__je		   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u__		</a:t>
            </a:r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vr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__		  </a:t>
            </a:r>
            <a:r>
              <a:rPr lang="cs-CZ" sz="3200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t__da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zeň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	   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lep__		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tanka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3200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va</a:t>
            </a: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__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__ch	   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__je		</a:t>
            </a:r>
            <a:r>
              <a:rPr lang="cs-CZ" sz="32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u__tel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Ji__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dr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__		   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vět__		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to__		  </a:t>
            </a: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t__</a:t>
            </a:r>
            <a:endParaRPr lang="cs-CZ" sz="32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9639" y="1630541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ži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ží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  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ší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či – čí	 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ři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ří</a:t>
            </a:r>
            <a:endParaRPr lang="cs-CZ" sz="36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50618" y="4686681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7041" y="2276872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052" y="3760857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052" y="4221088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06199" y="3231298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052" y="2808662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51428" y="5216497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5216495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40795" y="2780926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4246324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2682" y="3753615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3231298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64740" y="2276871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88662" y="4745901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2779452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80112" y="2276870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90927" y="4686972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29394" y="3231298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400000" y="5216494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77379" y="3748871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148064" y="4221087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73162" y="2808662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34597" y="2276872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331160" y="3713128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03903" y="4706022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452320" y="4230096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253499" y="5201464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600291" y="3224056"/>
            <a:ext cx="5583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32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749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 neúplná slova: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3529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3200" dirty="0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cí</a:t>
            </a: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Věrka s Hankou šly do  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rkusu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V jeteli hopsali tři zají__. Zední__  kladli  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Vojá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  stáli     v pozoru. Dej si do čaje  __trón.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Žá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  mají své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  v pořádku.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77072"/>
            <a:ext cx="83529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 startAt="2"/>
            </a:pPr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ji – jí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Oběd  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  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delně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 __řina rozbila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čko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Ukroj mi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kra_c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chleba.  __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skra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zapálila slámu.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Děti si spolu hra__.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Za__c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má rychlé nohy.      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225440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177376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225364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2253643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2239411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27544" y="270892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31127" y="273965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43165" y="323853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85765" y="457181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27684" y="4556159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5013176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71935" y="5533975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4574831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38934" y="507890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75516" y="553397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jí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460505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71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22401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Když slyšíme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dy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ty, </a:t>
            </a:r>
            <a:r>
              <a:rPr lang="cs-CZ" sz="32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napíšeme tvrdé y.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Když slyšíme di, ti, ni, napíšeme měkké i. 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6291" y="188640"/>
            <a:ext cx="456779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di, ti, ni -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dí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tí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, ní 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060848"/>
            <a:ext cx="4783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Urči správně napsaná slova.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78932" y="2881074"/>
            <a:ext cx="144016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dyvadlo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2511492" y="2881074"/>
            <a:ext cx="1255429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divadlo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94956" y="3580961"/>
            <a:ext cx="1224136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penýze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2565825" y="3580961"/>
            <a:ext cx="1224136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peníze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1294576" y="4266601"/>
            <a:ext cx="1028469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kniha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>
            <a:hlinkClick r:id="" action="ppaction://noaction" highlightClick="1">
              <a:snd r:embed="rId2" name="bomb.wav"/>
            </a:hlinkClick>
          </p:cNvPr>
          <p:cNvSpPr txBox="1"/>
          <p:nvPr/>
        </p:nvSpPr>
        <p:spPr>
          <a:xfrm>
            <a:off x="2511492" y="4965480"/>
            <a:ext cx="971716" cy="523220"/>
          </a:xfrm>
          <a:prstGeom prst="rect">
            <a:avLst/>
          </a:prstGeom>
          <a:solidFill>
            <a:srgbClr val="FF66CC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ýra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>
            <a:hlinkClick r:id="" action="ppaction://noaction" highlightClick="1">
              <a:snd r:embed="rId2" name="bomb.wav"/>
            </a:hlinkClick>
          </p:cNvPr>
          <p:cNvSpPr txBox="1"/>
          <p:nvPr/>
        </p:nvSpPr>
        <p:spPr>
          <a:xfrm>
            <a:off x="2511492" y="4216964"/>
            <a:ext cx="1080120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knyha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1294576" y="4965480"/>
            <a:ext cx="1029943" cy="523220"/>
          </a:xfrm>
          <a:prstGeom prst="rect">
            <a:avLst/>
          </a:prstGeom>
          <a:solidFill>
            <a:srgbClr val="FF66CC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díra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>
            <a:hlinkClick r:id="" action="ppaction://noaction" highlightClick="1">
              <a:snd r:embed="rId2" name="bomb.wav"/>
            </a:hlinkClick>
          </p:cNvPr>
          <p:cNvSpPr txBox="1"/>
          <p:nvPr/>
        </p:nvSpPr>
        <p:spPr>
          <a:xfrm>
            <a:off x="6547509" y="2892655"/>
            <a:ext cx="1008112" cy="523220"/>
          </a:xfrm>
          <a:prstGeom prst="rect">
            <a:avLst/>
          </a:prstGeom>
          <a:solidFill>
            <a:srgbClr val="6CDD51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tysíc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5487746" y="2888893"/>
            <a:ext cx="864096" cy="523220"/>
          </a:xfrm>
          <a:prstGeom prst="rect">
            <a:avLst/>
          </a:prstGeom>
          <a:solidFill>
            <a:srgbClr val="6CDD5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tisíc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>
            <a:hlinkClick r:id="" action="ppaction://noaction" highlightClick="1">
              <a:snd r:embed="rId2" name="bomb.wav"/>
            </a:hlinkClick>
          </p:cNvPr>
          <p:cNvSpPr txBox="1"/>
          <p:nvPr/>
        </p:nvSpPr>
        <p:spPr>
          <a:xfrm>
            <a:off x="5076850" y="3565971"/>
            <a:ext cx="129614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hnýzdo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6547509" y="3580961"/>
            <a:ext cx="122413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hnízdo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>
            <a:hlinkClick r:id="" action="ppaction://noaction" highlightClick="1">
              <a:snd r:embed="rId2" name="bomb.wav"/>
            </a:hlinkClick>
          </p:cNvPr>
          <p:cNvSpPr txBox="1"/>
          <p:nvPr/>
        </p:nvSpPr>
        <p:spPr>
          <a:xfrm>
            <a:off x="6582641" y="4266601"/>
            <a:ext cx="864096" cy="523220"/>
          </a:xfrm>
          <a:prstGeom prst="rect">
            <a:avLst/>
          </a:prstGeom>
          <a:solidFill>
            <a:srgbClr val="986896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tyše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5652914" y="4266601"/>
            <a:ext cx="720080" cy="523220"/>
          </a:xfrm>
          <a:prstGeom prst="rect">
            <a:avLst/>
          </a:prstGeom>
          <a:solidFill>
            <a:srgbClr val="986896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tiše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6619517" y="4965480"/>
            <a:ext cx="1152128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dýchá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>
            <a:hlinkClick r:id="" action="ppaction://noaction" highlightClick="1">
              <a:snd r:embed="rId2" name="bomb.wav"/>
            </a:hlinkClick>
          </p:cNvPr>
          <p:cNvSpPr txBox="1"/>
          <p:nvPr/>
        </p:nvSpPr>
        <p:spPr>
          <a:xfrm>
            <a:off x="5199714" y="4965480"/>
            <a:ext cx="1152128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díchá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2504125" y="5660231"/>
            <a:ext cx="1152128" cy="523220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mosty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>
            <a:hlinkClick r:id="" action="ppaction://noaction" highlightClick="1">
              <a:snd r:embed="rId2" name="bomb.wav"/>
            </a:hlinkClick>
          </p:cNvPr>
          <p:cNvSpPr txBox="1"/>
          <p:nvPr/>
        </p:nvSpPr>
        <p:spPr>
          <a:xfrm>
            <a:off x="1294576" y="5661248"/>
            <a:ext cx="1013167" cy="523220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mosti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>
            <a:hlinkClick r:id="" action="ppaction://noaction" highlightClick="1">
              <a:snd r:embed="rId3" name="applause.wav"/>
            </a:hlinkClick>
          </p:cNvPr>
          <p:cNvSpPr txBox="1"/>
          <p:nvPr/>
        </p:nvSpPr>
        <p:spPr>
          <a:xfrm>
            <a:off x="5025348" y="5658349"/>
            <a:ext cx="1347646" cy="52322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deštník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>
            <a:hlinkClick r:id="" action="ppaction://noaction" highlightClick="1">
              <a:snd r:embed="rId2" name="bomb.wav"/>
            </a:hlinkClick>
          </p:cNvPr>
          <p:cNvSpPr txBox="1"/>
          <p:nvPr/>
        </p:nvSpPr>
        <p:spPr>
          <a:xfrm>
            <a:off x="6574547" y="5658349"/>
            <a:ext cx="1347646" cy="52322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deštnýk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693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27" grpId="0" animBg="1"/>
      <p:bldP spid="28" grpId="0" animBg="1"/>
      <p:bldP spid="30" grpId="0" animBg="1"/>
      <p:bldP spid="32" grpId="0" animBg="1"/>
      <p:bldP spid="34" grpId="0" animBg="1"/>
      <p:bldP spid="37" grpId="0" animBg="1"/>
      <p:bldP spid="39" grpId="0" animBg="1"/>
      <p:bldP spid="4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OPAKOVÁNÍ – doplň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i,í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y, ý.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5"/>
            <a:ext cx="849694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dělaj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dět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Jen_k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 dělá papírové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lod_čk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J_ř_na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š_je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šat_  pro svou panenku.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An_čka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dává do vázy růž_.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Frant_šek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poč_tá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př_klad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 z matematik_.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Lád_k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zalévá na zahradě záhon_. 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J_rka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 uč_  na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poč_tač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Han_čka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př_pravuje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svač_nu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Ot_k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přeskakuje klád_.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J_tka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ut_rá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prach z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psac_ho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stolu.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Bedř_ch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př_pravuje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ud_ci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H_nek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č_stí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bot_.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01257" y="267403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84482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07787" y="227913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19972" y="268540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310389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60854" y="31198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790" y="35010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93368" y="35010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01855" y="351764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19631" y="227913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70475" y="181126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2659" y="1797311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67827" y="1811267"/>
            <a:ext cx="3641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12160" y="183874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15868" y="22688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1237" y="31198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226880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13348" y="309648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08577" y="311981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55771" y="309648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16946" y="351925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65676" y="395231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81762" y="3967307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788380" y="394723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06101" y="394723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383914" y="270256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73367" y="1812301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40874" y="269751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931855" y="184482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151342" y="267474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340874" y="3519258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934169" y="396913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575908" y="396913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36926" y="312832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1475656" y="142272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2195736" y="1412775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pic>
        <p:nvPicPr>
          <p:cNvPr id="1026" name="Picture 2" descr="C:\Users\pc\AppData\Local\Microsoft\Windows\Temporary Internet Files\Content.IE5\HIT68EI9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585" y="465313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37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/>
              <a:t>http://</a:t>
            </a:r>
            <a:r>
              <a:rPr lang="cs-CZ" dirty="0" smtClean="0"/>
              <a:t>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63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678</TotalTime>
  <Words>755</Words>
  <Application>Microsoft Office PowerPoint</Application>
  <PresentationFormat>Předvádění na obrazovce (4:3)</PresentationFormat>
  <Paragraphs>286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Tvrdé a měkké souhlásky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Tvrdé a měkké souhlásky</dc:title>
  <dc:creator>pc</dc:creator>
  <cp:lastModifiedBy>pc</cp:lastModifiedBy>
  <cp:revision>62</cp:revision>
  <dcterms:created xsi:type="dcterms:W3CDTF">2012-04-04T00:51:38Z</dcterms:created>
  <dcterms:modified xsi:type="dcterms:W3CDTF">2012-04-05T23:13:08Z</dcterms:modified>
</cp:coreProperties>
</file>