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66" r:id="rId4"/>
    <p:sldId id="267" r:id="rId5"/>
    <p:sldId id="268" r:id="rId6"/>
    <p:sldId id="269" r:id="rId7"/>
    <p:sldId id="270" r:id="rId8"/>
    <p:sldId id="271" r:id="rId9"/>
    <p:sldId id="27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05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28. 5. 2014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28. 5. 2014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28. 5. 2014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89ECF70D-79F4-4E22-9B13-1B2CDAA99EF4}" type="datetimeFigureOut">
              <a:rPr lang="cs-CZ" smtClean="0"/>
              <a:pPr/>
              <a:t>28. 5. 2014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28. 5. 2014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28. 5. 2014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28. 5. 2014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28. 5. 2014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9ECF70D-79F4-4E22-9B13-1B2CDAA99EF4}" type="datetimeFigureOut">
              <a:rPr lang="cs-CZ" smtClean="0"/>
              <a:pPr/>
              <a:t>28. 5. 2014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28. 5. 2014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CF70D-79F4-4E22-9B13-1B2CDAA99EF4}" type="datetimeFigureOut">
              <a:rPr lang="cs-CZ" smtClean="0"/>
              <a:pPr/>
              <a:t>28. 5. 2014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89ECF70D-79F4-4E22-9B13-1B2CDAA99EF4}" type="datetimeFigureOut">
              <a:rPr lang="cs-CZ" smtClean="0"/>
              <a:pPr/>
              <a:t>28. 5. 2014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BDDDDC-9C12-4753-A604-DE077F3EE13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929198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642918"/>
            <a:ext cx="8352928" cy="1470025"/>
          </a:xfrm>
        </p:spPr>
        <p:txBody>
          <a:bodyPr>
            <a:normAutofit/>
          </a:bodyPr>
          <a:lstStyle/>
          <a:p>
            <a:r>
              <a:rPr lang="cs-CZ" sz="3600" b="1" dirty="0">
                <a:solidFill>
                  <a:schemeClr val="tx1"/>
                </a:solidFill>
                <a:latin typeface="Calibri" pitchFamily="34" charset="0"/>
              </a:rPr>
              <a:t>DUM - Digitální Učební Materiál</a:t>
            </a:r>
            <a:r>
              <a:rPr lang="cs-CZ" sz="3600" dirty="0">
                <a:solidFill>
                  <a:schemeClr val="tx1"/>
                </a:solidFill>
                <a:latin typeface="Calibri" pitchFamily="34" charset="0"/>
              </a:rPr>
              <a:t/>
            </a:r>
            <a:br>
              <a:rPr lang="cs-CZ" sz="3600" dirty="0">
                <a:solidFill>
                  <a:schemeClr val="tx1"/>
                </a:solidFill>
                <a:latin typeface="Calibri" pitchFamily="34" charset="0"/>
              </a:rPr>
            </a:br>
            <a:endParaRPr lang="cs-CZ" sz="3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2492896"/>
            <a:ext cx="7215238" cy="4286256"/>
          </a:xfrm>
        </p:spPr>
        <p:txBody>
          <a:bodyPr>
            <a:normAutofit lnSpcReduction="10000"/>
          </a:bodyPr>
          <a:lstStyle/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endParaRPr lang="cs-CZ" sz="800" spc="0" dirty="0">
              <a:latin typeface="Calibri" pitchFamily="34" charset="0"/>
            </a:endParaRPr>
          </a:p>
          <a:p>
            <a:endParaRPr lang="cs-CZ" sz="800" spc="0" dirty="0" smtClean="0">
              <a:latin typeface="Calibri" pitchFamily="34" charset="0"/>
            </a:endParaRPr>
          </a:p>
          <a:p>
            <a:r>
              <a:rPr lang="cs-CZ" sz="800" spc="0" dirty="0" smtClean="0">
                <a:latin typeface="Calibri" pitchFamily="34" charset="0"/>
              </a:rPr>
              <a:t>Tento </a:t>
            </a:r>
            <a:r>
              <a:rPr lang="cs-CZ" sz="800" spc="0" dirty="0">
                <a:latin typeface="Calibri" pitchFamily="34" charset="0"/>
              </a:rPr>
              <a:t>projekt je spolufinancován Evropským sociálním fondem a státním rozpočtem České republiky.</a:t>
            </a:r>
          </a:p>
          <a:p>
            <a:endParaRPr lang="cs-CZ" spc="0" dirty="0">
              <a:latin typeface="Calibri" pitchFamily="34" charset="0"/>
            </a:endParaRPr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683283" y="2711454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dirty="0" smtClean="0">
                <a:latin typeface="Calibri" pitchFamily="34" charset="0"/>
              </a:rPr>
              <a:t>Registrační číslo: </a:t>
            </a:r>
            <a:r>
              <a:rPr lang="cs-CZ" sz="2000" dirty="0" smtClean="0">
                <a:latin typeface="Calibri" pitchFamily="34" charset="0"/>
              </a:rPr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>
                <a:latin typeface="Calibri" pitchFamily="34" charset="0"/>
              </a:rPr>
              <a:t>Šablona:</a:t>
            </a:r>
            <a:r>
              <a:rPr lang="cs-CZ" dirty="0" smtClean="0">
                <a:latin typeface="Calibri" pitchFamily="34" charset="0"/>
              </a:rPr>
              <a:t> III/2                                                              </a:t>
            </a:r>
            <a:r>
              <a:rPr lang="cs-CZ" b="1" dirty="0" smtClean="0">
                <a:latin typeface="Calibri" pitchFamily="34" charset="0"/>
              </a:rPr>
              <a:t>Sada: A6_45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>
                <a:latin typeface="Calibri" pitchFamily="34" charset="0"/>
              </a:rPr>
              <a:t>Datum ověření ve výuce: 7. 11.  2013                   Třída:   3TA</a:t>
            </a:r>
          </a:p>
        </p:txBody>
      </p:sp>
    </p:spTree>
    <p:extLst>
      <p:ext uri="{BB962C8B-B14F-4D97-AF65-F5344CB8AC3E}">
        <p14:creationId xmlns:p14="http://schemas.microsoft.com/office/powerpoint/2010/main" val="307195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latin typeface="Calibri" pitchFamily="34" charset="0"/>
              </a:rPr>
              <a:t>DUM - Digitální Učební Materiál</a:t>
            </a:r>
            <a:endParaRPr lang="cs-CZ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dirty="0" smtClean="0">
                <a:latin typeface="Calibri" pitchFamily="34" charset="0"/>
              </a:rPr>
              <a:t>Obor vzdělání: </a:t>
            </a:r>
            <a:r>
              <a:rPr lang="cs-CZ" b="1" dirty="0" smtClean="0">
                <a:latin typeface="Calibri" pitchFamily="34" charset="0"/>
              </a:rPr>
              <a:t>PEČOVATELSKÉ PRÁCE</a:t>
            </a:r>
            <a:endParaRPr lang="cs-CZ" b="1" dirty="0" smtClean="0">
              <a:latin typeface="Calibri" pitchFamily="34" charset="0"/>
            </a:endParaRPr>
          </a:p>
          <a:p>
            <a:pPr>
              <a:buNone/>
            </a:pPr>
            <a:r>
              <a:rPr lang="cs-CZ" b="1" dirty="0" smtClean="0">
                <a:latin typeface="Calibri" pitchFamily="34" charset="0"/>
              </a:rPr>
              <a:t>Předmět: </a:t>
            </a:r>
            <a:r>
              <a:rPr lang="cs-CZ" b="1" dirty="0" smtClean="0">
                <a:latin typeface="Calibri" pitchFamily="34" charset="0"/>
              </a:rPr>
              <a:t>Občanská výchova</a:t>
            </a:r>
            <a:endParaRPr lang="cs-CZ" b="1" dirty="0" smtClean="0">
              <a:latin typeface="Calibri" pitchFamily="34" charset="0"/>
            </a:endParaRPr>
          </a:p>
          <a:p>
            <a:pPr>
              <a:buNone/>
            </a:pPr>
            <a:r>
              <a:rPr lang="cs-CZ" b="1" dirty="0" smtClean="0">
                <a:latin typeface="Calibri" pitchFamily="34" charset="0"/>
              </a:rPr>
              <a:t>Ročník: </a:t>
            </a:r>
            <a:r>
              <a:rPr lang="cs-CZ" b="1" dirty="0" smtClean="0">
                <a:latin typeface="Calibri" pitchFamily="34" charset="0"/>
              </a:rPr>
              <a:t>3. </a:t>
            </a:r>
            <a:endParaRPr lang="cs-CZ" b="1" dirty="0" smtClean="0">
              <a:latin typeface="Calibri" pitchFamily="34" charset="0"/>
            </a:endParaRPr>
          </a:p>
          <a:p>
            <a:pPr>
              <a:buNone/>
            </a:pPr>
            <a:r>
              <a:rPr lang="cs-CZ" b="1" dirty="0" smtClean="0">
                <a:latin typeface="Calibri" pitchFamily="34" charset="0"/>
              </a:rPr>
              <a:t>Klíčová slova: </a:t>
            </a:r>
            <a:r>
              <a:rPr lang="cs-CZ" b="1" dirty="0">
                <a:latin typeface="Calibri" pitchFamily="34" charset="0"/>
              </a:rPr>
              <a:t>Z</a:t>
            </a:r>
            <a:r>
              <a:rPr lang="cs-CZ" b="1" dirty="0" smtClean="0">
                <a:latin typeface="Calibri" pitchFamily="34" charset="0"/>
              </a:rPr>
              <a:t>ákonodárná moc, </a:t>
            </a:r>
            <a:r>
              <a:rPr lang="cs-CZ" b="1" dirty="0" err="1" smtClean="0">
                <a:latin typeface="Calibri" pitchFamily="34" charset="0"/>
              </a:rPr>
              <a:t>Parlament,Poslanecká</a:t>
            </a:r>
            <a:r>
              <a:rPr lang="cs-CZ" b="1" dirty="0" smtClean="0">
                <a:latin typeface="Calibri" pitchFamily="34" charset="0"/>
              </a:rPr>
              <a:t> sněmovna, Senát</a:t>
            </a:r>
          </a:p>
          <a:p>
            <a:pPr>
              <a:buNone/>
            </a:pPr>
            <a:r>
              <a:rPr lang="cs-CZ" b="1" dirty="0" smtClean="0">
                <a:latin typeface="Calibri" pitchFamily="34" charset="0"/>
              </a:rPr>
              <a:t>Jméno </a:t>
            </a:r>
            <a:r>
              <a:rPr lang="cs-CZ" b="1" dirty="0" smtClean="0">
                <a:latin typeface="Calibri" pitchFamily="34" charset="0"/>
              </a:rPr>
              <a:t>autora: Mgr. Anna </a:t>
            </a:r>
            <a:r>
              <a:rPr lang="cs-CZ" b="1" dirty="0" err="1" smtClean="0">
                <a:latin typeface="Calibri" pitchFamily="34" charset="0"/>
              </a:rPr>
              <a:t>Konopová</a:t>
            </a:r>
            <a:endParaRPr lang="cs-CZ" b="1" dirty="0" smtClean="0">
              <a:latin typeface="Calibri" pitchFamily="34" charset="0"/>
            </a:endParaRPr>
          </a:p>
          <a:p>
            <a:pPr>
              <a:buNone/>
            </a:pPr>
            <a:endParaRPr lang="cs-CZ" b="1" dirty="0" smtClean="0">
              <a:latin typeface="Calibri" pitchFamily="34" charset="0"/>
            </a:endParaRPr>
          </a:p>
          <a:p>
            <a:pPr>
              <a:buNone/>
            </a:pPr>
            <a:r>
              <a:rPr lang="cs-CZ" b="1" dirty="0" smtClean="0">
                <a:latin typeface="Calibri" pitchFamily="34" charset="0"/>
              </a:rPr>
              <a:t>Škola:</a:t>
            </a:r>
            <a:r>
              <a:rPr lang="cs-CZ" dirty="0" smtClean="0">
                <a:latin typeface="Calibri" pitchFamily="34" charset="0"/>
              </a:rPr>
              <a:t> 	</a:t>
            </a:r>
            <a:r>
              <a:rPr lang="cs-CZ" sz="2400" b="1" dirty="0" smtClean="0">
                <a:solidFill>
                  <a:srgbClr val="002060"/>
                </a:solidFill>
                <a:latin typeface="Calibri" pitchFamily="34" charset="0"/>
              </a:rPr>
              <a:t>Střední </a:t>
            </a:r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>odborné učiliště, </a:t>
            </a:r>
            <a:r>
              <a:rPr lang="cs-CZ" sz="2400" b="1" dirty="0" err="1">
                <a:solidFill>
                  <a:srgbClr val="002060"/>
                </a:solidFill>
                <a:latin typeface="Calibri" pitchFamily="34" charset="0"/>
              </a:rPr>
              <a:t>Lišov</a:t>
            </a:r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/>
            </a:r>
            <a:br>
              <a:rPr lang="cs-CZ" sz="2400" b="1" dirty="0">
                <a:solidFill>
                  <a:srgbClr val="002060"/>
                </a:solidFill>
                <a:latin typeface="Calibri" pitchFamily="34" charset="0"/>
              </a:rPr>
            </a:br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>	</a:t>
            </a:r>
            <a:r>
              <a:rPr lang="cs-CZ" sz="2400" b="1" dirty="0" smtClean="0">
                <a:solidFill>
                  <a:srgbClr val="002060"/>
                </a:solidFill>
                <a:latin typeface="Calibri" pitchFamily="34" charset="0"/>
              </a:rPr>
              <a:t>	tř</a:t>
            </a:r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>. 5. května 3</a:t>
            </a:r>
          </a:p>
          <a:p>
            <a:pPr>
              <a:buNone/>
            </a:pPr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>		</a:t>
            </a:r>
            <a:r>
              <a:rPr lang="cs-CZ" sz="2400" b="1" dirty="0" smtClean="0">
                <a:solidFill>
                  <a:srgbClr val="002060"/>
                </a:solidFill>
                <a:latin typeface="Calibri" pitchFamily="34" charset="0"/>
              </a:rPr>
              <a:t>	373 </a:t>
            </a:r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>72 </a:t>
            </a:r>
            <a:r>
              <a:rPr lang="cs-CZ" sz="2400" b="1" dirty="0" err="1">
                <a:solidFill>
                  <a:srgbClr val="002060"/>
                </a:solidFill>
                <a:latin typeface="Calibri" pitchFamily="34" charset="0"/>
              </a:rPr>
              <a:t>Lišov</a:t>
            </a:r>
            <a:endParaRPr lang="cs-CZ" sz="2400" b="1" dirty="0">
              <a:solidFill>
                <a:srgbClr val="002060"/>
              </a:solidFill>
              <a:latin typeface="Calibri" pitchFamily="34" charset="0"/>
            </a:endParaRPr>
          </a:p>
          <a:p>
            <a:pPr>
              <a:buNone/>
            </a:pPr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>		</a:t>
            </a:r>
            <a:r>
              <a:rPr lang="cs-CZ" sz="2400" b="1" dirty="0" smtClean="0">
                <a:solidFill>
                  <a:srgbClr val="002060"/>
                </a:solidFill>
                <a:latin typeface="Calibri" pitchFamily="34" charset="0"/>
              </a:rPr>
              <a:t>	IČO</a:t>
            </a:r>
            <a:r>
              <a:rPr lang="cs-CZ" sz="2400" b="1" dirty="0">
                <a:solidFill>
                  <a:srgbClr val="002060"/>
                </a:solidFill>
                <a:latin typeface="Calibri" pitchFamily="34" charset="0"/>
              </a:rPr>
              <a:t>: 75050111	REDIZO: 651023599</a:t>
            </a:r>
          </a:p>
          <a:p>
            <a:pPr>
              <a:buNone/>
            </a:pPr>
            <a:endParaRPr lang="cs-CZ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657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400" b="1" dirty="0" smtClean="0"/>
              <a:t>ZÁKONODÁRNÁ MOC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u="sng" dirty="0" smtClean="0">
                <a:solidFill>
                  <a:srgbClr val="FF0000"/>
                </a:solidFill>
              </a:rPr>
              <a:t>Parlament –Poslanecká sněmovna</a:t>
            </a: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  -  200 poslanců, 4 roky, nad 21 let</a:t>
            </a: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  -  lze rozpustit a vypsat nové volby</a:t>
            </a: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  - nelze být současně poslancem a senátorem</a:t>
            </a: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  - zastoupení v Parlamentu mají strany, které dostaly</a:t>
            </a: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    ve volbách více než 5% hlasů</a:t>
            </a: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  - poslanecká imunita – k soudnímu stíhání poslance </a:t>
            </a: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     je nutný souhlas sněmovny</a:t>
            </a: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  - zřizuje vyšetřovací komise</a:t>
            </a:r>
          </a:p>
          <a:p>
            <a:pPr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4861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PROJEDNÁVÁNÍ ZÁKONŮ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Musí být přítomna 1/3 poslanců</a:t>
            </a:r>
          </a:p>
          <a:p>
            <a:r>
              <a:rPr lang="cs-CZ" dirty="0" smtClean="0"/>
              <a:t>Zákon je přijat, souhlasí-li nadpoloviční většina přítomných poslanců</a:t>
            </a:r>
          </a:p>
          <a:p>
            <a:r>
              <a:rPr lang="cs-CZ" dirty="0" smtClean="0"/>
              <a:t>K přijetí ústavního zákona je třeba souhlasu 3/5 poslanců</a:t>
            </a:r>
          </a:p>
          <a:p>
            <a:r>
              <a:rPr lang="cs-CZ" dirty="0" smtClean="0"/>
              <a:t>Zákon prochází tzv. 1. 2. a 3. čtením</a:t>
            </a:r>
          </a:p>
          <a:p>
            <a:r>
              <a:rPr lang="cs-CZ" dirty="0" smtClean="0"/>
              <a:t>Připomínková řízení – hlasování o změnách</a:t>
            </a:r>
          </a:p>
          <a:p>
            <a:r>
              <a:rPr lang="cs-CZ" dirty="0" smtClean="0"/>
              <a:t>Po schválení postupuje zákon do Senátu,</a:t>
            </a:r>
          </a:p>
          <a:p>
            <a:r>
              <a:rPr lang="cs-CZ" dirty="0" smtClean="0"/>
              <a:t> k prezidentovi, do Sbírky zákonů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978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800" b="1" dirty="0" smtClean="0"/>
              <a:t>ZOPAKUJEME SI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Na jak dlouho je volena Poslanecká sněmovna</a:t>
            </a:r>
          </a:p>
          <a:p>
            <a:r>
              <a:rPr lang="cs-CZ" dirty="0" smtClean="0"/>
              <a:t>Minimální věk poslance</a:t>
            </a:r>
          </a:p>
          <a:p>
            <a:r>
              <a:rPr lang="cs-CZ" dirty="0" smtClean="0"/>
              <a:t>Kdy je usnášeníschopná</a:t>
            </a:r>
          </a:p>
          <a:p>
            <a:r>
              <a:rPr lang="cs-CZ" dirty="0" smtClean="0"/>
              <a:t>Kolik je poslanců</a:t>
            </a:r>
          </a:p>
          <a:p>
            <a:r>
              <a:rPr lang="cs-CZ" dirty="0" smtClean="0"/>
              <a:t>Bude přijat zákon, když pro něj hlasovalo 62 z celkového počtu 130 poslanců</a:t>
            </a:r>
          </a:p>
          <a:p>
            <a:r>
              <a:rPr lang="cs-CZ" dirty="0" smtClean="0"/>
              <a:t>Bude přijat ústavní zákon, když pro něj hlasovalo 70 z celkového počtu 165 poslanců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738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5400" b="1" dirty="0" smtClean="0"/>
              <a:t>SENÁT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Je horní komorou Parlamentu ČR  (dolní komorou je Poslanecká sněmovna)</a:t>
            </a:r>
          </a:p>
          <a:p>
            <a:r>
              <a:rPr lang="cs-CZ" dirty="0" smtClean="0"/>
              <a:t>První volby do Senátu se konaly v roce 1996</a:t>
            </a:r>
          </a:p>
          <a:p>
            <a:r>
              <a:rPr lang="cs-CZ" dirty="0" smtClean="0"/>
              <a:t>Má sloužit jako pojistka demokracie</a:t>
            </a:r>
          </a:p>
          <a:p>
            <a:r>
              <a:rPr lang="cs-CZ" dirty="0" smtClean="0"/>
              <a:t>81 senátorů, věk nad 40 let, voleni na 6 let</a:t>
            </a:r>
          </a:p>
          <a:p>
            <a:r>
              <a:rPr lang="cs-CZ" dirty="0" smtClean="0"/>
              <a:t>Každé 2 roky je volena 1/3 senátorů, tj. 27</a:t>
            </a:r>
          </a:p>
          <a:p>
            <a:r>
              <a:rPr lang="cs-CZ" dirty="0" smtClean="0"/>
              <a:t>Volby do Senátu jsou dvoukolové, kandidují zástupci politických stran i nezávislí kandidáti</a:t>
            </a:r>
          </a:p>
          <a:p>
            <a:r>
              <a:rPr lang="cs-CZ" dirty="0" smtClean="0"/>
              <a:t>Senát je nerozpustitelný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0799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5300" b="1" dirty="0" smtClean="0"/>
              <a:t>FUNKCE SENÁTU</a:t>
            </a:r>
            <a:endParaRPr lang="cs-CZ" sz="53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Senát hlasuje o zákonech, které přišly z Poslanecké sněmovny</a:t>
            </a:r>
          </a:p>
          <a:p>
            <a:r>
              <a:rPr lang="cs-CZ" dirty="0" smtClean="0"/>
              <a:t>Pokud zákon schválí,  podstupuje se k podpisu prezidentovi</a:t>
            </a:r>
          </a:p>
          <a:p>
            <a:r>
              <a:rPr lang="cs-CZ" dirty="0" smtClean="0"/>
              <a:t>Senát může zákon vrátit do Poslanecké sněmovny s pozměňovacími návrhy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10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ZOPAKUJEME SI, ZJISTÍME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Jak se jmenuje předseda  Senátu?</a:t>
            </a:r>
          </a:p>
          <a:p>
            <a:r>
              <a:rPr lang="cs-CZ" dirty="0" smtClean="0"/>
              <a:t>Jak se jmenuje senátor z Českobudějovicko, popř. volební obvod, ve kterém bydlíte?</a:t>
            </a:r>
          </a:p>
          <a:p>
            <a:r>
              <a:rPr lang="cs-CZ" dirty="0" smtClean="0"/>
              <a:t>Může být zvolen senátor už v prvním kole voleb?</a:t>
            </a:r>
          </a:p>
          <a:p>
            <a:r>
              <a:rPr lang="cs-CZ" dirty="0" smtClean="0"/>
              <a:t>Kde sídlí Senát?</a:t>
            </a:r>
          </a:p>
          <a:p>
            <a:r>
              <a:rPr lang="cs-CZ" dirty="0" smtClean="0"/>
              <a:t>Jak se jmenuje předseda-předsedkyně Poslanecké sněmovny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3492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 </a:t>
            </a:r>
          </a:p>
          <a:p>
            <a:pPr lvl="0"/>
            <a:r>
              <a:rPr lang="cs-CZ" dirty="0" smtClean="0"/>
              <a:t>Obrázky kliparty z kancelářského balíku Microsoft Office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 lvl="0"/>
            <a:r>
              <a:rPr lang="cs-CZ" b="1" dirty="0" smtClean="0"/>
              <a:t>Žádné</a:t>
            </a:r>
            <a:r>
              <a:rPr lang="cs-CZ" dirty="0" smtClean="0"/>
              <a:t> externí zdroje nebyly použity 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3053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89</TotalTime>
  <Words>394</Words>
  <Application>Microsoft Office PowerPoint</Application>
  <PresentationFormat>Předvádění na obrazovce (4:3)</PresentationFormat>
  <Paragraphs>94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Calibri</vt:lpstr>
      <vt:lpstr>Georgia</vt:lpstr>
      <vt:lpstr>Wingdings</vt:lpstr>
      <vt:lpstr>Wingdings 2</vt:lpstr>
      <vt:lpstr>Administrativní</vt:lpstr>
      <vt:lpstr>DUM - Digitální Učební Materiál </vt:lpstr>
      <vt:lpstr>DUM - Digitální Učební Materiál</vt:lpstr>
      <vt:lpstr>ZÁKONODÁRNÁ MOC</vt:lpstr>
      <vt:lpstr>PROJEDNÁVÁNÍ ZÁKONŮ</vt:lpstr>
      <vt:lpstr>ZOPAKUJEME SI</vt:lpstr>
      <vt:lpstr>SENÁT</vt:lpstr>
      <vt:lpstr> FUNKCE SENÁTU</vt:lpstr>
      <vt:lpstr>ZOPAKUJEME SI, ZJISTÍME</vt:lpstr>
      <vt:lpstr>ZDROJE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BANKY</dc:title>
  <dc:creator>user</dc:creator>
  <cp:lastModifiedBy>3</cp:lastModifiedBy>
  <cp:revision>18</cp:revision>
  <dcterms:created xsi:type="dcterms:W3CDTF">2013-10-14T20:04:37Z</dcterms:created>
  <dcterms:modified xsi:type="dcterms:W3CDTF">2014-05-28T21:17:11Z</dcterms:modified>
</cp:coreProperties>
</file>