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EEBED-9CCE-4508-8BF5-ED82E31F7532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FB737-C3A2-4F2A-A669-A609E3F8E0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965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453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505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088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03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90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891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939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341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341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0100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FB737-C3A2-4F2A-A669-A609E3F8E01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0069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5CEDB5-5A62-477F-AFEB-C53E124FD0C8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276370A-660C-4BB3-AC16-50E994DEAC4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1230712"/>
              </p:ext>
            </p:extLst>
          </p:nvPr>
        </p:nvGraphicFramePr>
        <p:xfrm>
          <a:off x="730684" y="548680"/>
          <a:ext cx="7801756" cy="58499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Prezentace" r:id="rId4" imgW="3804990" imgH="2852328" progId="PowerPoint.Show.12">
                  <p:embed/>
                </p:oleObj>
              </mc:Choice>
              <mc:Fallback>
                <p:oleObj name="Prezentace" r:id="rId4" imgW="3804990" imgH="285232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0684" y="548680"/>
                        <a:ext cx="7801756" cy="58499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271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92696"/>
            <a:ext cx="74168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Anotace</a:t>
            </a:r>
          </a:p>
          <a:p>
            <a:r>
              <a:rPr lang="cs-CZ" sz="3200" dirty="0" smtClean="0"/>
              <a:t>Anglický jazyk – 6. třída</a:t>
            </a:r>
          </a:p>
          <a:p>
            <a:endParaRPr lang="cs-CZ" sz="3200" dirty="0" smtClean="0"/>
          </a:p>
          <a:p>
            <a:r>
              <a:rPr lang="cs-CZ" sz="2400" dirty="0" smtClean="0"/>
              <a:t>Řadové číslovky - procvičení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Seřazení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Spojování slov s matematickými symboly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Doplnění slov v postupné řadě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Oprava špatně napsaných řadových</a:t>
            </a:r>
          </a:p>
          <a:p>
            <a:r>
              <a:rPr lang="cs-CZ" sz="2400" dirty="0" smtClean="0"/>
              <a:t>číslovek</a:t>
            </a:r>
          </a:p>
          <a:p>
            <a:endParaRPr lang="cs-CZ" sz="2400" dirty="0"/>
          </a:p>
          <a:p>
            <a:r>
              <a:rPr lang="cs-CZ" sz="2400" dirty="0" smtClean="0"/>
              <a:t>Pomůcky: fixy na interaktivní tabuli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3382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ětiúhelník 2"/>
          <p:cNvSpPr/>
          <p:nvPr/>
        </p:nvSpPr>
        <p:spPr>
          <a:xfrm>
            <a:off x="870350" y="1602508"/>
            <a:ext cx="5688632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a) Seřazení řadových číslovek</a:t>
            </a:r>
            <a:endParaRPr lang="cs-CZ" sz="2800" dirty="0"/>
          </a:p>
        </p:txBody>
      </p:sp>
      <p:sp>
        <p:nvSpPr>
          <p:cNvPr id="4" name="Pětiúhelník 3"/>
          <p:cNvSpPr/>
          <p:nvPr/>
        </p:nvSpPr>
        <p:spPr>
          <a:xfrm>
            <a:off x="870350" y="2828511"/>
            <a:ext cx="5429842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b) Spojování s matem. symboly</a:t>
            </a:r>
            <a:endParaRPr lang="cs-CZ" sz="2800" dirty="0"/>
          </a:p>
        </p:txBody>
      </p:sp>
      <p:sp>
        <p:nvSpPr>
          <p:cNvPr id="5" name="Pětiúhelník 4"/>
          <p:cNvSpPr/>
          <p:nvPr/>
        </p:nvSpPr>
        <p:spPr>
          <a:xfrm>
            <a:off x="899592" y="3892606"/>
            <a:ext cx="5688632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c) Doplnění postupné řady</a:t>
            </a:r>
            <a:endParaRPr lang="cs-CZ" sz="2800" dirty="0"/>
          </a:p>
        </p:txBody>
      </p:sp>
      <p:sp>
        <p:nvSpPr>
          <p:cNvPr id="6" name="Pětiúhelník 5"/>
          <p:cNvSpPr/>
          <p:nvPr/>
        </p:nvSpPr>
        <p:spPr>
          <a:xfrm>
            <a:off x="899592" y="4941168"/>
            <a:ext cx="7488832" cy="7200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d) Oprava špatně napsaných řad. číslovek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134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postup 1"/>
          <p:cNvSpPr/>
          <p:nvPr/>
        </p:nvSpPr>
        <p:spPr>
          <a:xfrm>
            <a:off x="755576" y="148478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second</a:t>
            </a:r>
            <a:endParaRPr lang="cs-CZ" sz="2800" dirty="0"/>
          </a:p>
        </p:txBody>
      </p:sp>
      <p:sp>
        <p:nvSpPr>
          <p:cNvPr id="4" name="Vývojový diagram: postup 3"/>
          <p:cNvSpPr/>
          <p:nvPr/>
        </p:nvSpPr>
        <p:spPr>
          <a:xfrm>
            <a:off x="3275856" y="148478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first</a:t>
            </a:r>
            <a:endParaRPr lang="cs-CZ" sz="2800" dirty="0"/>
          </a:p>
        </p:txBody>
      </p:sp>
      <p:sp>
        <p:nvSpPr>
          <p:cNvPr id="5" name="Vývojový diagram: postup 4"/>
          <p:cNvSpPr/>
          <p:nvPr/>
        </p:nvSpPr>
        <p:spPr>
          <a:xfrm>
            <a:off x="5868144" y="148478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fourth</a:t>
            </a:r>
            <a:endParaRPr lang="cs-CZ" sz="2800" dirty="0"/>
          </a:p>
        </p:txBody>
      </p:sp>
      <p:sp>
        <p:nvSpPr>
          <p:cNvPr id="6" name="Vývojový diagram: postup 5"/>
          <p:cNvSpPr/>
          <p:nvPr/>
        </p:nvSpPr>
        <p:spPr>
          <a:xfrm>
            <a:off x="755576" y="2708920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third</a:t>
            </a:r>
            <a:endParaRPr lang="cs-CZ" sz="2800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3387004" y="2705413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sixth</a:t>
            </a:r>
            <a:endParaRPr lang="cs-CZ" sz="2800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5875558" y="2719972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seventh</a:t>
            </a:r>
            <a:endParaRPr lang="cs-CZ" sz="2800" dirty="0"/>
          </a:p>
        </p:txBody>
      </p:sp>
      <p:sp>
        <p:nvSpPr>
          <p:cNvPr id="9" name="Vývojový diagram: postup 8"/>
          <p:cNvSpPr/>
          <p:nvPr/>
        </p:nvSpPr>
        <p:spPr>
          <a:xfrm>
            <a:off x="761043" y="400506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fifth</a:t>
            </a:r>
            <a:endParaRPr lang="cs-CZ" sz="2800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3317979" y="400506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tenth</a:t>
            </a:r>
            <a:endParaRPr lang="cs-CZ" sz="2800" dirty="0"/>
          </a:p>
        </p:txBody>
      </p:sp>
      <p:sp>
        <p:nvSpPr>
          <p:cNvPr id="11" name="Vývojový diagram: postup 10"/>
          <p:cNvSpPr/>
          <p:nvPr/>
        </p:nvSpPr>
        <p:spPr>
          <a:xfrm>
            <a:off x="5898960" y="4005064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ninth</a:t>
            </a:r>
            <a:endParaRPr lang="cs-CZ" sz="2800" dirty="0"/>
          </a:p>
        </p:txBody>
      </p:sp>
      <p:sp>
        <p:nvSpPr>
          <p:cNvPr id="12" name="Vývojový diagram: postup 11"/>
          <p:cNvSpPr/>
          <p:nvPr/>
        </p:nvSpPr>
        <p:spPr>
          <a:xfrm>
            <a:off x="755576" y="5373216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eighth</a:t>
            </a:r>
            <a:endParaRPr lang="cs-CZ" sz="2800" dirty="0"/>
          </a:p>
        </p:txBody>
      </p:sp>
      <p:sp>
        <p:nvSpPr>
          <p:cNvPr id="13" name="Vývojový diagram: postup 12"/>
          <p:cNvSpPr/>
          <p:nvPr/>
        </p:nvSpPr>
        <p:spPr>
          <a:xfrm>
            <a:off x="3351259" y="5373216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twelfth</a:t>
            </a:r>
            <a:endParaRPr lang="cs-CZ" sz="2800" dirty="0"/>
          </a:p>
        </p:txBody>
      </p:sp>
      <p:sp>
        <p:nvSpPr>
          <p:cNvPr id="14" name="Vývojový diagram: postup 13"/>
          <p:cNvSpPr/>
          <p:nvPr/>
        </p:nvSpPr>
        <p:spPr>
          <a:xfrm>
            <a:off x="5898960" y="5373216"/>
            <a:ext cx="216024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eleventh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61043" y="548680"/>
            <a:ext cx="6138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Seřaď řadové číslovky  od 1. do 12.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72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postup 1"/>
          <p:cNvSpPr/>
          <p:nvPr/>
        </p:nvSpPr>
        <p:spPr>
          <a:xfrm>
            <a:off x="899592" y="1340768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first</a:t>
            </a:r>
            <a:endParaRPr lang="cs-CZ" sz="2800" dirty="0"/>
          </a:p>
        </p:txBody>
      </p:sp>
      <p:sp>
        <p:nvSpPr>
          <p:cNvPr id="3" name="Vývojový diagram: postup 2"/>
          <p:cNvSpPr/>
          <p:nvPr/>
        </p:nvSpPr>
        <p:spPr>
          <a:xfrm>
            <a:off x="3491880" y="1340768"/>
            <a:ext cx="194421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second</a:t>
            </a:r>
            <a:endParaRPr lang="cs-CZ" sz="2800" dirty="0"/>
          </a:p>
        </p:txBody>
      </p:sp>
      <p:sp>
        <p:nvSpPr>
          <p:cNvPr id="4" name="Vývojový diagram: postup 3"/>
          <p:cNvSpPr/>
          <p:nvPr/>
        </p:nvSpPr>
        <p:spPr>
          <a:xfrm>
            <a:off x="6158247" y="1350288"/>
            <a:ext cx="1800200" cy="60312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third</a:t>
            </a:r>
            <a:endParaRPr lang="cs-CZ" sz="2800" dirty="0"/>
          </a:p>
        </p:txBody>
      </p:sp>
      <p:sp>
        <p:nvSpPr>
          <p:cNvPr id="5" name="Vývojový diagram: postup 4"/>
          <p:cNvSpPr/>
          <p:nvPr/>
        </p:nvSpPr>
        <p:spPr>
          <a:xfrm>
            <a:off x="899592" y="263691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fourth</a:t>
            </a:r>
            <a:endParaRPr lang="cs-CZ" sz="2800" dirty="0"/>
          </a:p>
        </p:txBody>
      </p:sp>
      <p:sp>
        <p:nvSpPr>
          <p:cNvPr id="6" name="Vývojový diagram: postup 5"/>
          <p:cNvSpPr/>
          <p:nvPr/>
        </p:nvSpPr>
        <p:spPr>
          <a:xfrm>
            <a:off x="3527884" y="263691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fifth</a:t>
            </a:r>
            <a:endParaRPr lang="cs-CZ" sz="2800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6158247" y="263691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sixth</a:t>
            </a:r>
            <a:endParaRPr lang="cs-CZ" sz="2800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899592" y="3842756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seventh</a:t>
            </a:r>
            <a:endParaRPr lang="cs-CZ" sz="2800" dirty="0"/>
          </a:p>
        </p:txBody>
      </p:sp>
      <p:sp>
        <p:nvSpPr>
          <p:cNvPr id="9" name="Vývojový diagram: postup 8"/>
          <p:cNvSpPr/>
          <p:nvPr/>
        </p:nvSpPr>
        <p:spPr>
          <a:xfrm>
            <a:off x="3527884" y="3842756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eighth</a:t>
            </a:r>
            <a:endParaRPr lang="cs-CZ" sz="2800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6168001" y="3842756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ninth</a:t>
            </a:r>
            <a:endParaRPr lang="cs-CZ" sz="2800" dirty="0"/>
          </a:p>
        </p:txBody>
      </p:sp>
      <p:sp>
        <p:nvSpPr>
          <p:cNvPr id="11" name="Vývojový diagram: postup 10"/>
          <p:cNvSpPr/>
          <p:nvPr/>
        </p:nvSpPr>
        <p:spPr>
          <a:xfrm>
            <a:off x="899592" y="515719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tenth</a:t>
            </a:r>
            <a:endParaRPr lang="cs-CZ" sz="2800" dirty="0"/>
          </a:p>
        </p:txBody>
      </p:sp>
      <p:sp>
        <p:nvSpPr>
          <p:cNvPr id="12" name="Vývojový diagram: postup 11"/>
          <p:cNvSpPr/>
          <p:nvPr/>
        </p:nvSpPr>
        <p:spPr>
          <a:xfrm>
            <a:off x="3536468" y="515719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eleventh</a:t>
            </a:r>
            <a:endParaRPr lang="cs-CZ" sz="2800" dirty="0"/>
          </a:p>
        </p:txBody>
      </p:sp>
      <p:sp>
        <p:nvSpPr>
          <p:cNvPr id="13" name="Vývojový diagram: postup 12"/>
          <p:cNvSpPr/>
          <p:nvPr/>
        </p:nvSpPr>
        <p:spPr>
          <a:xfrm>
            <a:off x="6187634" y="5157192"/>
            <a:ext cx="1872208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</a:rPr>
              <a:t>twelfth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2" y="476672"/>
            <a:ext cx="17043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49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8045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Spoj řadové číslovky s matematickými symboly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639846" y="1670100"/>
            <a:ext cx="458022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t</a:t>
            </a:r>
            <a:r>
              <a:rPr lang="cs-CZ" sz="2800" dirty="0" err="1" smtClean="0"/>
              <a:t>wenty</a:t>
            </a:r>
            <a:r>
              <a:rPr lang="cs-CZ" sz="2800" dirty="0" smtClean="0"/>
              <a:t> - </a:t>
            </a:r>
            <a:r>
              <a:rPr lang="cs-CZ" sz="2800" dirty="0" err="1" smtClean="0"/>
              <a:t>first</a:t>
            </a:r>
            <a:endParaRPr lang="cs-CZ" sz="2800" dirty="0"/>
          </a:p>
        </p:txBody>
      </p:sp>
      <p:sp>
        <p:nvSpPr>
          <p:cNvPr id="12" name="Vývojový diagram: postup 11"/>
          <p:cNvSpPr/>
          <p:nvPr/>
        </p:nvSpPr>
        <p:spPr>
          <a:xfrm>
            <a:off x="611560" y="2708920"/>
            <a:ext cx="46085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f</a:t>
            </a:r>
            <a:r>
              <a:rPr lang="cs-CZ" sz="2800" dirty="0" err="1" smtClean="0"/>
              <a:t>ifty</a:t>
            </a:r>
            <a:r>
              <a:rPr lang="cs-CZ" sz="2800" dirty="0" smtClean="0"/>
              <a:t> - </a:t>
            </a:r>
            <a:r>
              <a:rPr lang="cs-CZ" sz="2800" dirty="0" err="1" smtClean="0"/>
              <a:t>seventh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3" name="Vývojový diagram: postup 12"/>
          <p:cNvSpPr/>
          <p:nvPr/>
        </p:nvSpPr>
        <p:spPr>
          <a:xfrm>
            <a:off x="611560" y="3789040"/>
            <a:ext cx="460851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n</a:t>
            </a:r>
            <a:r>
              <a:rPr lang="cs-CZ" sz="2800" dirty="0" err="1" smtClean="0"/>
              <a:t>inety</a:t>
            </a:r>
            <a:r>
              <a:rPr lang="cs-CZ" sz="2800" dirty="0" smtClean="0"/>
              <a:t> - </a:t>
            </a:r>
            <a:r>
              <a:rPr lang="cs-CZ" sz="2800" dirty="0" err="1" smtClean="0"/>
              <a:t>fifth</a:t>
            </a:r>
            <a:endParaRPr lang="cs-CZ" sz="2800" dirty="0"/>
          </a:p>
        </p:txBody>
      </p:sp>
      <p:sp>
        <p:nvSpPr>
          <p:cNvPr id="14" name="Vývojový diagram: postup 13"/>
          <p:cNvSpPr/>
          <p:nvPr/>
        </p:nvSpPr>
        <p:spPr>
          <a:xfrm>
            <a:off x="639846" y="4719588"/>
            <a:ext cx="458022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s</a:t>
            </a:r>
            <a:r>
              <a:rPr lang="cs-CZ" sz="2800" dirty="0" err="1" smtClean="0"/>
              <a:t>eventy</a:t>
            </a:r>
            <a:r>
              <a:rPr lang="cs-CZ" sz="2800" dirty="0" smtClean="0"/>
              <a:t> - second</a:t>
            </a:r>
            <a:endParaRPr lang="cs-CZ" sz="2800" dirty="0"/>
          </a:p>
        </p:txBody>
      </p:sp>
      <p:sp>
        <p:nvSpPr>
          <p:cNvPr id="18" name="Vývojový diagram: postup 17"/>
          <p:cNvSpPr/>
          <p:nvPr/>
        </p:nvSpPr>
        <p:spPr>
          <a:xfrm>
            <a:off x="648578" y="5805264"/>
            <a:ext cx="4571494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s</a:t>
            </a:r>
            <a:r>
              <a:rPr lang="cs-CZ" sz="2800" dirty="0" err="1" smtClean="0"/>
              <a:t>ixty</a:t>
            </a:r>
            <a:r>
              <a:rPr lang="cs-CZ" sz="2800" dirty="0" smtClean="0"/>
              <a:t> - </a:t>
            </a:r>
            <a:r>
              <a:rPr lang="cs-CZ" sz="2800" dirty="0" err="1" smtClean="0"/>
              <a:t>third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24128" y="1670100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72.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68144" y="2636912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95.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868144" y="378904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21.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940152" y="471958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63.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940152" y="5805264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57.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39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5544616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err="1" smtClean="0"/>
              <a:t>twenty</a:t>
            </a:r>
            <a:r>
              <a:rPr lang="cs-CZ" sz="2800" b="1" dirty="0" smtClean="0"/>
              <a:t> – </a:t>
            </a:r>
            <a:r>
              <a:rPr lang="cs-CZ" sz="2800" b="1" dirty="0" err="1" smtClean="0"/>
              <a:t>first</a:t>
            </a:r>
            <a:r>
              <a:rPr lang="cs-CZ" sz="2800" b="1" dirty="0" smtClean="0"/>
              <a:t>     -   21.</a:t>
            </a:r>
          </a:p>
          <a:p>
            <a:endParaRPr lang="cs-CZ" sz="2800" b="1" dirty="0"/>
          </a:p>
          <a:p>
            <a:r>
              <a:rPr lang="cs-CZ" sz="2800" b="1" dirty="0" err="1"/>
              <a:t>f</a:t>
            </a:r>
            <a:r>
              <a:rPr lang="cs-CZ" sz="2800" b="1" dirty="0" err="1" smtClean="0"/>
              <a:t>ifty</a:t>
            </a:r>
            <a:r>
              <a:rPr lang="cs-CZ" sz="2800" b="1" dirty="0" smtClean="0"/>
              <a:t> – </a:t>
            </a:r>
            <a:r>
              <a:rPr lang="cs-CZ" sz="2800" b="1" dirty="0" err="1" smtClean="0"/>
              <a:t>seventh</a:t>
            </a:r>
            <a:r>
              <a:rPr lang="cs-CZ" sz="2800" b="1" dirty="0" smtClean="0"/>
              <a:t>   -    57.</a:t>
            </a:r>
          </a:p>
          <a:p>
            <a:endParaRPr lang="cs-CZ" sz="2800" b="1" dirty="0"/>
          </a:p>
          <a:p>
            <a:r>
              <a:rPr lang="cs-CZ" sz="2800" b="1" dirty="0" err="1"/>
              <a:t>n</a:t>
            </a:r>
            <a:r>
              <a:rPr lang="cs-CZ" sz="2800" b="1" dirty="0" err="1" smtClean="0"/>
              <a:t>inety</a:t>
            </a:r>
            <a:r>
              <a:rPr lang="cs-CZ" sz="2800" b="1" dirty="0" smtClean="0"/>
              <a:t> – </a:t>
            </a:r>
            <a:r>
              <a:rPr lang="cs-CZ" sz="2800" b="1" dirty="0" err="1" smtClean="0"/>
              <a:t>fifth</a:t>
            </a:r>
            <a:r>
              <a:rPr lang="cs-CZ" sz="2800" b="1" dirty="0" smtClean="0"/>
              <a:t>     -    95.</a:t>
            </a:r>
          </a:p>
          <a:p>
            <a:endParaRPr lang="cs-CZ" sz="2800" b="1" dirty="0"/>
          </a:p>
          <a:p>
            <a:r>
              <a:rPr lang="cs-CZ" sz="2800" b="1" dirty="0" err="1"/>
              <a:t>s</a:t>
            </a:r>
            <a:r>
              <a:rPr lang="cs-CZ" sz="2800" b="1" dirty="0" err="1" smtClean="0"/>
              <a:t>eventy</a:t>
            </a:r>
            <a:r>
              <a:rPr lang="cs-CZ" sz="2800" b="1" dirty="0" smtClean="0"/>
              <a:t> – second -  72.</a:t>
            </a:r>
          </a:p>
          <a:p>
            <a:endParaRPr lang="cs-CZ" sz="2800" b="1" dirty="0"/>
          </a:p>
          <a:p>
            <a:r>
              <a:rPr lang="cs-CZ" sz="2800" b="1" dirty="0" err="1"/>
              <a:t>s</a:t>
            </a:r>
            <a:r>
              <a:rPr lang="cs-CZ" sz="2800" b="1" dirty="0" err="1" smtClean="0"/>
              <a:t>ixty</a:t>
            </a:r>
            <a:r>
              <a:rPr lang="cs-CZ" sz="2800" b="1" dirty="0" smtClean="0"/>
              <a:t> - </a:t>
            </a:r>
            <a:r>
              <a:rPr lang="cs-CZ" sz="2800" b="1" dirty="0" err="1"/>
              <a:t>t</a:t>
            </a:r>
            <a:r>
              <a:rPr lang="cs-CZ" sz="2800" b="1" dirty="0" err="1" smtClean="0"/>
              <a:t>hird</a:t>
            </a:r>
            <a:r>
              <a:rPr lang="cs-CZ" sz="2800" b="1" dirty="0" smtClean="0"/>
              <a:t>  -         63.</a:t>
            </a:r>
          </a:p>
          <a:p>
            <a:endParaRPr lang="cs-CZ" sz="2800" b="1" dirty="0"/>
          </a:p>
          <a:p>
            <a:endParaRPr lang="cs-CZ" sz="2800" b="1" dirty="0" smtClean="0">
              <a:solidFill>
                <a:srgbClr val="00B050"/>
              </a:solidFill>
            </a:endParaRPr>
          </a:p>
          <a:p>
            <a:endParaRPr lang="cs-CZ" sz="2800" b="1" dirty="0">
              <a:solidFill>
                <a:srgbClr val="00B050"/>
              </a:solidFill>
            </a:endParaRPr>
          </a:p>
          <a:p>
            <a:endParaRPr lang="cs-CZ" sz="2800" b="1" dirty="0" smtClean="0">
              <a:solidFill>
                <a:srgbClr val="00B050"/>
              </a:solidFill>
            </a:endParaRPr>
          </a:p>
          <a:p>
            <a:endParaRPr lang="cs-CZ" sz="2800" b="1" dirty="0" smtClean="0">
              <a:solidFill>
                <a:srgbClr val="00B050"/>
              </a:solidFill>
            </a:endParaRPr>
          </a:p>
          <a:p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41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298793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Doplňte postupnou řadou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err="1">
                <a:solidFill>
                  <a:schemeClr val="accent1"/>
                </a:solidFill>
              </a:rPr>
              <a:t>t</a:t>
            </a:r>
            <a:r>
              <a:rPr lang="cs-CZ" sz="2800" b="1" dirty="0" err="1" smtClean="0">
                <a:solidFill>
                  <a:schemeClr val="accent1"/>
                </a:solidFill>
              </a:rPr>
              <a:t>hirteenth</a:t>
            </a:r>
            <a:r>
              <a:rPr lang="cs-CZ" sz="2800" b="1" dirty="0" smtClean="0">
                <a:solidFill>
                  <a:schemeClr val="accent1"/>
                </a:solidFill>
              </a:rPr>
              <a:t>, ……………..……………, </a:t>
            </a:r>
            <a:r>
              <a:rPr lang="cs-CZ" sz="2800" b="1" dirty="0" err="1" smtClean="0">
                <a:solidFill>
                  <a:schemeClr val="accent1"/>
                </a:solidFill>
              </a:rPr>
              <a:t>fifteenth</a:t>
            </a:r>
            <a:r>
              <a:rPr lang="cs-CZ" sz="2800" b="1" dirty="0" smtClean="0">
                <a:solidFill>
                  <a:schemeClr val="accent1"/>
                </a:solidFill>
              </a:rPr>
              <a:t>,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r>
              <a:rPr lang="cs-CZ" sz="2800" b="1" dirty="0" smtClean="0">
                <a:solidFill>
                  <a:schemeClr val="accent1"/>
                </a:solidFill>
              </a:rPr>
              <a:t>………………………………, </a:t>
            </a:r>
            <a:r>
              <a:rPr lang="cs-CZ" sz="2800" b="1" dirty="0" err="1" smtClean="0">
                <a:solidFill>
                  <a:schemeClr val="accent1"/>
                </a:solidFill>
              </a:rPr>
              <a:t>seventeenth</a:t>
            </a:r>
            <a:r>
              <a:rPr lang="cs-CZ" sz="2800" b="1" dirty="0" smtClean="0">
                <a:solidFill>
                  <a:schemeClr val="accent1"/>
                </a:solidFill>
              </a:rPr>
              <a:t>,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r>
              <a:rPr lang="cs-CZ" sz="2800" b="1" dirty="0" smtClean="0">
                <a:solidFill>
                  <a:schemeClr val="accent1"/>
                </a:solidFill>
              </a:rPr>
              <a:t>………………………………., …………………………………,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r>
              <a:rPr lang="cs-CZ" sz="2800" b="1" dirty="0" smtClean="0">
                <a:solidFill>
                  <a:schemeClr val="accent1"/>
                </a:solidFill>
              </a:rPr>
              <a:t>………………………………., </a:t>
            </a:r>
            <a:r>
              <a:rPr lang="cs-CZ" sz="2800" b="1" dirty="0" err="1" smtClean="0">
                <a:solidFill>
                  <a:schemeClr val="accent1"/>
                </a:solidFill>
              </a:rPr>
              <a:t>twenty</a:t>
            </a:r>
            <a:r>
              <a:rPr lang="cs-CZ" sz="2800" b="1" dirty="0" smtClean="0">
                <a:solidFill>
                  <a:schemeClr val="accent1"/>
                </a:solidFill>
              </a:rPr>
              <a:t> – </a:t>
            </a:r>
            <a:r>
              <a:rPr lang="cs-CZ" sz="2800" b="1" dirty="0" err="1" smtClean="0">
                <a:solidFill>
                  <a:schemeClr val="accent1"/>
                </a:solidFill>
              </a:rPr>
              <a:t>first</a:t>
            </a:r>
            <a:r>
              <a:rPr lang="cs-CZ" sz="2800" b="1" dirty="0" smtClean="0">
                <a:solidFill>
                  <a:schemeClr val="accent1"/>
                </a:solidFill>
              </a:rPr>
              <a:t>,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r>
              <a:rPr lang="cs-CZ" sz="2800" b="1" dirty="0" smtClean="0">
                <a:solidFill>
                  <a:schemeClr val="accent1"/>
                </a:solidFill>
              </a:rPr>
              <a:t>……………………………….., ……………………………..,</a:t>
            </a:r>
          </a:p>
          <a:p>
            <a:endParaRPr lang="cs-CZ" sz="2800" b="1" dirty="0">
              <a:solidFill>
                <a:schemeClr val="accent1"/>
              </a:solidFill>
            </a:endParaRPr>
          </a:p>
          <a:p>
            <a:r>
              <a:rPr lang="cs-CZ" sz="2800" b="1" dirty="0" err="1">
                <a:solidFill>
                  <a:schemeClr val="accent1"/>
                </a:solidFill>
              </a:rPr>
              <a:t>t</a:t>
            </a:r>
            <a:r>
              <a:rPr lang="cs-CZ" sz="2800" b="1" dirty="0" err="1" smtClean="0">
                <a:solidFill>
                  <a:schemeClr val="accent1"/>
                </a:solidFill>
              </a:rPr>
              <a:t>wenty</a:t>
            </a:r>
            <a:r>
              <a:rPr lang="cs-CZ" sz="2800" b="1" dirty="0" smtClean="0">
                <a:solidFill>
                  <a:schemeClr val="accent1"/>
                </a:solidFill>
              </a:rPr>
              <a:t> – </a:t>
            </a:r>
            <a:r>
              <a:rPr lang="cs-CZ" sz="2800" b="1" dirty="0" err="1" smtClean="0">
                <a:solidFill>
                  <a:schemeClr val="accent1"/>
                </a:solidFill>
              </a:rPr>
              <a:t>fourth</a:t>
            </a:r>
            <a:r>
              <a:rPr lang="cs-CZ" sz="2800" b="1" dirty="0" smtClean="0">
                <a:solidFill>
                  <a:schemeClr val="accent1"/>
                </a:solidFill>
              </a:rPr>
              <a:t>, ……………………………………</a:t>
            </a:r>
            <a:endParaRPr lang="cs-CZ" sz="2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86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20688"/>
            <a:ext cx="5606022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4"/>
                </a:solidFill>
              </a:rPr>
              <a:t>Správné doplnění postupné řady</a:t>
            </a:r>
          </a:p>
          <a:p>
            <a:endParaRPr lang="cs-CZ" sz="2800" dirty="0">
              <a:solidFill>
                <a:schemeClr val="accent4"/>
              </a:solidFill>
            </a:endParaRPr>
          </a:p>
          <a:p>
            <a:r>
              <a:rPr lang="cs-CZ" sz="2800" dirty="0" err="1">
                <a:solidFill>
                  <a:schemeClr val="accent4"/>
                </a:solidFill>
              </a:rPr>
              <a:t>t</a:t>
            </a:r>
            <a:r>
              <a:rPr lang="cs-CZ" sz="2800" dirty="0" err="1" smtClean="0">
                <a:solidFill>
                  <a:schemeClr val="accent4"/>
                </a:solidFill>
              </a:rPr>
              <a:t>hirteenth</a:t>
            </a:r>
            <a:r>
              <a:rPr lang="cs-CZ" sz="2800" dirty="0" smtClean="0">
                <a:solidFill>
                  <a:schemeClr val="accent4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fourteenth</a:t>
            </a:r>
            <a:r>
              <a:rPr lang="cs-CZ" sz="2800" dirty="0" smtClean="0">
                <a:solidFill>
                  <a:srgbClr val="FF0000"/>
                </a:solidFill>
              </a:rPr>
              <a:t>,</a:t>
            </a:r>
            <a:r>
              <a:rPr lang="cs-CZ" sz="2800" dirty="0" smtClean="0">
                <a:solidFill>
                  <a:schemeClr val="accent4"/>
                </a:solidFill>
              </a:rPr>
              <a:t> </a:t>
            </a:r>
            <a:r>
              <a:rPr lang="cs-CZ" sz="2800" dirty="0" err="1" smtClean="0">
                <a:solidFill>
                  <a:schemeClr val="accent4"/>
                </a:solidFill>
              </a:rPr>
              <a:t>fifteenth</a:t>
            </a:r>
            <a:r>
              <a:rPr lang="cs-CZ" sz="2800" dirty="0" smtClean="0">
                <a:solidFill>
                  <a:schemeClr val="accent4"/>
                </a:solidFill>
              </a:rPr>
              <a:t>,</a:t>
            </a:r>
          </a:p>
          <a:p>
            <a:endParaRPr lang="cs-CZ" sz="2800" dirty="0">
              <a:solidFill>
                <a:schemeClr val="accent4"/>
              </a:solidFill>
            </a:endParaRPr>
          </a:p>
          <a:p>
            <a:r>
              <a:rPr lang="cs-CZ" sz="2800" dirty="0" err="1" smtClean="0">
                <a:solidFill>
                  <a:srgbClr val="FF0000"/>
                </a:solidFill>
              </a:rPr>
              <a:t>sixteenth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chemeClr val="accent4"/>
                </a:solidFill>
              </a:rPr>
              <a:t>seventeenth</a:t>
            </a:r>
            <a:r>
              <a:rPr lang="cs-CZ" sz="2800" dirty="0" smtClean="0">
                <a:solidFill>
                  <a:schemeClr val="accent4"/>
                </a:solidFill>
              </a:rPr>
              <a:t>,</a:t>
            </a:r>
          </a:p>
          <a:p>
            <a:endParaRPr lang="cs-CZ" sz="2800" dirty="0">
              <a:solidFill>
                <a:schemeClr val="accent4"/>
              </a:solidFill>
            </a:endParaRPr>
          </a:p>
          <a:p>
            <a:r>
              <a:rPr lang="cs-CZ" sz="2800" dirty="0" err="1">
                <a:solidFill>
                  <a:srgbClr val="FF0000"/>
                </a:solidFill>
              </a:rPr>
              <a:t>e</a:t>
            </a:r>
            <a:r>
              <a:rPr lang="cs-CZ" sz="2800" dirty="0" err="1" smtClean="0">
                <a:solidFill>
                  <a:srgbClr val="FF0000"/>
                </a:solidFill>
              </a:rPr>
              <a:t>ighteenth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nineteenth</a:t>
            </a:r>
            <a:r>
              <a:rPr lang="cs-CZ" sz="2800" dirty="0" smtClean="0">
                <a:solidFill>
                  <a:srgbClr val="FF0000"/>
                </a:solidFill>
              </a:rPr>
              <a:t>,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err="1">
                <a:solidFill>
                  <a:srgbClr val="FF0000"/>
                </a:solidFill>
              </a:rPr>
              <a:t>t</a:t>
            </a:r>
            <a:r>
              <a:rPr lang="cs-CZ" sz="2800" dirty="0" err="1" smtClean="0">
                <a:solidFill>
                  <a:srgbClr val="FF0000"/>
                </a:solidFill>
              </a:rPr>
              <a:t>wentieth</a:t>
            </a:r>
            <a:r>
              <a:rPr lang="cs-CZ" sz="2800" dirty="0" smtClean="0">
                <a:solidFill>
                  <a:srgbClr val="FF0000"/>
                </a:solidFill>
              </a:rPr>
              <a:t>,</a:t>
            </a:r>
            <a:r>
              <a:rPr lang="cs-CZ" sz="2800" dirty="0" smtClean="0">
                <a:solidFill>
                  <a:schemeClr val="accent4"/>
                </a:solidFill>
              </a:rPr>
              <a:t> </a:t>
            </a:r>
            <a:r>
              <a:rPr lang="cs-CZ" sz="2800" dirty="0" err="1" smtClean="0">
                <a:solidFill>
                  <a:schemeClr val="accent4"/>
                </a:solidFill>
              </a:rPr>
              <a:t>twenty</a:t>
            </a:r>
            <a:r>
              <a:rPr lang="cs-CZ" sz="2800" dirty="0" smtClean="0">
                <a:solidFill>
                  <a:schemeClr val="accent4"/>
                </a:solidFill>
              </a:rPr>
              <a:t>–</a:t>
            </a:r>
            <a:r>
              <a:rPr lang="cs-CZ" sz="2800" dirty="0" err="1" smtClean="0">
                <a:solidFill>
                  <a:schemeClr val="accent4"/>
                </a:solidFill>
              </a:rPr>
              <a:t>first</a:t>
            </a:r>
            <a:r>
              <a:rPr lang="cs-CZ" sz="2800" dirty="0" smtClean="0">
                <a:solidFill>
                  <a:schemeClr val="accent4"/>
                </a:solidFill>
              </a:rPr>
              <a:t>,</a:t>
            </a:r>
          </a:p>
          <a:p>
            <a:endParaRPr lang="cs-CZ" sz="2800" dirty="0">
              <a:solidFill>
                <a:schemeClr val="accent4"/>
              </a:solidFill>
            </a:endParaRPr>
          </a:p>
          <a:p>
            <a:r>
              <a:rPr lang="cs-CZ" sz="2800" dirty="0" err="1" smtClean="0">
                <a:solidFill>
                  <a:srgbClr val="FF0000"/>
                </a:solidFill>
              </a:rPr>
              <a:t>twenty</a:t>
            </a:r>
            <a:r>
              <a:rPr lang="cs-CZ" sz="2800" dirty="0" smtClean="0">
                <a:solidFill>
                  <a:srgbClr val="FF0000"/>
                </a:solidFill>
              </a:rPr>
              <a:t>–second, </a:t>
            </a:r>
            <a:r>
              <a:rPr lang="cs-CZ" sz="2800" dirty="0" err="1" smtClean="0">
                <a:solidFill>
                  <a:srgbClr val="FF0000"/>
                </a:solidFill>
              </a:rPr>
              <a:t>twenty</a:t>
            </a:r>
            <a:r>
              <a:rPr lang="cs-CZ" sz="2800" dirty="0" smtClean="0">
                <a:solidFill>
                  <a:srgbClr val="FF0000"/>
                </a:solidFill>
              </a:rPr>
              <a:t>–</a:t>
            </a:r>
            <a:r>
              <a:rPr lang="cs-CZ" sz="2800" dirty="0" err="1" smtClean="0">
                <a:solidFill>
                  <a:srgbClr val="FF0000"/>
                </a:solidFill>
              </a:rPr>
              <a:t>third</a:t>
            </a:r>
            <a:r>
              <a:rPr lang="cs-CZ" sz="2800" dirty="0" smtClean="0">
                <a:solidFill>
                  <a:srgbClr val="FF0000"/>
                </a:solidFill>
              </a:rPr>
              <a:t>,</a:t>
            </a:r>
          </a:p>
          <a:p>
            <a:endParaRPr lang="cs-CZ" sz="2800" dirty="0" smtClean="0">
              <a:solidFill>
                <a:schemeClr val="accent4"/>
              </a:solidFill>
            </a:endParaRPr>
          </a:p>
          <a:p>
            <a:r>
              <a:rPr lang="cs-CZ" sz="2800" dirty="0" err="1">
                <a:solidFill>
                  <a:schemeClr val="accent4"/>
                </a:solidFill>
              </a:rPr>
              <a:t>t</a:t>
            </a:r>
            <a:r>
              <a:rPr lang="cs-CZ" sz="2800" dirty="0" err="1" smtClean="0">
                <a:solidFill>
                  <a:schemeClr val="accent4"/>
                </a:solidFill>
              </a:rPr>
              <a:t>wenty</a:t>
            </a:r>
            <a:r>
              <a:rPr lang="cs-CZ" sz="2800" dirty="0" smtClean="0">
                <a:solidFill>
                  <a:schemeClr val="accent4"/>
                </a:solidFill>
              </a:rPr>
              <a:t>–</a:t>
            </a:r>
            <a:r>
              <a:rPr lang="cs-CZ" sz="2800" dirty="0" err="1" smtClean="0">
                <a:solidFill>
                  <a:schemeClr val="accent4"/>
                </a:solidFill>
              </a:rPr>
              <a:t>fourth</a:t>
            </a:r>
            <a:r>
              <a:rPr lang="cs-CZ" sz="2800" dirty="0" smtClean="0">
                <a:solidFill>
                  <a:schemeClr val="accent4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twenty-fifth</a:t>
            </a:r>
            <a:endParaRPr lang="cs-CZ" sz="2800" dirty="0">
              <a:solidFill>
                <a:schemeClr val="accent4"/>
              </a:solidFill>
            </a:endParaRPr>
          </a:p>
          <a:p>
            <a:endParaRPr lang="cs-CZ" sz="2800" dirty="0" smtClean="0">
              <a:solidFill>
                <a:srgbClr val="FF0000"/>
              </a:solidFill>
            </a:endParaRPr>
          </a:p>
          <a:p>
            <a:endParaRPr lang="cs-CZ" sz="2800" dirty="0">
              <a:solidFill>
                <a:schemeClr val="accent4"/>
              </a:solidFill>
            </a:endParaRPr>
          </a:p>
          <a:p>
            <a:endParaRPr lang="cs-CZ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6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1" y="476672"/>
            <a:ext cx="679384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Correct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wrong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written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ordinal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numbers</a:t>
            </a:r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1</a:t>
            </a:r>
            <a:r>
              <a:rPr lang="cs-CZ" sz="2800" b="1" dirty="0" smtClean="0">
                <a:solidFill>
                  <a:srgbClr val="0070C0"/>
                </a:solidFill>
              </a:rPr>
              <a:t>.- </a:t>
            </a:r>
            <a:r>
              <a:rPr lang="cs-CZ" sz="2800" b="1" dirty="0" err="1" smtClean="0">
                <a:solidFill>
                  <a:srgbClr val="0070C0"/>
                </a:solidFill>
              </a:rPr>
              <a:t>firts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</a:rPr>
              <a:t>10</a:t>
            </a:r>
            <a:r>
              <a:rPr lang="cs-CZ" sz="2800" b="1" dirty="0" smtClean="0">
                <a:solidFill>
                  <a:srgbClr val="0070C0"/>
                </a:solidFill>
              </a:rPr>
              <a:t>.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>
                <a:solidFill>
                  <a:schemeClr val="accent1"/>
                </a:solidFill>
              </a:rPr>
              <a:t>-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tenht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3.- </a:t>
            </a:r>
            <a:r>
              <a:rPr lang="cs-CZ" sz="2800" b="1" dirty="0" err="1" smtClean="0">
                <a:solidFill>
                  <a:srgbClr val="0070C0"/>
                </a:solidFill>
              </a:rPr>
              <a:t>third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12. -  </a:t>
            </a:r>
            <a:r>
              <a:rPr lang="cs-CZ" sz="2800" b="1" dirty="0" err="1" smtClean="0">
                <a:solidFill>
                  <a:srgbClr val="0070C0"/>
                </a:solidFill>
              </a:rPr>
              <a:t>twelveth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2.- </a:t>
            </a:r>
            <a:r>
              <a:rPr lang="cs-CZ" sz="2800" b="1" dirty="0" err="1" smtClean="0">
                <a:solidFill>
                  <a:srgbClr val="0070C0"/>
                </a:solidFill>
              </a:rPr>
              <a:t>seconth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30. - </a:t>
            </a:r>
            <a:r>
              <a:rPr lang="cs-CZ" sz="2800" b="1" dirty="0" err="1" smtClean="0">
                <a:solidFill>
                  <a:srgbClr val="0070C0"/>
                </a:solidFill>
              </a:rPr>
              <a:t>thirtyht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20. - </a:t>
            </a:r>
            <a:r>
              <a:rPr lang="cs-CZ" sz="2800" b="1" dirty="0" err="1" smtClean="0">
                <a:solidFill>
                  <a:srgbClr val="0070C0"/>
                </a:solidFill>
              </a:rPr>
              <a:t>twentyth</a:t>
            </a:r>
            <a:r>
              <a:rPr lang="cs-CZ" sz="2800" b="1" dirty="0" smtClean="0">
                <a:solidFill>
                  <a:srgbClr val="0070C0"/>
                </a:solidFill>
              </a:rPr>
              <a:t>             16. -  </a:t>
            </a:r>
            <a:r>
              <a:rPr lang="cs-CZ" sz="2800" b="1" dirty="0" err="1" smtClean="0">
                <a:solidFill>
                  <a:srgbClr val="0070C0"/>
                </a:solidFill>
              </a:rPr>
              <a:t>sixteenht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4581128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</a:t>
            </a:r>
            <a:r>
              <a:rPr lang="cs-CZ" sz="2800" b="1" dirty="0" err="1" smtClean="0"/>
              <a:t>Only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ordinal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number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right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1" y="5739651"/>
            <a:ext cx="3429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Do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know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5589241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</a:t>
            </a:r>
            <a:r>
              <a:rPr lang="cs-CZ" sz="3600" b="1" dirty="0" err="1" smtClean="0">
                <a:solidFill>
                  <a:srgbClr val="FF0000"/>
                </a:solidFill>
              </a:rPr>
              <a:t>third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39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74168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1. – </a:t>
            </a:r>
            <a:r>
              <a:rPr lang="cs-CZ" sz="2800" b="1" dirty="0" err="1" smtClean="0">
                <a:solidFill>
                  <a:srgbClr val="FF0000"/>
                </a:solidFill>
              </a:rPr>
              <a:t>first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   10. – </a:t>
            </a:r>
            <a:r>
              <a:rPr lang="cs-CZ" sz="2800" b="1" dirty="0" err="1" smtClean="0">
                <a:solidFill>
                  <a:srgbClr val="FF0000"/>
                </a:solidFill>
              </a:rPr>
              <a:t>tenth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b="1" dirty="0" smtClean="0"/>
              <a:t>3. – </a:t>
            </a:r>
            <a:r>
              <a:rPr lang="cs-CZ" sz="2800" b="1" dirty="0" err="1" smtClean="0"/>
              <a:t>third</a:t>
            </a:r>
            <a:r>
              <a:rPr lang="cs-CZ" sz="2800" b="1" dirty="0" smtClean="0"/>
              <a:t>  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12. – </a:t>
            </a:r>
            <a:r>
              <a:rPr lang="cs-CZ" sz="2800" b="1" dirty="0" err="1" smtClean="0">
                <a:solidFill>
                  <a:srgbClr val="FF0000"/>
                </a:solidFill>
              </a:rPr>
              <a:t>twelfth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2. - second                     30. - </a:t>
            </a:r>
            <a:r>
              <a:rPr lang="cs-CZ" sz="2800" b="1" dirty="0" err="1" smtClean="0">
                <a:solidFill>
                  <a:srgbClr val="FF0000"/>
                </a:solidFill>
              </a:rPr>
              <a:t>thirtieth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20.- </a:t>
            </a:r>
            <a:r>
              <a:rPr lang="cs-CZ" sz="2800" b="1" dirty="0" err="1" smtClean="0">
                <a:solidFill>
                  <a:srgbClr val="FF0000"/>
                </a:solidFill>
              </a:rPr>
              <a:t>twentieth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16. – </a:t>
            </a:r>
            <a:r>
              <a:rPr lang="cs-CZ" sz="2800" b="1" dirty="0" err="1" smtClean="0">
                <a:solidFill>
                  <a:srgbClr val="FF0000"/>
                </a:solidFill>
              </a:rPr>
              <a:t>sixteenth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                                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0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158</TotalTime>
  <Words>303</Words>
  <Application>Microsoft Office PowerPoint</Application>
  <PresentationFormat>Předvádění na obrazovce (4:3)</PresentationFormat>
  <Paragraphs>131</Paragraphs>
  <Slides>11</Slides>
  <Notes>11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Aerodynamika</vt:lpstr>
      <vt:lpstr>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19</cp:revision>
  <dcterms:created xsi:type="dcterms:W3CDTF">2011-10-03T17:31:52Z</dcterms:created>
  <dcterms:modified xsi:type="dcterms:W3CDTF">2012-04-06T19:40:20Z</dcterms:modified>
</cp:coreProperties>
</file>