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64" r:id="rId3"/>
    <p:sldId id="261" r:id="rId4"/>
    <p:sldId id="262" r:id="rId5"/>
    <p:sldId id="263" r:id="rId6"/>
    <p:sldId id="265" r:id="rId7"/>
    <p:sldId id="256" r:id="rId8"/>
    <p:sldId id="258" r:id="rId9"/>
    <p:sldId id="259" r:id="rId10"/>
    <p:sldId id="260" r:id="rId11"/>
    <p:sldId id="267" r:id="rId12"/>
    <p:sldId id="269" r:id="rId13"/>
    <p:sldId id="270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328955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59697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0799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22723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4849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6688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616833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16521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4451227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68602" y="609601"/>
            <a:ext cx="2441519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451212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26878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5780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418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TextBox 12"/>
          <p:cNvSpPr txBox="1"/>
          <p:nvPr/>
        </p:nvSpPr>
        <p:spPr>
          <a:xfrm>
            <a:off x="751116" y="75416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18169" y="2993578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5949548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63564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25837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839348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85977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0453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 cstate="print">
            <a:alphaModFix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C76E3804-E72E-4D00-9A83-2AC62E497B67}" type="datetimeFigureOut">
              <a:rPr lang="cs-CZ" smtClean="0"/>
              <a:pPr/>
              <a:t>20.6.2014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06CF000-A55D-4C3D-8440-94F3038D39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385926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7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03860" y="333377"/>
            <a:ext cx="4508897" cy="14700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Rectangle 3"/>
          <p:cNvSpPr>
            <a:spLocks noChangeArrowheads="1"/>
          </p:cNvSpPr>
          <p:nvPr/>
        </p:nvSpPr>
        <p:spPr bwMode="auto">
          <a:xfrm>
            <a:off x="1835696" y="1988840"/>
            <a:ext cx="5400600" cy="122426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/>
          <a:lstStyle/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projektu školy 		CZ.1.07/1.5.00/34.0963 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a název klíčové aktivity 	III/2  Inovace a zkvalitnění 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			výuky  prostřednictvím </a:t>
            </a: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ICT</a:t>
            </a: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r>
              <a:rPr lang="cs-CZ" sz="12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12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materiálu	</a:t>
            </a:r>
            <a:r>
              <a:rPr lang="cs-CZ" sz="1200" b="1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200" b="1" smtClean="0">
                <a:effectLst>
                  <a:outerShdw blurRad="38100" dist="38100" dir="2700000" algn="tl">
                    <a:srgbClr val="000000"/>
                  </a:outerShdw>
                </a:effectLst>
                <a:latin typeface="Times New Roman" pitchFamily="18" charset="0"/>
                <a:cs typeface="Times New Roman" pitchFamily="18" charset="0"/>
              </a:rPr>
              <a:t>VY_32_INOVACE_ICT_II_S1_20</a:t>
            </a: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lnSpc>
                <a:spcPct val="80000"/>
              </a:lnSpc>
              <a:spcBef>
                <a:spcPct val="20000"/>
              </a:spcBef>
              <a:buClr>
                <a:schemeClr val="hlink"/>
              </a:buClr>
              <a:buSzPct val="120000"/>
              <a:defRPr/>
            </a:pPr>
            <a:endParaRPr lang="cs-CZ" sz="1200" b="1" dirty="0">
              <a:effectLst>
                <a:outerShdw blurRad="38100" dist="38100" dir="2700000" algn="tl">
                  <a:srgbClr val="000000"/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808847" y="2852936"/>
            <a:ext cx="6678687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marL="342900" indent="-3429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cs-CZ" sz="1200" b="1" dirty="0"/>
              <a:t>Popis výukového materiálu	</a:t>
            </a:r>
          </a:p>
          <a:p>
            <a:pPr eaLnBrk="1" hangingPunct="1"/>
            <a:r>
              <a:rPr lang="cs-CZ" sz="1200" b="1" dirty="0"/>
              <a:t>Název:			</a:t>
            </a:r>
            <a:r>
              <a:rPr lang="cs-CZ" sz="1200" b="1" dirty="0" smtClean="0"/>
              <a:t>ČSN 01 6910 – poptávka nabídky</a:t>
            </a:r>
            <a:endParaRPr lang="cs-CZ" sz="1200" dirty="0"/>
          </a:p>
          <a:p>
            <a:pPr eaLnBrk="1" hangingPunct="1"/>
            <a:r>
              <a:rPr lang="cs-CZ" sz="1200" dirty="0"/>
              <a:t>Autor:			Ing. Jitka Matasová</a:t>
            </a:r>
          </a:p>
          <a:p>
            <a:pPr eaLnBrk="1" hangingPunct="1"/>
            <a:r>
              <a:rPr lang="cs-CZ" sz="1200" dirty="0"/>
              <a:t>Datum:			2.9.2013 </a:t>
            </a:r>
          </a:p>
          <a:p>
            <a:pPr eaLnBrk="1" hangingPunct="1"/>
            <a:r>
              <a:rPr lang="cs-CZ" sz="1200" dirty="0"/>
              <a:t>Obor:			65-51-H/01 Kuchař - číšník</a:t>
            </a:r>
          </a:p>
          <a:p>
            <a:pPr eaLnBrk="1" hangingPunct="1"/>
            <a:r>
              <a:rPr lang="cs-CZ" sz="1200" dirty="0"/>
              <a:t>Ročník:			1. ročník </a:t>
            </a:r>
          </a:p>
          <a:p>
            <a:pPr eaLnBrk="1" hangingPunct="1"/>
            <a:r>
              <a:rPr lang="cs-CZ" sz="1200" dirty="0"/>
              <a:t>Předmět:			IKT – Informační a komunikační </a:t>
            </a:r>
            <a:r>
              <a:rPr lang="cs-CZ" sz="1200" dirty="0" smtClean="0"/>
              <a:t>					technologie</a:t>
            </a:r>
            <a:endParaRPr lang="cs-CZ" sz="1200" dirty="0"/>
          </a:p>
          <a:p>
            <a:pPr eaLnBrk="1" hangingPunct="1"/>
            <a:endParaRPr lang="cs-CZ" sz="1200" b="1" dirty="0"/>
          </a:p>
          <a:p>
            <a:pPr eaLnBrk="1" hangingPunct="1"/>
            <a:r>
              <a:rPr lang="cs-CZ" sz="1200" b="1" dirty="0"/>
              <a:t>Anotace výukového materiálu (klíčová </a:t>
            </a:r>
            <a:r>
              <a:rPr lang="cs-CZ" sz="1200" b="1" dirty="0" smtClean="0"/>
              <a:t>slova: adresa, odvolací údaje, dodavatel)</a:t>
            </a:r>
            <a:endParaRPr lang="cs-CZ" sz="1200" b="1" dirty="0"/>
          </a:p>
          <a:p>
            <a:pPr eaLnBrk="1" hangingPunct="1"/>
            <a:endParaRPr lang="cs-CZ" sz="1200" dirty="0"/>
          </a:p>
          <a:p>
            <a:pPr eaLnBrk="1" hangingPunct="1">
              <a:buFontTx/>
              <a:buAutoNum type="arabicPeriod"/>
            </a:pPr>
            <a:r>
              <a:rPr lang="cs-CZ" sz="1200" dirty="0"/>
              <a:t>VM je koncipován v podobě </a:t>
            </a:r>
            <a:r>
              <a:rPr lang="cs-CZ" sz="1200" dirty="0" err="1"/>
              <a:t>powerpointové</a:t>
            </a:r>
            <a:r>
              <a:rPr lang="cs-CZ" sz="1200" dirty="0"/>
              <a:t> prezentace pro výuku předmětu IKT.  Materiál bude používán přímo při výuce  za použití interaktivní tabule či dataprojektoru s výstupem na plátno. Téma je přímo v souladu  s ŠVP </a:t>
            </a:r>
            <a:r>
              <a:rPr lang="cs-CZ" sz="1200" dirty="0" smtClean="0"/>
              <a:t>– ČSN 01 6910.</a:t>
            </a:r>
          </a:p>
          <a:p>
            <a:pPr eaLnBrk="1" hangingPunct="1">
              <a:buFontTx/>
              <a:buAutoNum type="arabicPeriod"/>
            </a:pPr>
            <a:r>
              <a:rPr lang="cs-CZ" sz="1200" dirty="0" smtClean="0"/>
              <a:t>Prezentace </a:t>
            </a:r>
            <a:r>
              <a:rPr lang="cs-CZ" sz="1200" dirty="0"/>
              <a:t>bude používána k procvičení daného tématu. Jedná se o pracovní list, který je žákovi nejdříve pomocí dataprojektoru vysvětlen a následně si každý žák zpracuje tento úkol do svého PC. Vyučující zkontroluje společně jednotlivé práce a upozorní na nedostatky, ale i na úspěšné práce. Žáci si ověří pochopení výkladu a procvičí samostatnost.</a:t>
            </a:r>
          </a:p>
          <a:p>
            <a:pPr eaLnBrk="1" hangingPunct="1"/>
            <a:r>
              <a:rPr lang="cs-CZ" sz="1200" dirty="0"/>
              <a:t>	</a:t>
            </a:r>
          </a:p>
          <a:p>
            <a:pPr eaLnBrk="1" hangingPunct="1"/>
            <a:r>
              <a:rPr lang="cs-CZ" sz="1200" dirty="0"/>
              <a:t>	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565013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Poptávka Nabídky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7836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solidFill>
                  <a:schemeClr val="bg2">
                    <a:lumMod val="50000"/>
                  </a:schemeClr>
                </a:solidFill>
              </a:rPr>
              <a:t>Co to je poptávka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Dotaz</a:t>
            </a:r>
          </a:p>
          <a:p>
            <a:r>
              <a:rPr lang="cs-CZ" dirty="0" smtClean="0"/>
              <a:t>Projevení zájmu o obchodní spolupráci</a:t>
            </a:r>
          </a:p>
          <a:p>
            <a:r>
              <a:rPr lang="cs-CZ" dirty="0" smtClean="0"/>
              <a:t>První oslovení případného dodavatele</a:t>
            </a:r>
          </a:p>
          <a:p>
            <a:r>
              <a:rPr lang="cs-CZ" dirty="0" smtClean="0"/>
              <a:t>Vztah mezi nakupujícím a prodávajícím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438243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bg2">
                    <a:lumMod val="50000"/>
                  </a:schemeClr>
                </a:solidFill>
              </a:rPr>
              <a:t>Poptávka po..</a:t>
            </a:r>
            <a:endParaRPr lang="cs-CZ" sz="48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411760" y="3412797"/>
            <a:ext cx="7772870" cy="3424107"/>
          </a:xfrm>
        </p:spPr>
        <p:txBody>
          <a:bodyPr/>
          <a:lstStyle/>
          <a:p>
            <a:r>
              <a:rPr lang="cs-CZ" dirty="0" smtClean="0"/>
              <a:t>Po určitém zboží</a:t>
            </a:r>
          </a:p>
          <a:p>
            <a:r>
              <a:rPr lang="cs-CZ" dirty="0" smtClean="0"/>
              <a:t>Po určité službě</a:t>
            </a:r>
          </a:p>
          <a:p>
            <a:r>
              <a:rPr lang="cs-CZ" dirty="0" smtClean="0"/>
              <a:t>Po informaci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98094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>
                <a:solidFill>
                  <a:schemeClr val="bg2">
                    <a:lumMod val="50000"/>
                  </a:schemeClr>
                </a:solidFill>
              </a:rPr>
              <a:t>Co obsahuje poptávka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Vysvětlit, </a:t>
            </a:r>
            <a:r>
              <a:rPr lang="cs-CZ" dirty="0" smtClean="0"/>
              <a:t>proč oslovujeme firmu</a:t>
            </a:r>
          </a:p>
          <a:p>
            <a:r>
              <a:rPr lang="cs-CZ" dirty="0" smtClean="0"/>
              <a:t>O co máme zájem (výrobky, zboží, služby, spolupráci..)</a:t>
            </a:r>
          </a:p>
          <a:p>
            <a:r>
              <a:rPr lang="cs-CZ" dirty="0" smtClean="0"/>
              <a:t>Dodací podmínky</a:t>
            </a:r>
          </a:p>
          <a:p>
            <a:r>
              <a:rPr lang="cs-CZ" dirty="0" smtClean="0"/>
              <a:t>Vyžádání nabídky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310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err="1" smtClean="0">
                <a:solidFill>
                  <a:schemeClr val="bg2">
                    <a:lumMod val="50000"/>
                  </a:schemeClr>
                </a:solidFill>
              </a:rPr>
              <a:t>UKázka</a:t>
            </a:r>
            <a:r>
              <a:rPr lang="cs-CZ" sz="4800" b="1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sz="4800" b="1" dirty="0">
                <a:solidFill>
                  <a:schemeClr val="bg2">
                    <a:lumMod val="50000"/>
                  </a:schemeClr>
                </a:solidFill>
              </a:rPr>
              <a:t>poptávky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VÁŽENÍ ZÁSTUPCI FIRMY……</a:t>
            </a:r>
          </a:p>
          <a:p>
            <a:pPr marL="0" indent="0">
              <a:buNone/>
            </a:pPr>
            <a:r>
              <a:rPr lang="cs-CZ" dirty="0" smtClean="0"/>
              <a:t>Z regionálního tisku jsme se dozvěděli …</a:t>
            </a:r>
          </a:p>
          <a:p>
            <a:pPr marL="0" indent="0">
              <a:buNone/>
            </a:pPr>
            <a:r>
              <a:rPr lang="cs-CZ" dirty="0" smtClean="0"/>
              <a:t>Máme zájem o navázání spolupráce …</a:t>
            </a:r>
          </a:p>
          <a:p>
            <a:pPr marL="0" indent="0">
              <a:buNone/>
            </a:pPr>
            <a:r>
              <a:rPr lang="cs-CZ" dirty="0" smtClean="0"/>
              <a:t>Na vašich internetových stránkách uvádíte …</a:t>
            </a:r>
          </a:p>
          <a:p>
            <a:pPr marL="0" indent="0">
              <a:buNone/>
            </a:pPr>
            <a:r>
              <a:rPr lang="cs-CZ" dirty="0" smtClean="0"/>
              <a:t>Žádáme o sdělení bližších informací týkajících se ceny, způsoby dopravy a termínu dodání …</a:t>
            </a:r>
          </a:p>
          <a:p>
            <a:pPr marL="0" indent="0">
              <a:buNone/>
            </a:pPr>
            <a:r>
              <a:rPr lang="cs-CZ" dirty="0" smtClean="0"/>
              <a:t>Těšíme se na vaši nabídku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13540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NABÍDKA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4167320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Druhy nabídky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VYŽÁDANÁ</a:t>
            </a:r>
          </a:p>
          <a:p>
            <a:pPr marL="0" indent="0">
              <a:buNone/>
            </a:pPr>
            <a:r>
              <a:rPr lang="cs-CZ" dirty="0" smtClean="0"/>
              <a:t>=</a:t>
            </a:r>
            <a:r>
              <a:rPr lang="cs-CZ" cap="none" dirty="0" smtClean="0"/>
              <a:t> </a:t>
            </a:r>
            <a:r>
              <a:rPr lang="cs-CZ" cap="none" dirty="0" smtClean="0"/>
              <a:t>odpověď na poptávku, kterou poslala firma, která má zájem o nějaký výrobek či zboží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NEVYŽÁDANÁ</a:t>
            </a:r>
          </a:p>
          <a:p>
            <a:pPr marL="0" indent="0">
              <a:buNone/>
            </a:pPr>
            <a:r>
              <a:rPr lang="cs-CZ" cap="none" dirty="0" smtClean="0"/>
              <a:t>=  posílá ji firma, která má zájem upozornit na své výrobky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57488361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Styl nabídky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Je psána tak, aby upoutala zájem u případného odběratele</a:t>
            </a:r>
          </a:p>
          <a:p>
            <a:r>
              <a:rPr lang="cs-CZ" dirty="0" smtClean="0"/>
              <a:t>Musí obsahovat veškeré údaje, které odběratel potřebuje vědět</a:t>
            </a:r>
            <a:endParaRPr lang="cs-CZ" dirty="0"/>
          </a:p>
          <a:p>
            <a:r>
              <a:rPr lang="cs-CZ" dirty="0" smtClean="0"/>
              <a:t>Každá individuální nabídka musí být zavazující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5729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 stylizace u nabídky</a:t>
            </a:r>
            <a:endParaRPr lang="cs-CZ" sz="4000" b="1" dirty="0">
              <a:solidFill>
                <a:schemeClr val="bg2">
                  <a:lumMod val="5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5332" y="1988840"/>
            <a:ext cx="7772870" cy="4464496"/>
          </a:xfrm>
        </p:spPr>
        <p:txBody>
          <a:bodyPr>
            <a:normAutofit fontScale="92500"/>
          </a:bodyPr>
          <a:lstStyle/>
          <a:p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PODěkování</a:t>
            </a:r>
            <a:endParaRPr lang="cs-CZ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1"/>
            <a:r>
              <a:rPr lang="cs-CZ" dirty="0" smtClean="0"/>
              <a:t>Děkujeme Vám za Vaši poptávku ze dne …..v níž jste projevili zájem o náš výrobek</a:t>
            </a: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Údaje o nabízeném zboží</a:t>
            </a:r>
          </a:p>
          <a:p>
            <a:pPr lvl="1"/>
            <a:r>
              <a:rPr lang="cs-CZ" dirty="0" smtClean="0"/>
              <a:t>Požadované zboží vyrábíme a můžeme je dodat v </a:t>
            </a:r>
            <a:r>
              <a:rPr lang="cs-CZ" dirty="0" smtClean="0"/>
              <a:t>provedení, </a:t>
            </a:r>
            <a:r>
              <a:rPr lang="cs-CZ" dirty="0" smtClean="0"/>
              <a:t>jak je uvedeno v přiloženém prospektu</a:t>
            </a: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Dodací podmínky</a:t>
            </a:r>
          </a:p>
          <a:p>
            <a:pPr lvl="1"/>
            <a:r>
              <a:rPr lang="cs-CZ" dirty="0" smtClean="0"/>
              <a:t>Dodací podmínky (cena, platební  a dodací podmínky)</a:t>
            </a:r>
          </a:p>
          <a:p>
            <a:r>
              <a:rPr lang="cs-CZ" b="1" dirty="0">
                <a:solidFill>
                  <a:schemeClr val="bg2">
                    <a:lumMod val="50000"/>
                  </a:schemeClr>
                </a:solidFill>
              </a:rPr>
              <a:t>Závěrečná zdvořilostní věta a výzva k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objednávce</a:t>
            </a:r>
          </a:p>
          <a:p>
            <a:pPr lvl="1"/>
            <a:r>
              <a:rPr lang="cs-CZ" dirty="0"/>
              <a:t>V případě, že Vám budou naše podmínky vyhovovat, Vaší objednávku rádi </a:t>
            </a:r>
            <a:r>
              <a:rPr lang="cs-CZ" dirty="0" smtClean="0"/>
              <a:t>vyřídíme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644279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bg2">
                    <a:lumMod val="50000"/>
                  </a:schemeClr>
                </a:solidFill>
                <a:latin typeface="+mn-lt"/>
                <a:ea typeface="+mn-ea"/>
                <a:cs typeface="+mn-cs"/>
              </a:rPr>
              <a:t>Samostatný úkol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cap="none" dirty="0" smtClean="0"/>
              <a:t>Vaším úkolem je sestavit obchodní dopis, ve kterém se jménem vašeho Hotelu Slunce s.r.o. Karlovy Vary poptáváte po </a:t>
            </a:r>
            <a:r>
              <a:rPr lang="cs-CZ" cap="none" dirty="0" err="1" smtClean="0"/>
              <a:t>konvektomatu</a:t>
            </a:r>
            <a:r>
              <a:rPr lang="cs-CZ" cap="none" dirty="0" smtClean="0"/>
              <a:t>. Oslovili jste firmu </a:t>
            </a:r>
            <a:r>
              <a:rPr lang="cs-CZ" cap="none" dirty="0" err="1" smtClean="0"/>
              <a:t>Gastroform</a:t>
            </a:r>
            <a:r>
              <a:rPr lang="cs-CZ" cap="none" dirty="0" smtClean="0"/>
              <a:t>, s.r.o. z Brna. Váš hotel potřebuje </a:t>
            </a:r>
            <a:r>
              <a:rPr lang="cs-CZ" cap="none" dirty="0" err="1" smtClean="0"/>
              <a:t>konvektomat</a:t>
            </a:r>
            <a:r>
              <a:rPr lang="cs-CZ" cap="none" dirty="0" smtClean="0"/>
              <a:t> začátkem července 2014 a má na něj rozpočet v rozmezí od </a:t>
            </a:r>
          </a:p>
          <a:p>
            <a:pPr marL="0" indent="0">
              <a:buNone/>
            </a:pPr>
            <a:r>
              <a:rPr lang="cs-CZ" cap="none" dirty="0" smtClean="0"/>
              <a:t>Kč 400.000,- – </a:t>
            </a:r>
            <a:r>
              <a:rPr lang="cs-CZ" dirty="0" smtClean="0"/>
              <a:t>500.000</a:t>
            </a:r>
            <a:r>
              <a:rPr lang="cs-CZ" cap="none" dirty="0" smtClean="0"/>
              <a:t>,-.</a:t>
            </a:r>
          </a:p>
          <a:p>
            <a:pPr marL="0" indent="0">
              <a:buNone/>
            </a:pPr>
            <a:r>
              <a:rPr lang="cs-CZ" cap="none" dirty="0" smtClean="0"/>
              <a:t>Na tuto poptávku sestavte nabídku od firmy </a:t>
            </a:r>
            <a:r>
              <a:rPr lang="cs-CZ" cap="none" dirty="0" err="1" smtClean="0"/>
              <a:t>Gastroform</a:t>
            </a:r>
            <a:r>
              <a:rPr lang="cs-CZ" cap="none" dirty="0" smtClean="0"/>
              <a:t>, s.r.o., ve kterém reagujete na poptávku. K bližším informacím použijte internetový vyhledávač a doplňující údaje si vymyslete. Oba dokumenty uložte do vaší složky pod názvem </a:t>
            </a:r>
            <a:r>
              <a:rPr lang="cs-CZ" b="1" cap="none" dirty="0" smtClean="0"/>
              <a:t>Nabídka a poptávka</a:t>
            </a:r>
            <a:r>
              <a:rPr lang="cs-CZ" cap="none" dirty="0" smtClean="0"/>
              <a:t>.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40359997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4763"/>
            <a:ext cx="6131197" cy="6736606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107504" y="18864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Řešení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331640" y="3501008"/>
            <a:ext cx="720080" cy="2880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23063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-27383"/>
            <a:ext cx="5474543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7504" y="18864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>
                <a:solidFill>
                  <a:schemeClr val="bg2">
                    <a:lumMod val="50000"/>
                  </a:schemeClr>
                </a:solidFill>
              </a:rPr>
              <a:t>Řešení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259632" y="3284984"/>
            <a:ext cx="576064" cy="21602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5238286"/>
      </p:ext>
    </p:extLst>
  </p:cSld>
  <p:clrMapOvr>
    <a:masterClrMapping/>
  </p:clrMapOvr>
</p:sld>
</file>

<file path=ppt/theme/theme1.xml><?xml version="1.0" encoding="utf-8"?>
<a:theme xmlns:a="http://schemas.openxmlformats.org/drawingml/2006/main" name="Kapka">
  <a:themeElements>
    <a:clrScheme name="Kapka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Kapka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A633B6A3-9E7F-4C10-9C98-2517A3134361}"/>
    </a:ext>
  </a:extLst>
</a:theme>
</file>

<file path=ppt/theme/themeOverride1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2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3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ppt/theme/themeOverride4.xml><?xml version="1.0" encoding="utf-8"?>
<a:themeOverride xmlns:a="http://schemas.openxmlformats.org/drawingml/2006/main">
  <a:clrScheme name="Kapka">
    <a:dk1>
      <a:sysClr val="windowText" lastClr="000000"/>
    </a:dk1>
    <a:lt1>
      <a:sysClr val="window" lastClr="FFFFFF"/>
    </a:lt1>
    <a:dk2>
      <a:srgbClr val="355071"/>
    </a:dk2>
    <a:lt2>
      <a:srgbClr val="AABED7"/>
    </a:lt2>
    <a:accent1>
      <a:srgbClr val="2FA3EE"/>
    </a:accent1>
    <a:accent2>
      <a:srgbClr val="4BCAAD"/>
    </a:accent2>
    <a:accent3>
      <a:srgbClr val="86C157"/>
    </a:accent3>
    <a:accent4>
      <a:srgbClr val="D99C3F"/>
    </a:accent4>
    <a:accent5>
      <a:srgbClr val="CE6633"/>
    </a:accent5>
    <a:accent6>
      <a:srgbClr val="A35DD1"/>
    </a:accent6>
    <a:hlink>
      <a:srgbClr val="56BCFE"/>
    </a:hlink>
    <a:folHlink>
      <a:srgbClr val="97C5E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</TotalTime>
  <Words>343</Words>
  <Application>Microsoft Office PowerPoint</Application>
  <PresentationFormat>Předvádění na obrazovce (4:3)</PresentationFormat>
  <Paragraphs>67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Kapka</vt:lpstr>
      <vt:lpstr>Snímek 1</vt:lpstr>
      <vt:lpstr>Poptávka Nabídky</vt:lpstr>
      <vt:lpstr>Co to je poptávka</vt:lpstr>
      <vt:lpstr>Poptávka po..</vt:lpstr>
      <vt:lpstr>Co obsahuje poptávka</vt:lpstr>
      <vt:lpstr>UKázka poptávky</vt:lpstr>
      <vt:lpstr>NABÍDKA</vt:lpstr>
      <vt:lpstr>Druhy nabídky</vt:lpstr>
      <vt:lpstr>Styl nabídky</vt:lpstr>
      <vt:lpstr> stylizace u nabídky</vt:lpstr>
      <vt:lpstr>Samostatný úkol</vt:lpstr>
      <vt:lpstr>Snímek 12</vt:lpstr>
      <vt:lpstr>Snímek 13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anna</dc:creator>
  <cp:lastModifiedBy>Dum</cp:lastModifiedBy>
  <cp:revision>17</cp:revision>
  <dcterms:created xsi:type="dcterms:W3CDTF">2014-02-17T14:35:45Z</dcterms:created>
  <dcterms:modified xsi:type="dcterms:W3CDTF">2014-06-20T09:35:04Z</dcterms:modified>
</cp:coreProperties>
</file>