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78" r:id="rId4"/>
    <p:sldId id="266" r:id="rId5"/>
    <p:sldId id="267" r:id="rId6"/>
    <p:sldId id="268" r:id="rId7"/>
    <p:sldId id="279" r:id="rId8"/>
    <p:sldId id="280" r:id="rId9"/>
    <p:sldId id="281" r:id="rId10"/>
    <p:sldId id="276" r:id="rId11"/>
    <p:sldId id="277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76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A78653-E695-4E20-AAD2-EECC36802302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52952-25AD-474B-9538-BDEAA8B411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85505D-8AC6-417F-9D3A-BDFDDB6E4A46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6E3C4-5C31-4971-9A0F-45E7921BE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89BDA-1944-4EC4-B46E-36B491E21DAF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38346-146D-4DF4-A4BC-B485F55377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A726C-F843-4856-B122-E7E7394B9E98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1CE57-42E6-4543-BC47-4F7284996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9B01E-571B-4318-B638-205334A90B1E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431FB-0F3B-4BDF-8DFC-D95D6A422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C3E3A-54E8-466F-B8E6-3268034E55CF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D5586-B77F-451D-B2EC-B7F79DC57F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9A663-936F-43DF-A640-B5232DCD4130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46BFD-A08E-4015-ACC8-E64D4F5470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57DF4-99B9-4517-BDBD-A6E4D2D1FF39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5A70D-8D8C-49E5-93A1-F8CD8FA5A4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BCC80E-07AB-492F-81F8-94898D7FF853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5D042-2178-4533-8EA7-DD98EA56EF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DCDAA-30DE-4DBF-B7E5-2DE85E96C802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B540A1-A507-4D49-86FC-34919D329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8F387B-9FAB-42E3-97D3-9FE97A019522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592C7-DDCE-41E2-BAAD-16A4752EF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3628F85-2901-462D-B943-F9447EDDB3ED}" type="datetimeFigureOut">
              <a:rPr lang="cs-CZ"/>
              <a:pPr>
                <a:defRPr/>
              </a:pPr>
              <a:t>21.6.2014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19395BA-2CF2-436A-BD3D-5B9D679726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Skupina 1"/>
          <p:cNvGrpSpPr>
            <a:grpSpLocks noGrp="1"/>
          </p:cNvGrpSpPr>
          <p:nvPr>
            <p:ph type="title"/>
          </p:nvPr>
        </p:nvGrpSpPr>
        <p:grpSpPr bwMode="auto">
          <a:xfrm>
            <a:off x="457200" y="274638"/>
            <a:ext cx="8229600" cy="1066800"/>
            <a:chOff x="1187624" y="348726"/>
            <a:chExt cx="6521450" cy="762000"/>
          </a:xfrm>
        </p:grpSpPr>
        <p:pic>
          <p:nvPicPr>
            <p:cNvPr id="2097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98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844675"/>
          <a:ext cx="8424934" cy="4651326"/>
        </p:xfrm>
        <a:graphic>
          <a:graphicData uri="http://schemas.openxmlformats.org/drawingml/2006/table">
            <a:tbl>
              <a:tblPr/>
              <a:tblGrid>
                <a:gridCol w="1158769"/>
                <a:gridCol w="2859434"/>
                <a:gridCol w="1583082"/>
                <a:gridCol w="2823649"/>
              </a:tblGrid>
              <a:tr h="641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školy: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Střední škola sociální PERSPEKTIVA a Vyšší odborná škola,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Adresa: 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Dubí III -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Pozorka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5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projektu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KLÍČE K POZNÁVÁNÍ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Registrační číslo projektu: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CZ.1.07/1.5.00/34.0928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860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ICT INOVACE A ZKVALITNĚNÍ VÝUKY ICT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Název a číslo materiálu: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CSP_32_INOVACE_TP4A_15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Vytvořeno: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22. 4. 2014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Ing. Ivana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Moltašová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/>
                        <a:cs typeface="Arial" pitchFamily="34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75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Vyučovací 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Člověk a svět práce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IV. ročník SOŠ 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Výsledky vzdělávání dle RVP: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Žák umí charakterizovat odměňování za práci, rozlišuje pojmy mzda a plat.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Typ interakce: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1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Druh výukového zdroje: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Prezentace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Mzda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Plat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Times New Roman" pitchFamily="18" charset="0"/>
                        </a:rPr>
                        <a:t>Odměňování zaměstnanců</a:t>
                      </a: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688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Didaktický učební materiál je určen pro žáky maturitních oborů SOŠ. Je zaměřen na prezentaci problematiky odměňování za práci, rozlišuje pojmy mzda a plat, kde se tyto kategorie odměňování používají.  </a:t>
                      </a:r>
                    </a:p>
                    <a:p>
                      <a:pPr marL="0" marR="0" lvl="0" indent="0" algn="l" defTabSz="914400" rtl="0" eaLnBrk="1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/>
                          <a:cs typeface="Arial" pitchFamily="34" charset="0"/>
                        </a:rPr>
                        <a:t>Lze využít jako samostatný studijní materiál nebo jako podklad k diskuzi. 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3251" marR="63251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96" name="Obrázek 7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84313"/>
            <a:ext cx="26860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Odměňování za práci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svět práce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DUM_15</a:t>
            </a:r>
            <a:endParaRPr lang="cs-CZ" dirty="0"/>
          </a:p>
        </p:txBody>
      </p:sp>
      <p:grpSp>
        <p:nvGrpSpPr>
          <p:cNvPr id="3076" name="Skupina 1"/>
          <p:cNvGrpSpPr>
            <a:grpSpLocks/>
          </p:cNvGrpSpPr>
          <p:nvPr/>
        </p:nvGrpSpPr>
        <p:grpSpPr bwMode="auto">
          <a:xfrm>
            <a:off x="395288" y="333375"/>
            <a:ext cx="8424862" cy="1063625"/>
            <a:chOff x="1187624" y="348726"/>
            <a:chExt cx="6521450" cy="762000"/>
          </a:xfrm>
        </p:grpSpPr>
        <p:pic>
          <p:nvPicPr>
            <p:cNvPr id="3078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9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077" name="Obrázek 7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28975" y="1484313"/>
            <a:ext cx="26860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Charakteristika odměňování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smtClean="0"/>
              <a:t>Každému zaměstnanci náleží za vykonanou práci odměna</a:t>
            </a:r>
            <a:r>
              <a:rPr lang="cs-CZ" sz="2400" smtClean="0"/>
              <a:t>.</a:t>
            </a:r>
          </a:p>
          <a:p>
            <a:pPr>
              <a:buFont typeface="Wingdings" pitchFamily="2" charset="2"/>
              <a:buChar char="q"/>
            </a:pPr>
            <a:endParaRPr lang="cs-CZ" sz="2400" smtClean="0"/>
          </a:p>
          <a:p>
            <a:pPr>
              <a:buFont typeface="Wingdings" pitchFamily="2" charset="2"/>
              <a:buChar char="q"/>
            </a:pPr>
            <a:r>
              <a:rPr lang="cs-CZ" sz="2400" u="sng" smtClean="0"/>
              <a:t>Výše odměny </a:t>
            </a:r>
            <a:r>
              <a:rPr lang="cs-CZ" sz="2400" smtClean="0"/>
              <a:t>se poskytuje se podle: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složitosti práce,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odpovědnosti,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namáhavosti práce,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obtížnosti pracovních podmínek,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pracovní výkonnosti,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- dosahovaných pracovních výsledků. </a:t>
            </a:r>
          </a:p>
          <a:p>
            <a:pPr>
              <a:buFont typeface="Wingdings" pitchFamily="2" charset="2"/>
              <a:buChar char="q"/>
            </a:pPr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Pojem mzda a plat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713788" cy="525621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smtClean="0"/>
              <a:t>Odměnou může být: 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</a:t>
            </a:r>
            <a:r>
              <a:rPr lang="cs-CZ" sz="2400" b="1" smtClean="0">
                <a:solidFill>
                  <a:schemeClr val="accent1"/>
                </a:solidFill>
              </a:rPr>
              <a:t>I - </a:t>
            </a:r>
            <a:r>
              <a:rPr lang="cs-CZ" sz="2400" b="1" u="sng" smtClean="0">
                <a:solidFill>
                  <a:schemeClr val="accent1"/>
                </a:solidFill>
              </a:rPr>
              <a:t>mzda  </a:t>
            </a:r>
            <a:r>
              <a:rPr lang="cs-CZ" sz="2400" smtClean="0"/>
              <a:t>= peněžité plnění a plnění nepeněžité hodnoty 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(naturální mzda) poskytované zaměstnanci                   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zaměstnavatelem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(</a:t>
            </a:r>
            <a:r>
              <a:rPr lang="cs-CZ" sz="2400" u="sng" smtClean="0"/>
              <a:t>soukromá organizace = </a:t>
            </a:r>
            <a:r>
              <a:rPr lang="cs-CZ" sz="2400" b="1" u="sng" smtClean="0"/>
              <a:t>mzdový výměr</a:t>
            </a:r>
            <a:r>
              <a:rPr lang="cs-CZ" sz="2400" u="sng" smtClean="0"/>
              <a:t>)</a:t>
            </a:r>
          </a:p>
          <a:p>
            <a:pPr>
              <a:buFont typeface="Arial" pitchFamily="34" charset="0"/>
              <a:buNone/>
            </a:pPr>
            <a:r>
              <a:rPr lang="cs-CZ" sz="2400" b="1" smtClean="0"/>
              <a:t>              </a:t>
            </a:r>
            <a:r>
              <a:rPr lang="cs-CZ" sz="2400" b="1" smtClean="0">
                <a:solidFill>
                  <a:schemeClr val="accent1"/>
                </a:solidFill>
              </a:rPr>
              <a:t>II - </a:t>
            </a:r>
            <a:r>
              <a:rPr lang="cs-CZ" sz="2400" b="1" u="sng" smtClean="0">
                <a:solidFill>
                  <a:schemeClr val="accent1"/>
                </a:solidFill>
              </a:rPr>
              <a:t>plat  </a:t>
            </a:r>
            <a:r>
              <a:rPr lang="cs-CZ" sz="2400" smtClean="0"/>
              <a:t>=  peněžité plnění poskytované za práci zaměstnanci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zaměstnavatelem, kterým je: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    a) stát,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    b) státní fond,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    d) příspěvková organizace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    e) školská právnická osoba zřizovaná MŠMT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(</a:t>
            </a:r>
            <a:r>
              <a:rPr lang="cs-CZ" sz="2400" u="sng" smtClean="0"/>
              <a:t>státní organizace, platové třídy = </a:t>
            </a:r>
            <a:r>
              <a:rPr lang="cs-CZ" sz="2400" b="1" u="sng" smtClean="0"/>
              <a:t>platový výměr</a:t>
            </a:r>
            <a:r>
              <a:rPr lang="cs-CZ" sz="2400" smtClean="0"/>
              <a:t>)</a:t>
            </a:r>
          </a:p>
          <a:p>
            <a:pPr>
              <a:buFont typeface="Arial" pitchFamily="34" charset="0"/>
              <a:buNone/>
            </a:pPr>
            <a:endParaRPr lang="cs-CZ" sz="2400" b="1" u="sng" smtClean="0">
              <a:solidFill>
                <a:schemeClr val="accent1"/>
              </a:solidFill>
            </a:endParaRP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</a:t>
            </a:r>
          </a:p>
          <a:p>
            <a:pPr>
              <a:buFont typeface="Arial" pitchFamily="34" charset="0"/>
              <a:buNone/>
            </a:pPr>
            <a:endParaRPr lang="cs-CZ" sz="2400" b="1" u="sng" smtClean="0">
              <a:solidFill>
                <a:schemeClr val="accent1"/>
              </a:solidFill>
            </a:endParaRPr>
          </a:p>
          <a:p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Minimální mzda (plat)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89585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smtClean="0"/>
              <a:t>Minimální mzda </a:t>
            </a:r>
            <a:r>
              <a:rPr lang="cs-CZ" sz="2400" smtClean="0"/>
              <a:t>= nejnižší přípustná výše odměny za práci v základním pracovněprávním vztahu.</a:t>
            </a:r>
          </a:p>
          <a:p>
            <a:endParaRPr lang="cs-CZ" sz="2400" smtClean="0"/>
          </a:p>
          <a:p>
            <a:pPr>
              <a:buFont typeface="Wingdings" pitchFamily="2" charset="2"/>
              <a:buChar char="q"/>
            </a:pPr>
            <a:r>
              <a:rPr lang="cs-CZ" sz="2400" b="1" smtClean="0"/>
              <a:t>Výše minimální mzdy </a:t>
            </a:r>
            <a:r>
              <a:rPr lang="cs-CZ" sz="2400" smtClean="0"/>
              <a:t>je od 1. 8. 2013 stanovena </a:t>
            </a:r>
            <a:r>
              <a:rPr lang="cs-CZ" sz="2400" b="1" smtClean="0">
                <a:solidFill>
                  <a:schemeClr val="accent1"/>
                </a:solidFill>
              </a:rPr>
              <a:t>na 8.500,- Kč měsíčně</a:t>
            </a:r>
            <a:r>
              <a:rPr lang="cs-CZ" sz="2400" smtClean="0"/>
              <a:t>, resp. 50,60 Kč za hodinu vykonané práce. </a:t>
            </a:r>
          </a:p>
          <a:p>
            <a:r>
              <a:rPr lang="cs-CZ" sz="2400" smtClean="0"/>
              <a:t>Nedosáhne-li mzda (plat) minimální mzdy, je zaměstnavatel povinen zaměstnanci </a:t>
            </a:r>
            <a:r>
              <a:rPr lang="cs-CZ" sz="2400" u="sng" smtClean="0"/>
              <a:t>poskytnout doplatek</a:t>
            </a:r>
            <a:r>
              <a:rPr lang="cs-CZ" sz="2400" smtClean="0"/>
              <a:t>. </a:t>
            </a:r>
          </a:p>
          <a:p>
            <a:endParaRPr lang="cs-CZ" sz="2400" smtClean="0"/>
          </a:p>
          <a:p>
            <a:r>
              <a:rPr lang="cs-CZ" sz="2400" smtClean="0"/>
              <a:t>Do úrovně zaručené mzdy (minimální mzdy) se nezapočítávají: práce přesčas, příplatek za práci v sobotu a v neděli, příplatek za práci ve svátek, za noční práci, za práci ve ztíženém pracovním prostředí, tj. nárokové příplatky.</a:t>
            </a:r>
          </a:p>
          <a:p>
            <a:endParaRPr lang="cs-CZ" sz="2400" smtClean="0"/>
          </a:p>
          <a:p>
            <a:endParaRPr lang="cs-CZ" sz="24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Systém odměňování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9743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smtClean="0"/>
              <a:t>U systému odměňování je důležité správně odhadnout, která forma odměny se hodí na určitého pracovníka.</a:t>
            </a:r>
          </a:p>
          <a:p>
            <a:pPr>
              <a:buFont typeface="Wingdings" pitchFamily="2" charset="2"/>
              <a:buChar char="q"/>
            </a:pPr>
            <a:endParaRPr lang="cs-CZ" sz="2400" smtClean="0"/>
          </a:p>
          <a:p>
            <a:pPr>
              <a:buFont typeface="Wingdings" pitchFamily="2" charset="2"/>
              <a:buChar char="q"/>
            </a:pPr>
            <a:r>
              <a:rPr lang="cs-CZ" sz="2400" b="1" u="sng" smtClean="0"/>
              <a:t>Formy odměňování   </a:t>
            </a:r>
          </a:p>
          <a:p>
            <a:pPr>
              <a:buFont typeface="Wingdings" pitchFamily="2" charset="2"/>
              <a:buChar char="q"/>
            </a:pPr>
            <a:endParaRPr lang="cs-CZ" sz="2400" b="1" u="sng" smtClean="0"/>
          </a:p>
          <a:p>
            <a:pPr>
              <a:buFont typeface="Arial" pitchFamily="34" charset="0"/>
              <a:buNone/>
            </a:pPr>
            <a:r>
              <a:rPr lang="cs-CZ" sz="2400" b="1" smtClean="0"/>
              <a:t>                   </a:t>
            </a:r>
            <a:r>
              <a:rPr lang="cs-CZ" sz="2400" b="1" smtClean="0">
                <a:solidFill>
                  <a:schemeClr val="accent1"/>
                </a:solidFill>
              </a:rPr>
              <a:t>1. peněžní -  základní</a:t>
            </a:r>
          </a:p>
          <a:p>
            <a:pPr>
              <a:buFont typeface="Arial" pitchFamily="34" charset="0"/>
              <a:buNone/>
            </a:pPr>
            <a:r>
              <a:rPr lang="cs-CZ" sz="2400" b="1" smtClean="0">
                <a:solidFill>
                  <a:schemeClr val="accent1"/>
                </a:solidFill>
              </a:rPr>
              <a:t>                                       -  dodatkové</a:t>
            </a:r>
          </a:p>
          <a:p>
            <a:pPr>
              <a:buFont typeface="Arial" pitchFamily="34" charset="0"/>
              <a:buNone/>
            </a:pPr>
            <a:r>
              <a:rPr lang="cs-CZ" sz="2400" b="1" smtClean="0"/>
              <a:t>                   </a:t>
            </a:r>
            <a:r>
              <a:rPr lang="cs-CZ" sz="2400" b="1" smtClean="0">
                <a:solidFill>
                  <a:schemeClr val="accent1"/>
                </a:solidFill>
              </a:rPr>
              <a:t>2. nepeněžní </a:t>
            </a:r>
            <a:r>
              <a:rPr lang="cs-CZ" sz="2400" b="1" smtClean="0"/>
              <a:t>= </a:t>
            </a:r>
            <a:r>
              <a:rPr lang="cs-CZ" sz="2400" smtClean="0"/>
              <a:t>zaměstnanecké výhody (benefity)</a:t>
            </a:r>
            <a:r>
              <a:rPr lang="cs-CZ" sz="2400" b="1" smtClean="0"/>
              <a:t> </a:t>
            </a:r>
          </a:p>
          <a:p>
            <a:pPr>
              <a:buFont typeface="Arial" pitchFamily="34" charset="0"/>
              <a:buNone/>
            </a:pPr>
            <a:r>
              <a:rPr lang="cs-CZ" sz="2400" b="1" u="sng" smtClean="0"/>
              <a:t>                </a:t>
            </a:r>
          </a:p>
          <a:p>
            <a:pPr>
              <a:buFont typeface="Arial" pitchFamily="34" charset="0"/>
              <a:buNone/>
            </a:pPr>
            <a:r>
              <a:rPr lang="cs-CZ" sz="2400" b="1" u="sng" smtClean="0"/>
              <a:t>  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Peněžní formy odměňování</a:t>
            </a:r>
            <a:endParaRPr lang="cs-CZ" sz="4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640763" cy="45688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b="1" u="sng" smtClean="0"/>
              <a:t>Základní formy mzdy</a:t>
            </a:r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časová mzda (plat)  </a:t>
            </a:r>
            <a:r>
              <a:rPr lang="cs-CZ" sz="2400" smtClean="0"/>
              <a:t>-  počet odpracovaných hodin x sazba/hod.</a:t>
            </a:r>
          </a:p>
          <a:p>
            <a:pPr>
              <a:buFont typeface="Arial" pitchFamily="34" charset="0"/>
              <a:buNone/>
            </a:pPr>
            <a:r>
              <a:rPr lang="cs-CZ" sz="2400" b="1" smtClean="0"/>
              <a:t>                                             </a:t>
            </a:r>
            <a:r>
              <a:rPr lang="cs-CZ" sz="2400" smtClean="0"/>
              <a:t>(účetní, učitel, řidič…..) </a:t>
            </a:r>
            <a:endParaRPr lang="cs-CZ" sz="2400" b="1" smtClean="0"/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úkolová mzda - </a:t>
            </a:r>
            <a:r>
              <a:rPr lang="cs-CZ" sz="2400" smtClean="0"/>
              <a:t>počet jednotek vykonané práce x sazba za 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jednotku (dělník, truhlář, zedník….) </a:t>
            </a:r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podílová (provizní) mzda </a:t>
            </a:r>
            <a:r>
              <a:rPr lang="cs-CZ" sz="2400" smtClean="0"/>
              <a:t>– podíl na zisku (pojišťovací agent ….)</a:t>
            </a:r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naturální mzda </a:t>
            </a:r>
            <a:r>
              <a:rPr lang="cs-CZ" sz="2400" smtClean="0"/>
              <a:t>– mzda poskytovaná ve výrobcích, službách….</a:t>
            </a:r>
            <a:endParaRPr lang="cs-CZ" sz="2400" b="1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kombinovaná mzda </a:t>
            </a:r>
            <a:r>
              <a:rPr lang="cs-CZ" sz="2400" smtClean="0"/>
              <a:t>– kombinace více forem (prodavačka –  </a:t>
            </a:r>
          </a:p>
          <a:p>
            <a:pPr>
              <a:buFont typeface="Arial" pitchFamily="34" charset="0"/>
              <a:buNone/>
            </a:pPr>
            <a:r>
              <a:rPr lang="cs-CZ" sz="2400" smtClean="0"/>
              <a:t>                                             časová + podílová mzda - % z tržeb)</a:t>
            </a:r>
            <a:endParaRPr lang="cs-CZ" sz="2400" b="1" smtClean="0">
              <a:solidFill>
                <a:schemeClr val="accent1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2400" b="1" smtClean="0">
                <a:solidFill>
                  <a:schemeClr val="accent1"/>
                </a:solidFill>
              </a:rPr>
              <a:t>smluvní mzda </a:t>
            </a:r>
            <a:r>
              <a:rPr lang="cs-CZ" sz="2400" smtClean="0"/>
              <a:t>– manažerské pozice (smluvně uzavřené)</a:t>
            </a:r>
            <a:endParaRPr lang="cs-CZ" sz="2400" b="1" smtClean="0">
              <a:solidFill>
                <a:schemeClr val="accent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7848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188" y="549275"/>
            <a:ext cx="8281987" cy="5632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buFont typeface="Wingdings" pitchFamily="2" charset="2"/>
              <a:buChar char="q"/>
              <a:defRPr/>
            </a:pPr>
            <a:r>
              <a:rPr lang="cs-CZ" sz="2400" b="1" dirty="0">
                <a:latin typeface="+mn-lt"/>
              </a:rPr>
              <a:t>  </a:t>
            </a:r>
            <a:r>
              <a:rPr lang="cs-CZ" sz="2400" b="1" u="sng" dirty="0">
                <a:latin typeface="+mn-lt"/>
              </a:rPr>
              <a:t>Dodatkové formy mzdy</a:t>
            </a:r>
            <a:r>
              <a:rPr lang="cs-CZ" sz="2400" dirty="0">
                <a:latin typeface="+mn-lt"/>
              </a:rPr>
              <a:t>: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</a:t>
            </a:r>
            <a:r>
              <a:rPr lang="cs-CZ" sz="2400" b="1" u="sng" dirty="0">
                <a:solidFill>
                  <a:schemeClr val="accent1"/>
                </a:solidFill>
                <a:latin typeface="+mn-lt"/>
              </a:rPr>
              <a:t>nepovinné příplatky </a:t>
            </a:r>
          </a:p>
          <a:p>
            <a:pPr>
              <a:buFont typeface="Wingdings" pitchFamily="2" charset="2"/>
              <a:buChar char="§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prémie </a:t>
            </a:r>
            <a:r>
              <a:rPr lang="cs-CZ" sz="2400" dirty="0">
                <a:latin typeface="+mn-lt"/>
              </a:rPr>
              <a:t>– za splnění předem stanovených úkolů</a:t>
            </a:r>
            <a:endParaRPr lang="cs-CZ" sz="2400" b="1" dirty="0">
              <a:solidFill>
                <a:schemeClr val="accent1"/>
              </a:solidFill>
              <a:latin typeface="+mn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odměny </a:t>
            </a:r>
            <a:r>
              <a:rPr lang="cs-CZ" sz="2400" dirty="0">
                <a:latin typeface="+mn-lt"/>
              </a:rPr>
              <a:t>– za mimořádné pracovní zásluhy</a:t>
            </a:r>
            <a:endParaRPr lang="cs-CZ" sz="2400" b="1" dirty="0">
              <a:solidFill>
                <a:schemeClr val="accent1"/>
              </a:solidFill>
              <a:latin typeface="+mn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osobní ohodnocení </a:t>
            </a:r>
            <a:r>
              <a:rPr lang="cs-CZ" sz="2400" dirty="0">
                <a:latin typeface="+mn-lt"/>
              </a:rPr>
              <a:t>– za dlouhodobé výsledky práce</a:t>
            </a:r>
            <a:endParaRPr lang="cs-CZ" sz="2400" b="1" dirty="0">
              <a:solidFill>
                <a:schemeClr val="accent1"/>
              </a:solidFill>
              <a:latin typeface="+mn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podíly na hospodářských výsledcích </a:t>
            </a:r>
            <a:r>
              <a:rPr lang="cs-CZ" sz="2400" dirty="0">
                <a:latin typeface="+mn-lt"/>
              </a:rPr>
              <a:t>– podíl na zisku</a:t>
            </a:r>
            <a:endParaRPr lang="cs-CZ" sz="2400" b="1" dirty="0">
              <a:solidFill>
                <a:schemeClr val="accent1"/>
              </a:solidFill>
              <a:latin typeface="+mn-lt"/>
            </a:endParaRPr>
          </a:p>
          <a:p>
            <a:pPr>
              <a:buFont typeface="Wingdings" pitchFamily="2" charset="2"/>
              <a:buChar char="§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zaměstnanecké akcie</a:t>
            </a:r>
          </a:p>
          <a:p>
            <a:pPr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cs-CZ" sz="2400" b="1" dirty="0">
                <a:solidFill>
                  <a:schemeClr val="accent1"/>
                </a:solidFill>
                <a:latin typeface="+mn-lt"/>
              </a:rPr>
              <a:t>   </a:t>
            </a:r>
            <a:r>
              <a:rPr lang="cs-CZ" sz="2400" b="1" u="sng" dirty="0">
                <a:solidFill>
                  <a:schemeClr val="accent1"/>
                </a:solidFill>
                <a:latin typeface="+mn-lt"/>
              </a:rPr>
              <a:t>povinné příplatky (nárokové složky platu)</a:t>
            </a:r>
          </a:p>
          <a:p>
            <a:pPr>
              <a:defRPr/>
            </a:pPr>
            <a:r>
              <a:rPr lang="cs-CZ" sz="2400" dirty="0">
                <a:solidFill>
                  <a:schemeClr val="accent1"/>
                </a:solidFill>
                <a:latin typeface="+mn-lt"/>
              </a:rPr>
              <a:t>                                       </a:t>
            </a:r>
            <a:r>
              <a:rPr lang="cs-CZ" sz="2400" dirty="0">
                <a:latin typeface="+mn-lt"/>
              </a:rPr>
              <a:t>a) práce přesčas</a:t>
            </a:r>
          </a:p>
          <a:p>
            <a:pPr>
              <a:defRPr/>
            </a:pPr>
            <a:r>
              <a:rPr lang="cs-CZ" sz="2400" dirty="0">
                <a:solidFill>
                  <a:schemeClr val="accent1"/>
                </a:solidFill>
                <a:latin typeface="+mn-lt"/>
              </a:rPr>
              <a:t>                                       </a:t>
            </a:r>
            <a:r>
              <a:rPr lang="cs-CZ" sz="2400" dirty="0">
                <a:latin typeface="+mn-lt"/>
              </a:rPr>
              <a:t>b)</a:t>
            </a:r>
            <a:r>
              <a:rPr lang="cs-CZ" sz="24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2400" dirty="0">
                <a:latin typeface="+mn-lt"/>
              </a:rPr>
              <a:t>práce</a:t>
            </a:r>
            <a:r>
              <a:rPr lang="cs-CZ" sz="2400" dirty="0">
                <a:solidFill>
                  <a:schemeClr val="accent1"/>
                </a:solidFill>
                <a:latin typeface="+mn-lt"/>
              </a:rPr>
              <a:t> </a:t>
            </a:r>
            <a:r>
              <a:rPr lang="cs-CZ" sz="2400" dirty="0">
                <a:latin typeface="+mn-lt"/>
              </a:rPr>
              <a:t>ve svátek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c) práce v noci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d) za ztížené pracovní prostředí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e) práce v sobotu a v neděli                                          </a:t>
            </a:r>
          </a:p>
          <a:p>
            <a:pPr>
              <a:defRPr/>
            </a:pPr>
            <a:r>
              <a:rPr lang="cs-CZ" sz="2400" dirty="0">
                <a:latin typeface="+mn-lt"/>
              </a:rPr>
              <a:t>                                       f) za vedení kolektivu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z="2400" u="sng" smtClean="0"/>
              <a:t>Přehled výše nárokových složek mzdy (platu)</a:t>
            </a:r>
            <a:r>
              <a:rPr lang="cs-CZ" sz="2400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052513"/>
          <a:ext cx="8229600" cy="5487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86270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 nárokové složky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Příplatek ke mzdě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Příplatek</a:t>
                      </a:r>
                      <a:r>
                        <a:rPr lang="cs-CZ" sz="2400" baseline="0" dirty="0" smtClean="0"/>
                        <a:t> k p</a:t>
                      </a:r>
                      <a:r>
                        <a:rPr lang="cs-CZ" sz="2400" dirty="0" smtClean="0"/>
                        <a:t>latu</a:t>
                      </a:r>
                      <a:endParaRPr lang="cs-CZ" sz="2400" dirty="0"/>
                    </a:p>
                  </a:txBody>
                  <a:tcPr/>
                </a:tc>
              </a:tr>
              <a:tr h="958555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Příplatek za práci přesčas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</a:t>
                      </a:r>
                      <a:r>
                        <a:rPr lang="cs-CZ" baseline="0" dirty="0" smtClean="0"/>
                        <a:t> 25% průměrného výdělku (nebo náhradní volno)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25% v týdnu (50% v době nepřetržitého odpočinku)</a:t>
                      </a:r>
                      <a:r>
                        <a:rPr lang="cs-CZ" baseline="0" dirty="0" smtClean="0"/>
                        <a:t> z </a:t>
                      </a:r>
                      <a:r>
                        <a:rPr lang="cs-CZ" baseline="0" dirty="0" err="1" smtClean="0"/>
                        <a:t>prům</a:t>
                      </a:r>
                      <a:r>
                        <a:rPr lang="cs-CZ" baseline="0" dirty="0" smtClean="0"/>
                        <a:t>. hodinového výdělku</a:t>
                      </a:r>
                      <a:endParaRPr lang="cs-CZ" dirty="0"/>
                    </a:p>
                  </a:txBody>
                  <a:tcPr/>
                </a:tc>
              </a:tr>
              <a:tr h="7332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Příplatek za práci ve</a:t>
                      </a:r>
                      <a:r>
                        <a:rPr lang="cs-CZ" b="1" baseline="0" dirty="0" smtClean="0"/>
                        <a:t> svátek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náhradní volno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náhradní volno</a:t>
                      </a:r>
                      <a:endParaRPr lang="cs-CZ" dirty="0"/>
                    </a:p>
                  </a:txBody>
                  <a:tcPr/>
                </a:tc>
              </a:tr>
              <a:tr h="7332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Příplatek za práci v noci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 10% průměrného výdělku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20% průměrného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hodinového výdělku</a:t>
                      </a:r>
                      <a:endParaRPr lang="cs-CZ" dirty="0"/>
                    </a:p>
                  </a:txBody>
                  <a:tcPr/>
                </a:tc>
              </a:tr>
              <a:tr h="7332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Příplatek za práci v sobotu</a:t>
                      </a:r>
                      <a:r>
                        <a:rPr lang="cs-CZ" b="1" baseline="0" dirty="0" smtClean="0"/>
                        <a:t> a v neděli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min. 10% průměrného</a:t>
                      </a:r>
                      <a:r>
                        <a:rPr lang="cs-CZ" baseline="0" dirty="0" smtClean="0"/>
                        <a:t> výdělku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25% průměrného hodinového výdělku</a:t>
                      </a:r>
                      <a:endParaRPr lang="cs-CZ" dirty="0"/>
                    </a:p>
                  </a:txBody>
                  <a:tcPr/>
                </a:tc>
              </a:tr>
              <a:tr h="7332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Příplatek za ztížené</a:t>
                      </a:r>
                      <a:r>
                        <a:rPr lang="cs-CZ" b="1" baseline="0" dirty="0" smtClean="0"/>
                        <a:t> pracovní prostředí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5% z částky</a:t>
                      </a:r>
                      <a:r>
                        <a:rPr lang="cs-CZ" baseline="0" dirty="0" smtClean="0"/>
                        <a:t> minimální mzdy (min. 800,- Kč)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5% z částky</a:t>
                      </a:r>
                      <a:r>
                        <a:rPr lang="cs-CZ" baseline="0" dirty="0" smtClean="0"/>
                        <a:t> minimální mzdy (min. 800,- Kč)</a:t>
                      </a:r>
                      <a:endParaRPr lang="cs-CZ" dirty="0"/>
                    </a:p>
                  </a:txBody>
                  <a:tcPr/>
                </a:tc>
              </a:tr>
              <a:tr h="7332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Příplatek za vedení kolektivu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dohodou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5 - 60% dle stupně</a:t>
                      </a:r>
                      <a:r>
                        <a:rPr lang="cs-CZ" baseline="0" dirty="0" smtClean="0"/>
                        <a:t> řízení svých podřízených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1</a:t>
            </a:r>
            <a:endParaRPr lang="cs-CZ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cs-CZ" sz="2400" dirty="0" smtClean="0"/>
              <a:t>Prodavačka v obchodě má stanovenu základní časovou mzdu 12.000 Kč měsíčně a zároveň je zainteresována na prodeji zboží procentem z tržby. Měsíční tržby činily 300.000 Kč, provize je 2 % z tržby.</a:t>
            </a:r>
          </a:p>
          <a:p>
            <a:pPr marL="457200" indent="-457200">
              <a:buFont typeface="Arial" pitchFamily="34" charset="0"/>
              <a:buAutoNum type="arabicParenR"/>
              <a:defRPr/>
            </a:pPr>
            <a:r>
              <a:rPr lang="cs-CZ" sz="2400" dirty="0" smtClean="0"/>
              <a:t>Napište, </a:t>
            </a:r>
            <a:r>
              <a:rPr lang="cs-CZ" sz="2400" dirty="0" smtClean="0"/>
              <a:t>jaká bude výše celkové mzda:</a:t>
            </a:r>
          </a:p>
          <a:p>
            <a:pPr marL="457200" indent="-457200">
              <a:buFont typeface="Arial" pitchFamily="34" charset="0"/>
              <a:buAutoNum type="arabicParenR"/>
              <a:defRPr/>
            </a:pPr>
            <a:endParaRPr lang="cs-CZ" sz="2400" dirty="0" smtClean="0"/>
          </a:p>
          <a:p>
            <a:pPr marL="457200" indent="-457200">
              <a:buFont typeface="Arial" pitchFamily="34" charset="0"/>
              <a:buAutoNum type="arabicParenR"/>
              <a:defRPr/>
            </a:pPr>
            <a:endParaRPr lang="cs-CZ" sz="2400" dirty="0" smtClean="0"/>
          </a:p>
          <a:p>
            <a:pPr marL="457200" indent="-457200">
              <a:buFont typeface="Arial" pitchFamily="34" charset="0"/>
              <a:buAutoNum type="arabicParenR"/>
              <a:defRPr/>
            </a:pPr>
            <a:endParaRPr lang="cs-CZ" sz="2400" dirty="0" smtClean="0"/>
          </a:p>
          <a:p>
            <a:pPr marL="457200" indent="-457200">
              <a:buFont typeface="Arial" pitchFamily="34" charset="0"/>
              <a:buAutoNum type="arabicParenR"/>
              <a:defRPr/>
            </a:pPr>
            <a:r>
              <a:rPr lang="cs-CZ" sz="2400" dirty="0" smtClean="0"/>
              <a:t>Jak se nazývá tato forma mzdy?</a:t>
            </a:r>
          </a:p>
          <a:p>
            <a:pPr>
              <a:defRPr/>
            </a:pPr>
            <a:endParaRPr lang="cs-CZ" sz="24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 č. 2</a:t>
            </a:r>
            <a:endParaRPr lang="cs-CZ" sz="4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marL="457200" indent="-457200"/>
            <a:r>
              <a:rPr lang="cs-CZ" sz="2400" smtClean="0"/>
              <a:t>Doplňte, zda níže uvedení </a:t>
            </a:r>
            <a:r>
              <a:rPr lang="cs-CZ" sz="2400" u="sng" smtClean="0"/>
              <a:t>zaměstnanci obdrží mzdu či plat a vysvětlete proč</a:t>
            </a:r>
            <a:r>
              <a:rPr lang="cs-CZ" sz="2400" smtClean="0"/>
              <a:t>: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řidič u společnosti Automoto s.r.o.  ……………………………..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učitel na základní škole  ………………………….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ředitel školy, kterou navštěvuješ ………………………….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lékař na soukromé klinice  …………………………..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sestřička ve Vojenské nemocnici, Praha ……………….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prodavačka u spol. Kaufland  ………………………………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zaměstnanec Policie ČR ………………………………..</a:t>
            </a:r>
          </a:p>
          <a:p>
            <a:pPr marL="457200" indent="-457200">
              <a:buFont typeface="Calibri" pitchFamily="34" charset="0"/>
              <a:buAutoNum type="alphaLcParenR"/>
            </a:pPr>
            <a:r>
              <a:rPr lang="cs-CZ" sz="2400" smtClean="0"/>
              <a:t>Poslanec …………………………………………..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323850" y="549275"/>
            <a:ext cx="8569325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u="sng" dirty="0">
                <a:latin typeface="+mn-lt"/>
              </a:rPr>
              <a:t>Zdroj:</a:t>
            </a:r>
          </a:p>
          <a:p>
            <a:pPr>
              <a:defRPr/>
            </a:pPr>
            <a:endParaRPr lang="cs-CZ" dirty="0"/>
          </a:p>
          <a:p>
            <a:pPr marL="539750" indent="-457200">
              <a:buFontTx/>
              <a:buAutoNum type="arabicParenR"/>
              <a:defRPr/>
            </a:pPr>
            <a:r>
              <a:rPr lang="cs-CZ" sz="2000" dirty="0">
                <a:latin typeface="+mn-lt"/>
              </a:rPr>
              <a:t>KAFTAN, Martin. </a:t>
            </a:r>
            <a:r>
              <a:rPr lang="cs-CZ" sz="2000" i="1" dirty="0">
                <a:latin typeface="+mn-lt"/>
              </a:rPr>
              <a:t>Pracovní právo II.</a:t>
            </a:r>
            <a:r>
              <a:rPr lang="cs-CZ" sz="2000" dirty="0">
                <a:latin typeface="+mn-lt"/>
              </a:rPr>
              <a:t> [studijní opora]. 2013. </a:t>
            </a:r>
            <a:r>
              <a:rPr lang="cs-CZ" sz="2000" dirty="0" err="1">
                <a:latin typeface="+mn-lt"/>
              </a:rPr>
              <a:t>vyd</a:t>
            </a:r>
            <a:r>
              <a:rPr lang="cs-CZ" sz="2000" dirty="0">
                <a:latin typeface="+mn-lt"/>
              </a:rPr>
              <a:t>. Teplice, 2013,   </a:t>
            </a:r>
          </a:p>
          <a:p>
            <a:pPr marL="539750" indent="-457200">
              <a:defRPr/>
            </a:pPr>
            <a:r>
              <a:rPr lang="cs-CZ" sz="2000" dirty="0">
                <a:latin typeface="+mn-lt"/>
              </a:rPr>
              <a:t>        56 s. [cit. 16.4.2014].</a:t>
            </a:r>
          </a:p>
          <a:p>
            <a:pPr marL="88900" indent="-6350">
              <a:defRPr/>
            </a:pPr>
            <a:endParaRPr lang="cs-CZ" sz="2000" dirty="0">
              <a:latin typeface="+mn-lt"/>
            </a:endParaRPr>
          </a:p>
          <a:p>
            <a:pPr>
              <a:defRPr/>
            </a:pPr>
            <a:r>
              <a:rPr lang="cs-CZ" sz="2000" dirty="0">
                <a:latin typeface="+mn-lt"/>
              </a:rPr>
              <a:t>  2) </a:t>
            </a:r>
            <a:r>
              <a:rPr lang="cs-CZ" dirty="0">
                <a:latin typeface="+mn-lt"/>
              </a:rPr>
              <a:t> </a:t>
            </a:r>
            <a:r>
              <a:rPr lang="cs-CZ" sz="2000" dirty="0">
                <a:latin typeface="+mn-lt"/>
              </a:rPr>
              <a:t>Zákon č. 262/2006 Sb., </a:t>
            </a:r>
            <a:r>
              <a:rPr lang="cs-CZ" sz="2000" i="1" dirty="0">
                <a:latin typeface="+mn-lt"/>
              </a:rPr>
              <a:t>zákoník práce</a:t>
            </a:r>
            <a:r>
              <a:rPr lang="cs-CZ" sz="2000" dirty="0">
                <a:latin typeface="+mn-lt"/>
              </a:rPr>
              <a:t>. </a:t>
            </a:r>
            <a:r>
              <a:rPr lang="cs-CZ" sz="2000" dirty="0">
                <a:latin typeface="+mn-lt"/>
                <a:hlinkClick r:id="rId2"/>
              </a:rPr>
              <a:t>http://zakony.centrum.cz/zakonik-prace/cast-6</a:t>
            </a:r>
            <a:r>
              <a:rPr lang="cs-CZ" sz="2000" i="1" dirty="0">
                <a:latin typeface="+mn-lt"/>
              </a:rPr>
              <a:t> </a:t>
            </a:r>
            <a:r>
              <a:rPr lang="cs-CZ" sz="2000" dirty="0">
                <a:latin typeface="+mn-lt"/>
              </a:rPr>
              <a:t>[online]. [cit. 16.9.2013].</a:t>
            </a: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</TotalTime>
  <Words>901</Words>
  <Application>Microsoft Office PowerPoint</Application>
  <PresentationFormat>Předvádění na obrazovce (4:3)</PresentationFormat>
  <Paragraphs>151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Calibri</vt:lpstr>
      <vt:lpstr>Gill Sans MT</vt:lpstr>
      <vt:lpstr>Times New Roman</vt:lpstr>
      <vt:lpstr>Wingdings</vt:lpstr>
      <vt:lpstr>Courier New</vt:lpstr>
      <vt:lpstr>Motiv sady Office</vt:lpstr>
      <vt:lpstr>Snímek 1</vt:lpstr>
      <vt:lpstr>Odměňování za práci</vt:lpstr>
      <vt:lpstr>1. Charakteristika odměňování</vt:lpstr>
      <vt:lpstr>2. Pojem mzda a plat</vt:lpstr>
      <vt:lpstr>3. Minimální mzda (plat)</vt:lpstr>
      <vt:lpstr>4. Systém odměňování</vt:lpstr>
      <vt:lpstr>5. Peněžní formy odměňování</vt:lpstr>
      <vt:lpstr>Snímek 8</vt:lpstr>
      <vt:lpstr>Přehled výše nárokových složek mzdy (platu) </vt:lpstr>
      <vt:lpstr>Úkol č. 1</vt:lpstr>
      <vt:lpstr>Úkol č. 2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právo</dc:title>
  <dc:creator>New</dc:creator>
  <cp:lastModifiedBy>Dum</cp:lastModifiedBy>
  <cp:revision>128</cp:revision>
  <dcterms:created xsi:type="dcterms:W3CDTF">2013-03-03T20:47:41Z</dcterms:created>
  <dcterms:modified xsi:type="dcterms:W3CDTF">2014-06-21T09:32:51Z</dcterms:modified>
</cp:coreProperties>
</file>