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5" r:id="rId2"/>
    <p:sldId id="256" r:id="rId3"/>
    <p:sldId id="266" r:id="rId4"/>
    <p:sldId id="267" r:id="rId5"/>
    <p:sldId id="268" r:id="rId6"/>
    <p:sldId id="269" r:id="rId7"/>
    <p:sldId id="270" r:id="rId8"/>
    <p:sldId id="271" r:id="rId9"/>
    <p:sldId id="272" r:id="rId10"/>
    <p:sldId id="273" r:id="rId11"/>
    <p:sldId id="274" r:id="rId12"/>
    <p:sldId id="275" r:id="rId13"/>
    <p:sldId id="276" r:id="rId14"/>
    <p:sldId id="277" r:id="rId15"/>
    <p:sldId id="278" r:id="rId16"/>
    <p:sldId id="279" r:id="rId1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Arial" pitchFamily="34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Arial" pitchFamily="34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Arial" pitchFamily="34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Arial" pitchFamily="34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Arial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Arial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Arial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Arial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Arial" pitchFamily="34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576" autoAdjust="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E667B84-ED5A-42C3-907C-345BF9E34650}" type="datetimeFigureOut">
              <a:rPr lang="cs-CZ"/>
              <a:pPr>
                <a:defRPr/>
              </a:pPr>
              <a:t>21.6.2014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88B239A-7DDA-48D6-8758-AC34EA7039A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3E64957-83BE-4B81-8250-F202CFF6BD95}" type="datetimeFigureOut">
              <a:rPr lang="cs-CZ"/>
              <a:pPr>
                <a:defRPr/>
              </a:pPr>
              <a:t>21.6.2014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52554A5-1EAE-4700-ACC8-0E0AF2EE352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F4AD95-6809-41A3-8F1F-B22A68D74AFE}" type="datetimeFigureOut">
              <a:rPr lang="cs-CZ"/>
              <a:pPr>
                <a:defRPr/>
              </a:pPr>
              <a:t>21.6.2014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77012F-8FD2-4742-A278-1BF5B257C7C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B7A23E5-62DE-416C-95B6-DD9C8AB07F4B}" type="datetimeFigureOut">
              <a:rPr lang="cs-CZ"/>
              <a:pPr>
                <a:defRPr/>
              </a:pPr>
              <a:t>21.6.2014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7B9463-4DD0-4A85-A860-DBCEC6A1244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D8F8F4F-1D78-4D4A-8E6B-801754F4DF00}" type="datetimeFigureOut">
              <a:rPr lang="cs-CZ"/>
              <a:pPr>
                <a:defRPr/>
              </a:pPr>
              <a:t>21.6.2014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0A6B3F2-094E-4AFF-BDA1-78F74EA88A9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FD3635-D406-498E-84BF-E53736789D7C}" type="datetimeFigureOut">
              <a:rPr lang="cs-CZ"/>
              <a:pPr>
                <a:defRPr/>
              </a:pPr>
              <a:t>21.6.2014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BA2E83-CBB1-4708-AE14-AEBED2E3279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38ABCD-77D0-4880-9F76-33B7588590A7}" type="datetimeFigureOut">
              <a:rPr lang="cs-CZ"/>
              <a:pPr>
                <a:defRPr/>
              </a:pPr>
              <a:t>21.6.2014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307AE25-B3D3-4AF9-A6DC-DCE82709A79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55B4E2-086F-4414-8BE0-106DC167BB66}" type="datetimeFigureOut">
              <a:rPr lang="cs-CZ"/>
              <a:pPr>
                <a:defRPr/>
              </a:pPr>
              <a:t>21.6.2014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A33E32-E605-41C9-BF3F-121F28B2679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904367-B5C5-4368-9892-B5D774E954FB}" type="datetimeFigureOut">
              <a:rPr lang="cs-CZ"/>
              <a:pPr>
                <a:defRPr/>
              </a:pPr>
              <a:t>21.6.2014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544494C-ED6B-4CD6-83A1-8C0676BB87D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BA285D-55E5-43A2-9B75-9DFE66B70D2D}" type="datetimeFigureOut">
              <a:rPr lang="cs-CZ"/>
              <a:pPr>
                <a:defRPr/>
              </a:pPr>
              <a:t>21.6.2014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E716634-CA5C-4B7B-8653-8DC0F8232E7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E79861-B77E-4928-8A65-0536EE6C3B28}" type="datetimeFigureOut">
              <a:rPr lang="cs-CZ"/>
              <a:pPr>
                <a:defRPr/>
              </a:pPr>
              <a:t>21.6.2014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DB4167D-E1A1-4D8B-BF78-E1069FC4607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0BF34F5D-5F80-40BD-A07A-C175189F6564}" type="datetimeFigureOut">
              <a:rPr lang="cs-CZ"/>
              <a:pPr>
                <a:defRPr/>
              </a:pPr>
              <a:t>21.6.2014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D36C0AC2-A4AD-45C7-B118-C39D20176A2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050" name="Skupina 1"/>
          <p:cNvGrpSpPr>
            <a:grpSpLocks noGrp="1"/>
          </p:cNvGrpSpPr>
          <p:nvPr>
            <p:ph type="title"/>
          </p:nvPr>
        </p:nvGrpSpPr>
        <p:grpSpPr bwMode="auto">
          <a:xfrm>
            <a:off x="457200" y="274638"/>
            <a:ext cx="8229600" cy="1066800"/>
            <a:chOff x="1187624" y="348726"/>
            <a:chExt cx="6521450" cy="762000"/>
          </a:xfrm>
        </p:grpSpPr>
        <p:pic>
          <p:nvPicPr>
            <p:cNvPr id="2097" name="Picture 0" descr="MSMT_logolink_bez_vl_a_sloganu.ai"/>
            <p:cNvPicPr>
              <a:picLocks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1187624" y="348726"/>
              <a:ext cx="5191125" cy="7620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2098" name="obrázek 2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6556946" y="501845"/>
              <a:ext cx="1152128" cy="40687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</p:grp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</p:nvPr>
        </p:nvGraphicFramePr>
        <p:xfrm>
          <a:off x="457200" y="1849438"/>
          <a:ext cx="8424934" cy="4839537"/>
        </p:xfrm>
        <a:graphic>
          <a:graphicData uri="http://schemas.openxmlformats.org/drawingml/2006/table">
            <a:tbl>
              <a:tblPr/>
              <a:tblGrid>
                <a:gridCol w="1158769"/>
                <a:gridCol w="2859434"/>
                <a:gridCol w="1583082"/>
                <a:gridCol w="2823649"/>
              </a:tblGrid>
              <a:tr h="63252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/>
                          <a:cs typeface="Arial" pitchFamily="34" charset="0"/>
                        </a:rPr>
                        <a:t>Název školy: 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3251" marR="63251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/>
                          <a:cs typeface="Arial" pitchFamily="34" charset="0"/>
                        </a:rPr>
                        <a:t>Střední škola sociální PERSPEKTIVA a Vyšší odborná škola, s.r.o.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3251" marR="63251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/>
                          <a:cs typeface="Arial" pitchFamily="34" charset="0"/>
                        </a:rPr>
                        <a:t>Adresa:  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3251" marR="63251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/>
                          <a:cs typeface="Arial" pitchFamily="34" charset="0"/>
                        </a:rPr>
                        <a:t>Mírová 218/6</a:t>
                      </a:r>
                    </a:p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/>
                          <a:cs typeface="Arial" pitchFamily="34" charset="0"/>
                        </a:rPr>
                        <a:t>Dubí III -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/>
                          <a:cs typeface="Arial" pitchFamily="34" charset="0"/>
                        </a:rPr>
                        <a:t>Pozorka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3251" marR="63251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168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/>
                          <a:cs typeface="Arial" pitchFamily="34" charset="0"/>
                        </a:rPr>
                        <a:t>Název projektu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3251" marR="63251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/>
                          <a:cs typeface="Arial" pitchFamily="34" charset="0"/>
                        </a:rPr>
                        <a:t>KLÍČE K POZNÁVÁNÍ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3251" marR="63251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/>
                          <a:cs typeface="Arial" pitchFamily="34" charset="0"/>
                        </a:rPr>
                        <a:t>Registrační číslo projektu: 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3251" marR="63251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/>
                          <a:cs typeface="Arial" pitchFamily="34" charset="0"/>
                        </a:rPr>
                        <a:t>CZ.1.07/1.5.00/34.0928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3251" marR="63251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8192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/>
                          <a:cs typeface="Arial" pitchFamily="34" charset="0"/>
                        </a:rPr>
                        <a:t>Šablona:  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ill Sans MT"/>
                        <a:cs typeface="Arial" pitchFamily="34" charset="0"/>
                      </a:endParaRPr>
                    </a:p>
                  </a:txBody>
                  <a:tcPr marL="63251" marR="63251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III/2 ICT INOVACE A ZKVALITNĚNÍ VÝUKY ICT 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/>
                          <a:cs typeface="Arial" pitchFamily="34" charset="0"/>
                        </a:rPr>
                        <a:t>Název a číslo materiálu: 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3251" marR="63251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/>
                          <a:cs typeface="Arial" pitchFamily="34" charset="0"/>
                        </a:rPr>
                        <a:t>CSP_32_INOVACE_TP4A_19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3251" marR="63251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1061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/>
                          <a:cs typeface="Arial" pitchFamily="34" charset="0"/>
                        </a:rPr>
                        <a:t>Vytvořeno: 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3251" marR="63251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/>
                          <a:cs typeface="Arial" pitchFamily="34" charset="0"/>
                        </a:rPr>
                        <a:t>10. 4. 2014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3251" marR="63251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/>
                          <a:cs typeface="Arial" pitchFamily="34" charset="0"/>
                        </a:rPr>
                        <a:t>Autor: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3251" marR="63251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/>
                          <a:cs typeface="Arial" pitchFamily="34" charset="0"/>
                        </a:rPr>
                        <a:t>Ing. Ivana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/>
                          <a:cs typeface="Arial" pitchFamily="34" charset="0"/>
                        </a:rPr>
                        <a:t>Moltašová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ill Sans MT"/>
                        <a:cs typeface="Arial" pitchFamily="34" charset="0"/>
                      </a:endParaRPr>
                    </a:p>
                  </a:txBody>
                  <a:tcPr marL="63251" marR="63251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168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/>
                          <a:cs typeface="Arial" pitchFamily="34" charset="0"/>
                        </a:rPr>
                        <a:t>Vyučovací předmět: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3251" marR="63251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/>
                          <a:cs typeface="Arial" pitchFamily="34" charset="0"/>
                        </a:rPr>
                        <a:t>Člověk a svět práce 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3251" marR="63251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/>
                          <a:cs typeface="Arial" pitchFamily="34" charset="0"/>
                        </a:rPr>
                        <a:t>Ročník: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3251" marR="63251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/>
                          <a:cs typeface="Arial" pitchFamily="34" charset="0"/>
                        </a:rPr>
                        <a:t>IV. ročník SOŠ </a:t>
                      </a:r>
                    </a:p>
                  </a:txBody>
                  <a:tcPr marL="63251" marR="63251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81637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/>
                          <a:cs typeface="Arial" pitchFamily="34" charset="0"/>
                        </a:rPr>
                        <a:t>Výsledky vzdělávání dle RVP: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3251" marR="63251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/>
                          <a:cs typeface="Arial" pitchFamily="34" charset="0"/>
                        </a:rPr>
                        <a:t>Žák umí vysvětlit pojem rozpočet domácnosti, popsat příjmy a výdaje, sestavit vlastní rozpočet a aktivně ho spravovat. </a:t>
                      </a:r>
                    </a:p>
                  </a:txBody>
                  <a:tcPr marL="63251" marR="63251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/>
                          <a:cs typeface="Arial" pitchFamily="34" charset="0"/>
                        </a:rPr>
                        <a:t>Typ interakce: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3251" marR="63251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/>
                          <a:cs typeface="Times New Roman" pitchFamily="18" charset="0"/>
                        </a:rPr>
                        <a:t>Kombinované</a:t>
                      </a:r>
                    </a:p>
                  </a:txBody>
                  <a:tcPr marL="63251" marR="63251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3252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/>
                          <a:cs typeface="Arial" pitchFamily="34" charset="0"/>
                        </a:rPr>
                        <a:t>Druh výukového zdroje: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3251" marR="63251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/>
                          <a:cs typeface="Arial" pitchFamily="34" charset="0"/>
                        </a:rPr>
                        <a:t>Prezentace</a:t>
                      </a:r>
                    </a:p>
                  </a:txBody>
                  <a:tcPr marL="63251" marR="63251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/>
                          <a:cs typeface="Arial" pitchFamily="34" charset="0"/>
                        </a:rPr>
                        <a:t>Klíčová slova:</a:t>
                      </a:r>
                    </a:p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3251" marR="63251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/>
                          <a:cs typeface="Times New Roman" pitchFamily="18" charset="0"/>
                        </a:rPr>
                        <a:t>Rozpočet</a:t>
                      </a:r>
                    </a:p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/>
                          <a:cs typeface="Times New Roman" pitchFamily="18" charset="0"/>
                        </a:rPr>
                        <a:t>Příjmy domácnosti</a:t>
                      </a:r>
                    </a:p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/>
                          <a:cs typeface="Times New Roman" pitchFamily="18" charset="0"/>
                        </a:rPr>
                        <a:t>Výdaje domácnosti</a:t>
                      </a:r>
                    </a:p>
                  </a:txBody>
                  <a:tcPr marL="63251" marR="63251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05420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/>
                          <a:cs typeface="Arial" pitchFamily="34" charset="0"/>
                        </a:rPr>
                        <a:t>Anotace: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3251" marR="63251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/>
                          <a:cs typeface="Arial" pitchFamily="34" charset="0"/>
                        </a:rPr>
                        <a:t>Didaktický učební materiál je určen pro žáky maturitních oborů SOŠ. Je zaměřen na prezentaci problematiky hospodaření domácnosti s cílem naučit se pracovat s příjmy a výdaji domácnosti, případně řešit nedostatek finančních prostředků. </a:t>
                      </a:r>
                    </a:p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/>
                          <a:cs typeface="Arial" pitchFamily="34" charset="0"/>
                        </a:rPr>
                        <a:t>Lze využít jako samostatný studijní materiál nebo jako podklad k diskuzi.  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3251" marR="63251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2096" name="Obrázek 7" descr="MSMT_slogan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28975" y="1484313"/>
            <a:ext cx="2686050" cy="215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480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Hospodaření domácnosti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Člověk a svět práce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DUM_19</a:t>
            </a:r>
            <a:endParaRPr lang="cs-CZ" dirty="0"/>
          </a:p>
        </p:txBody>
      </p:sp>
      <p:grpSp>
        <p:nvGrpSpPr>
          <p:cNvPr id="3076" name="Skupina 1"/>
          <p:cNvGrpSpPr>
            <a:grpSpLocks/>
          </p:cNvGrpSpPr>
          <p:nvPr/>
        </p:nvGrpSpPr>
        <p:grpSpPr bwMode="auto">
          <a:xfrm>
            <a:off x="395288" y="333375"/>
            <a:ext cx="8424862" cy="1063625"/>
            <a:chOff x="1187624" y="348726"/>
            <a:chExt cx="6521450" cy="762000"/>
          </a:xfrm>
        </p:grpSpPr>
        <p:pic>
          <p:nvPicPr>
            <p:cNvPr id="3078" name="Picture 0" descr="MSMT_logolink_bez_vl_a_sloganu.ai"/>
            <p:cNvPicPr>
              <a:picLocks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1187624" y="348726"/>
              <a:ext cx="5191125" cy="7620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3079" name="obrázek 2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6556946" y="501845"/>
              <a:ext cx="1152128" cy="40687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</p:grpSp>
      <p:pic>
        <p:nvPicPr>
          <p:cNvPr id="3077" name="Obrázek 7" descr="MSMT_slogan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28975" y="1484313"/>
            <a:ext cx="2686050" cy="215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425575"/>
          </a:xfrm>
        </p:spPr>
        <p:txBody>
          <a:bodyPr/>
          <a:lstStyle/>
          <a:p>
            <a:pPr>
              <a:defRPr/>
            </a:pPr>
            <a:r>
              <a:rPr lang="cs-CZ" sz="400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1. Pojem – rozpočet domácnosti</a:t>
            </a:r>
            <a:endParaRPr lang="cs-CZ" sz="4000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188" y="1989138"/>
            <a:ext cx="8075612" cy="4137025"/>
          </a:xfrm>
        </p:spPr>
        <p:txBody>
          <a:bodyPr/>
          <a:lstStyle/>
          <a:p>
            <a:pPr>
              <a:defRPr/>
            </a:pPr>
            <a:r>
              <a:rPr lang="cs-CZ" sz="2400" b="1" u="sng" dirty="0" smtClean="0">
                <a:solidFill>
                  <a:schemeClr val="accent1"/>
                </a:solidFill>
              </a:rPr>
              <a:t>Rozpočet domácnosti</a:t>
            </a:r>
            <a:r>
              <a:rPr lang="cs-CZ" sz="2400" dirty="0" smtClean="0">
                <a:solidFill>
                  <a:schemeClr val="accent1"/>
                </a:solidFill>
              </a:rPr>
              <a:t> je plán finančního hospodaření domácnosti.</a:t>
            </a:r>
          </a:p>
          <a:p>
            <a:pPr>
              <a:defRPr/>
            </a:pPr>
            <a:endParaRPr lang="cs-CZ" sz="2400" dirty="0" smtClean="0">
              <a:solidFill>
                <a:schemeClr val="accent1"/>
              </a:solidFill>
            </a:endParaRPr>
          </a:p>
          <a:p>
            <a:pPr>
              <a:defRPr/>
            </a:pPr>
            <a:r>
              <a:rPr lang="cs-CZ" sz="2400" b="1" u="sng" dirty="0" smtClean="0"/>
              <a:t>Cíl vytvoření rodinného rozpočtu</a:t>
            </a:r>
            <a:r>
              <a:rPr lang="cs-CZ" sz="2400" dirty="0" smtClean="0"/>
              <a:t>:</a:t>
            </a:r>
          </a:p>
          <a:p>
            <a:pPr marL="457200" indent="-457200">
              <a:buFont typeface="+mj-lt"/>
              <a:buAutoNum type="arabicPeriod"/>
              <a:defRPr/>
            </a:pPr>
            <a:r>
              <a:rPr lang="cs-CZ" sz="2400" u="sng" dirty="0" smtClean="0"/>
              <a:t>získání kontroly </a:t>
            </a:r>
            <a:r>
              <a:rPr lang="cs-CZ" sz="2400" dirty="0" smtClean="0"/>
              <a:t>nad finanční situací rodiny</a:t>
            </a:r>
          </a:p>
          <a:p>
            <a:pPr marL="457200" indent="-457200">
              <a:buFont typeface="+mj-lt"/>
              <a:buAutoNum type="arabicPeriod"/>
              <a:defRPr/>
            </a:pPr>
            <a:r>
              <a:rPr lang="cs-CZ" sz="2400" u="sng" dirty="0" smtClean="0"/>
              <a:t>snížení rizika</a:t>
            </a:r>
            <a:r>
              <a:rPr lang="cs-CZ" sz="2400" dirty="0" smtClean="0"/>
              <a:t> zbytečných výdajů a případného zadlužování</a:t>
            </a:r>
          </a:p>
          <a:p>
            <a:pPr marL="457200" indent="-457200">
              <a:buFont typeface="+mj-lt"/>
              <a:buAutoNum type="arabicPeriod"/>
              <a:defRPr/>
            </a:pPr>
            <a:r>
              <a:rPr lang="cs-CZ" sz="2400" u="sng" dirty="0" smtClean="0"/>
              <a:t>možnost najít zdroje pro rezervy </a:t>
            </a:r>
            <a:r>
              <a:rPr lang="cs-CZ" sz="2400" dirty="0" smtClean="0"/>
              <a:t>a úspory v rodinném rozpočtu a připravit se tak na nečekané výdaje</a:t>
            </a:r>
            <a:endParaRPr lang="cs-CZ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cs-CZ" sz="400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2. Tvorba rozpočtu domácnosti</a:t>
            </a:r>
            <a:endParaRPr lang="cs-CZ" sz="4000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8313" y="1600200"/>
            <a:ext cx="8218487" cy="4781550"/>
          </a:xfrm>
        </p:spPr>
        <p:txBody>
          <a:bodyPr/>
          <a:lstStyle/>
          <a:p>
            <a:pPr>
              <a:defRPr/>
            </a:pPr>
            <a:r>
              <a:rPr lang="cs-CZ" sz="2400" b="1" u="sng" dirty="0" smtClean="0"/>
              <a:t>Princip</a:t>
            </a:r>
            <a:r>
              <a:rPr lang="cs-CZ" sz="2400" b="1" dirty="0" smtClean="0"/>
              <a:t> – </a:t>
            </a:r>
            <a:r>
              <a:rPr lang="cs-CZ" sz="2400" dirty="0" smtClean="0"/>
              <a:t>rozdělení do 5 fází:</a:t>
            </a:r>
          </a:p>
          <a:p>
            <a:pPr marL="457200" indent="-457200">
              <a:buFont typeface="Arial" pitchFamily="34" charset="0"/>
              <a:buNone/>
              <a:defRPr/>
            </a:pPr>
            <a:endParaRPr lang="cs-CZ" sz="2400" dirty="0" smtClean="0"/>
          </a:p>
          <a:p>
            <a:pPr marL="457200" indent="-457200">
              <a:buFont typeface="Arial" pitchFamily="34" charset="0"/>
              <a:buNone/>
              <a:defRPr/>
            </a:pPr>
            <a:r>
              <a:rPr lang="cs-CZ" sz="2400" dirty="0" smtClean="0"/>
              <a:t>               </a:t>
            </a:r>
            <a:r>
              <a:rPr lang="cs-CZ" sz="2400" b="1" dirty="0" smtClean="0">
                <a:solidFill>
                  <a:schemeClr val="accent1"/>
                </a:solidFill>
              </a:rPr>
              <a:t>1. Přehled všech příjmů</a:t>
            </a:r>
          </a:p>
          <a:p>
            <a:pPr marL="457200" indent="-457200">
              <a:buFont typeface="Arial" pitchFamily="34" charset="0"/>
              <a:buNone/>
              <a:defRPr/>
            </a:pPr>
            <a:r>
              <a:rPr lang="cs-CZ" sz="2400" b="1" dirty="0" smtClean="0">
                <a:solidFill>
                  <a:schemeClr val="accent1"/>
                </a:solidFill>
              </a:rPr>
              <a:t>               2. Přehled všech výdajů</a:t>
            </a:r>
          </a:p>
          <a:p>
            <a:pPr marL="457200" indent="-457200">
              <a:buFont typeface="Arial" pitchFamily="34" charset="0"/>
              <a:buNone/>
              <a:defRPr/>
            </a:pPr>
            <a:r>
              <a:rPr lang="cs-CZ" sz="2400" b="1" dirty="0" smtClean="0">
                <a:solidFill>
                  <a:schemeClr val="accent1"/>
                </a:solidFill>
              </a:rPr>
              <a:t>               3. Porovnání příjmů a výdajů</a:t>
            </a:r>
          </a:p>
          <a:p>
            <a:pPr marL="457200" indent="-457200">
              <a:buFont typeface="Arial" pitchFamily="34" charset="0"/>
              <a:buNone/>
              <a:defRPr/>
            </a:pPr>
            <a:r>
              <a:rPr lang="cs-CZ" sz="2400" b="1" dirty="0" smtClean="0">
                <a:solidFill>
                  <a:schemeClr val="accent1"/>
                </a:solidFill>
              </a:rPr>
              <a:t>               4. Přehodnocení a přizpůsobení výdajů</a:t>
            </a:r>
          </a:p>
          <a:p>
            <a:pPr marL="457200" indent="-457200">
              <a:buFont typeface="Arial" pitchFamily="34" charset="0"/>
              <a:buNone/>
              <a:defRPr/>
            </a:pPr>
            <a:r>
              <a:rPr lang="cs-CZ" sz="2400" b="1" dirty="0" smtClean="0">
                <a:solidFill>
                  <a:schemeClr val="accent1"/>
                </a:solidFill>
              </a:rPr>
              <a:t>               5. Aktualizování rozpočtu</a:t>
            </a:r>
            <a:r>
              <a:rPr lang="cs-CZ" sz="2400" dirty="0" smtClean="0"/>
              <a:t> </a:t>
            </a:r>
          </a:p>
          <a:p>
            <a:pPr marL="457200" indent="-457200">
              <a:defRPr/>
            </a:pPr>
            <a:endParaRPr lang="cs-CZ" sz="2400" b="1" u="sng" dirty="0" smtClean="0"/>
          </a:p>
          <a:p>
            <a:pPr marL="457200" indent="-457200">
              <a:defRPr/>
            </a:pPr>
            <a:r>
              <a:rPr lang="cs-CZ" sz="2400" b="1" u="sng" dirty="0" smtClean="0"/>
              <a:t>Zásada</a:t>
            </a:r>
            <a:r>
              <a:rPr lang="cs-CZ" sz="2400" dirty="0" smtClean="0"/>
              <a:t>:</a:t>
            </a:r>
          </a:p>
          <a:p>
            <a:pPr marL="457200" indent="-457200">
              <a:buFont typeface="Arial" pitchFamily="34" charset="0"/>
              <a:buNone/>
              <a:defRPr/>
            </a:pPr>
            <a:r>
              <a:rPr lang="cs-CZ" sz="2000" dirty="0" smtClean="0"/>
              <a:t>        Veškeré propočty rodinného rozpočtu je třeba tvořit pro </a:t>
            </a:r>
            <a:r>
              <a:rPr lang="cs-CZ" sz="2000" b="1" dirty="0" smtClean="0"/>
              <a:t>jednotné časové období</a:t>
            </a:r>
            <a:r>
              <a:rPr lang="cs-CZ" sz="2000" dirty="0" smtClean="0"/>
              <a:t> (například měsíc).</a:t>
            </a:r>
            <a:r>
              <a:rPr lang="cs-CZ" sz="2400" dirty="0" smtClean="0"/>
              <a:t> </a:t>
            </a:r>
            <a:endParaRPr lang="cs-CZ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cs-CZ" sz="400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3. Přehled příjmů</a:t>
            </a:r>
            <a:endParaRPr lang="cs-CZ" sz="4000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850" y="1412875"/>
            <a:ext cx="8424863" cy="5111750"/>
          </a:xfrm>
        </p:spPr>
        <p:txBody>
          <a:bodyPr/>
          <a:lstStyle/>
          <a:p>
            <a:pPr marL="514350" indent="-514350" fontAlgn="auto">
              <a:spcAft>
                <a:spcPts val="0"/>
              </a:spcAft>
              <a:buFont typeface="+mj-lt"/>
              <a:buAutoNum type="romanUcPeriod"/>
              <a:defRPr/>
            </a:pPr>
            <a:r>
              <a:rPr lang="cs-CZ" sz="2800" b="1" u="sng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Pravidelné</a:t>
            </a:r>
            <a:r>
              <a:rPr lang="cs-CZ" sz="2400" b="1" dirty="0" smtClean="0">
                <a:solidFill>
                  <a:schemeClr val="accent1"/>
                </a:solidFill>
              </a:rPr>
              <a:t> </a:t>
            </a:r>
            <a:r>
              <a:rPr lang="cs-CZ" sz="2400" dirty="0" smtClean="0"/>
              <a:t>(lze s nimi počítat po určitou dobu):</a:t>
            </a:r>
          </a:p>
          <a:p>
            <a:pPr marL="514350" indent="-51435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dirty="0" smtClean="0"/>
              <a:t>        -</a:t>
            </a:r>
            <a:r>
              <a:rPr lang="cs-CZ" sz="2400" dirty="0" smtClean="0">
                <a:solidFill>
                  <a:srgbClr val="00B050"/>
                </a:solidFill>
              </a:rPr>
              <a:t> </a:t>
            </a:r>
            <a:r>
              <a:rPr lang="cs-CZ" sz="2400" dirty="0" smtClean="0"/>
              <a:t>ze zaměstnání, z podnikání, z pronájmů, výživné </a:t>
            </a:r>
          </a:p>
          <a:p>
            <a:pPr marL="514350" indent="-51435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dirty="0" smtClean="0"/>
              <a:t>        - od státu (důchod starobní, invalidní, sirotčí, vdovský)</a:t>
            </a:r>
          </a:p>
          <a:p>
            <a:pPr marL="514350" indent="-51435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dirty="0" smtClean="0"/>
              <a:t>        - sociální dávky (přídavky na děti, příspěvek na nájemné…) </a:t>
            </a:r>
          </a:p>
          <a:p>
            <a:pPr marL="514350" indent="-514350" fontAlgn="auto">
              <a:spcAft>
                <a:spcPts val="0"/>
              </a:spcAft>
              <a:buFont typeface="Arial" pitchFamily="34" charset="0"/>
              <a:buAutoNum type="romanUcPeriod" startAt="2"/>
              <a:defRPr/>
            </a:pPr>
            <a:r>
              <a:rPr lang="cs-CZ" sz="2800" b="1" u="sng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Nepravidelné</a:t>
            </a:r>
            <a:r>
              <a:rPr lang="cs-CZ" sz="2400" b="1" dirty="0" smtClean="0">
                <a:solidFill>
                  <a:schemeClr val="accent1"/>
                </a:solidFill>
              </a:rPr>
              <a:t> </a:t>
            </a:r>
            <a:r>
              <a:rPr lang="cs-CZ" sz="2400" dirty="0" smtClean="0"/>
              <a:t>(ne vždy s nimi lze počítat, jejich výše kolísá)</a:t>
            </a:r>
          </a:p>
          <a:p>
            <a:pPr marL="514350" indent="-51435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dirty="0" smtClean="0"/>
              <a:t>       - nenárokové složky mzdy (např. odměny),</a:t>
            </a:r>
          </a:p>
          <a:p>
            <a:pPr marL="514350" indent="-51435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dirty="0" smtClean="0"/>
              <a:t>       - brigády, </a:t>
            </a:r>
          </a:p>
          <a:p>
            <a:pPr marL="514350" indent="-51435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dirty="0" smtClean="0"/>
              <a:t>       - úroky z vkladů v bance, příjmy z cenných papírů (dividendy)</a:t>
            </a:r>
          </a:p>
          <a:p>
            <a:pPr marL="514350" indent="-514350" fontAlgn="auto">
              <a:spcAft>
                <a:spcPts val="0"/>
              </a:spcAft>
              <a:buFont typeface="Arial" pitchFamily="34" charset="0"/>
              <a:buAutoNum type="romanUcPeriod" startAt="3"/>
              <a:defRPr/>
            </a:pPr>
            <a:r>
              <a:rPr lang="cs-CZ" sz="2800" b="1" u="sng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Jednorázové</a:t>
            </a:r>
            <a:r>
              <a:rPr lang="cs-CZ" sz="2400" b="1" dirty="0" smtClean="0">
                <a:solidFill>
                  <a:schemeClr val="accent1"/>
                </a:solidFill>
              </a:rPr>
              <a:t> </a:t>
            </a:r>
            <a:r>
              <a:rPr lang="cs-CZ" sz="2400" dirty="0" smtClean="0"/>
              <a:t>(mimořádné)</a:t>
            </a:r>
          </a:p>
          <a:p>
            <a:pPr marL="514350" indent="-51435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dirty="0" smtClean="0"/>
              <a:t>       - prodej majetku, dědictví, dary, výhry….</a:t>
            </a:r>
          </a:p>
          <a:p>
            <a:pPr fontAlgn="auto">
              <a:spcAft>
                <a:spcPts val="0"/>
              </a:spcAft>
              <a:defRPr/>
            </a:pPr>
            <a:r>
              <a:rPr lang="cs-CZ" sz="2400" dirty="0" smtClean="0">
                <a:solidFill>
                  <a:srgbClr val="FF0000"/>
                </a:solidFill>
              </a:rPr>
              <a:t>Vždy musíme počítat s čistými příjmy, tj. po zdanění!!!</a:t>
            </a:r>
          </a:p>
          <a:p>
            <a:pPr>
              <a:defRPr/>
            </a:pPr>
            <a:endParaRPr lang="cs-CZ" sz="2400" dirty="0" smtClean="0"/>
          </a:p>
          <a:p>
            <a:pPr>
              <a:defRPr/>
            </a:pPr>
            <a:endParaRPr lang="cs-CZ" sz="2400" dirty="0" smtClean="0"/>
          </a:p>
          <a:p>
            <a:pPr>
              <a:defRPr/>
            </a:pPr>
            <a:endParaRPr lang="cs-CZ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cs-CZ" sz="400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4. Přehled výdajů</a:t>
            </a:r>
            <a:endParaRPr lang="cs-CZ" sz="4000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71500" indent="-571500" fontAlgn="auto">
              <a:spcAft>
                <a:spcPts val="0"/>
              </a:spcAft>
              <a:buFont typeface="+mj-lt"/>
              <a:buAutoNum type="romanUcPeriod"/>
              <a:defRPr/>
            </a:pPr>
            <a:r>
              <a:rPr lang="cs-CZ" sz="2800" b="1" u="sng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Nutné</a:t>
            </a:r>
          </a:p>
          <a:p>
            <a:pPr marL="514350" indent="-51435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b="1" dirty="0" smtClean="0">
                <a:solidFill>
                  <a:schemeClr val="accent1"/>
                </a:solidFill>
              </a:rPr>
              <a:t>        a) pevné</a:t>
            </a:r>
            <a:r>
              <a:rPr lang="cs-CZ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400" dirty="0" smtClean="0"/>
              <a:t>(opakující se, obtížně se snižují)</a:t>
            </a:r>
          </a:p>
          <a:p>
            <a:pPr marL="514350" indent="-51435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dirty="0" smtClean="0"/>
              <a:t>         - nájemné, půjčky, hypotéky, leasing…</a:t>
            </a:r>
          </a:p>
          <a:p>
            <a:pPr marL="514350" indent="-51435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dirty="0" smtClean="0"/>
              <a:t>         - platby na spoření (stavební) či připojištění, pojistné.</a:t>
            </a:r>
          </a:p>
          <a:p>
            <a:pPr marL="514350" indent="-51435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dirty="0" smtClean="0"/>
              <a:t>         - platby energií – voda, plyn, topení, elektřina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b="1" dirty="0" smtClean="0">
                <a:solidFill>
                  <a:schemeClr val="accent1"/>
                </a:solidFill>
              </a:rPr>
              <a:t>        b) kontrolovatelné</a:t>
            </a:r>
            <a:r>
              <a:rPr lang="cs-CZ" sz="2400" dirty="0" smtClean="0">
                <a:solidFill>
                  <a:srgbClr val="FF0000"/>
                </a:solidFill>
              </a:rPr>
              <a:t> </a:t>
            </a:r>
            <a:r>
              <a:rPr lang="cs-CZ" sz="2400" dirty="0" smtClean="0"/>
              <a:t>(máme větší vliv na jejich výši)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dirty="0" smtClean="0"/>
              <a:t>        - jídlo, telefon, oblečení, benzín, léky, drogerie …</a:t>
            </a:r>
          </a:p>
          <a:p>
            <a:pPr marL="571500" indent="-571500" fontAlgn="auto">
              <a:spcAft>
                <a:spcPts val="0"/>
              </a:spcAft>
              <a:buFont typeface="Arial" pitchFamily="34" charset="0"/>
              <a:buAutoNum type="romanUcPeriod" startAt="2"/>
              <a:defRPr/>
            </a:pPr>
            <a:r>
              <a:rPr lang="cs-CZ" sz="2800" b="1" u="sng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Zbytné</a:t>
            </a:r>
          </a:p>
          <a:p>
            <a:pPr marL="571500" indent="-57150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b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</a:t>
            </a:r>
            <a:r>
              <a:rPr lang="cs-CZ" sz="2400" dirty="0" smtClean="0"/>
              <a:t>- zábava, oslavy, kouření, alkohol, koníčky, kino, dovolená…</a:t>
            </a:r>
            <a:endParaRPr lang="cs-CZ" sz="2400" b="1" dirty="0" smtClean="0">
              <a:solidFill>
                <a:schemeClr val="accen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defRPr/>
            </a:pPr>
            <a:endParaRPr lang="cs-CZ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cs-CZ" sz="400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5. Porovnání příjmů a výdajů</a:t>
            </a:r>
            <a:endParaRPr lang="cs-CZ" sz="4000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288" y="1600200"/>
            <a:ext cx="8353425" cy="4708525"/>
          </a:xfrm>
        </p:spPr>
        <p:txBody>
          <a:bodyPr/>
          <a:lstStyle/>
          <a:p>
            <a:pPr>
              <a:defRPr/>
            </a:pPr>
            <a:r>
              <a:rPr lang="cs-CZ" sz="2400" b="1" u="sng" dirty="0" smtClean="0"/>
              <a:t>Sestavení rozpočtu: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dirty="0" smtClean="0"/>
              <a:t>    - zahrnujeme jen čisté příjmy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dirty="0" smtClean="0"/>
              <a:t>    - nepočítáme jednorázové příjmy a výdaje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dirty="0" smtClean="0"/>
              <a:t>    - sestavujeme za určitý časový interval (měsíc) – </a:t>
            </a:r>
            <a:r>
              <a:rPr lang="cs-CZ" sz="2000" dirty="0" smtClean="0"/>
              <a:t>přepočet výdajů hrazených např. 1x ročně – pojistné, daň z nemovitosti..…..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dirty="0" smtClean="0"/>
              <a:t>   </a:t>
            </a:r>
          </a:p>
          <a:p>
            <a:pPr fontAlgn="auto">
              <a:spcAft>
                <a:spcPts val="0"/>
              </a:spcAft>
              <a:defRPr/>
            </a:pPr>
            <a:r>
              <a:rPr lang="cs-CZ" sz="2400" b="1" u="sng" dirty="0" smtClean="0"/>
              <a:t>Po sestavení rozpočtu následuje analýza: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000" dirty="0" smtClean="0"/>
              <a:t>      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b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P  &gt;  V     - přebytkový rozpočet (spokojenost)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b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P  =  V     - vyrovnaný rozpočet 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b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</a:t>
            </a:r>
            <a:r>
              <a:rPr lang="cs-CZ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  &lt;  V     - schodkový rozpočet (nutná změna)  </a:t>
            </a:r>
            <a:r>
              <a:rPr lang="cs-CZ" sz="2000" dirty="0" smtClean="0">
                <a:solidFill>
                  <a:srgbClr val="FF0000"/>
                </a:solidFill>
              </a:rPr>
              <a:t>    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000" dirty="0" smtClean="0"/>
          </a:p>
          <a:p>
            <a:pPr>
              <a:defRPr/>
            </a:pPr>
            <a:endParaRPr lang="cs-CZ" sz="2400" b="1" u="sng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cs-CZ" sz="400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6. Přehodnocení příjmů a výdajů</a:t>
            </a:r>
            <a:endParaRPr lang="cs-CZ" sz="4000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219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1438"/>
            <a:ext cx="8229600" cy="4967287"/>
          </a:xfrm>
        </p:spPr>
        <p:txBody>
          <a:bodyPr/>
          <a:lstStyle/>
          <a:p>
            <a:pPr marL="571500" indent="-571500">
              <a:buFont typeface="Calibri" pitchFamily="34" charset="0"/>
              <a:buAutoNum type="romanUcPeriod"/>
            </a:pPr>
            <a:r>
              <a:rPr lang="cs-CZ" sz="2800" u="sng" smtClean="0">
                <a:solidFill>
                  <a:schemeClr val="accent1"/>
                </a:solidFill>
              </a:rPr>
              <a:t>Trvalý nedostatek peněz</a:t>
            </a:r>
          </a:p>
          <a:p>
            <a:pPr marL="571500" indent="-571500">
              <a:buFont typeface="Arial" pitchFamily="34" charset="0"/>
              <a:buNone/>
            </a:pPr>
            <a:r>
              <a:rPr lang="cs-CZ" sz="2400" smtClean="0"/>
              <a:t>         </a:t>
            </a:r>
            <a:r>
              <a:rPr lang="cs-CZ" sz="2400" u="sng" smtClean="0"/>
              <a:t>řešení</a:t>
            </a:r>
            <a:r>
              <a:rPr lang="cs-CZ" sz="2400" smtClean="0"/>
              <a:t>: - zvýšení pravidelných příjmů</a:t>
            </a:r>
          </a:p>
          <a:p>
            <a:pPr marL="571500" indent="-571500">
              <a:buFont typeface="Arial" pitchFamily="34" charset="0"/>
              <a:buNone/>
            </a:pPr>
            <a:r>
              <a:rPr lang="cs-CZ" sz="2400" smtClean="0"/>
              <a:t>                      - snížení výdajů</a:t>
            </a:r>
          </a:p>
          <a:p>
            <a:pPr marL="571500" indent="-571500">
              <a:buFont typeface="Arial" pitchFamily="34" charset="0"/>
              <a:buNone/>
            </a:pPr>
            <a:r>
              <a:rPr lang="cs-CZ" sz="2400" smtClean="0"/>
              <a:t>                      - kombinace zvýšení příjmů a snížení výdajů</a:t>
            </a:r>
          </a:p>
          <a:p>
            <a:pPr marL="571500" indent="-571500">
              <a:buFont typeface="Arial" pitchFamily="34" charset="0"/>
              <a:buAutoNum type="romanUcPeriod" startAt="2"/>
            </a:pPr>
            <a:r>
              <a:rPr lang="cs-CZ" sz="2800" u="sng" smtClean="0">
                <a:solidFill>
                  <a:schemeClr val="accent1"/>
                </a:solidFill>
              </a:rPr>
              <a:t>Přechodný nedostatek peněz (jednorázový výdaj)</a:t>
            </a:r>
            <a:br>
              <a:rPr lang="cs-CZ" sz="2800" u="sng" smtClean="0">
                <a:solidFill>
                  <a:schemeClr val="accent1"/>
                </a:solidFill>
              </a:rPr>
            </a:br>
            <a:r>
              <a:rPr lang="cs-CZ" sz="2400" u="sng" smtClean="0"/>
              <a:t>řešení:</a:t>
            </a:r>
            <a:r>
              <a:rPr lang="cs-CZ" sz="2800" smtClean="0"/>
              <a:t> - </a:t>
            </a:r>
            <a:r>
              <a:rPr lang="cs-CZ" sz="2400" smtClean="0"/>
              <a:t>úhrada z vytvořených rezerv</a:t>
            </a:r>
          </a:p>
          <a:p>
            <a:pPr marL="571500" indent="-571500">
              <a:buFont typeface="Arial" pitchFamily="34" charset="0"/>
              <a:buNone/>
            </a:pPr>
            <a:r>
              <a:rPr lang="cs-CZ" sz="2400" smtClean="0"/>
              <a:t>                     -  zvýšení příjmů, snížení výdajů, kombinace…. </a:t>
            </a:r>
          </a:p>
          <a:p>
            <a:pPr marL="571500" indent="-571500">
              <a:buFont typeface="Arial" pitchFamily="34" charset="0"/>
              <a:buNone/>
            </a:pPr>
            <a:r>
              <a:rPr lang="cs-CZ" sz="2400" smtClean="0"/>
              <a:t>                     -  odprodej nepotřebného majetku</a:t>
            </a:r>
          </a:p>
          <a:p>
            <a:pPr marL="571500" indent="-571500">
              <a:buFont typeface="Arial" pitchFamily="34" charset="0"/>
              <a:buNone/>
            </a:pPr>
            <a:r>
              <a:rPr lang="cs-CZ" sz="2400" smtClean="0"/>
              <a:t>                     -  půjčka -spotřebitelský úvěr, leasing (pokud je </a:t>
            </a:r>
          </a:p>
          <a:p>
            <a:pPr marL="571500" indent="-571500">
              <a:buFont typeface="Arial" pitchFamily="34" charset="0"/>
              <a:buNone/>
            </a:pPr>
            <a:r>
              <a:rPr lang="cs-CZ" sz="2400" smtClean="0"/>
              <a:t>                        předpoklad zvýšení příjmů, aby bylo na splátky </a:t>
            </a:r>
          </a:p>
          <a:p>
            <a:pPr marL="571500" indent="-571500">
              <a:buFont typeface="Arial" pitchFamily="34" charset="0"/>
              <a:buNone/>
            </a:pPr>
            <a:r>
              <a:rPr lang="cs-CZ" sz="2400" smtClean="0"/>
              <a:t>                        včetně úroků)</a:t>
            </a:r>
          </a:p>
          <a:p>
            <a:pPr marL="571500" indent="-571500">
              <a:buFont typeface="Arial" pitchFamily="34" charset="0"/>
              <a:buNone/>
            </a:pPr>
            <a:r>
              <a:rPr lang="cs-CZ" sz="2400" smtClean="0"/>
              <a:t>                     </a:t>
            </a:r>
            <a:endParaRPr lang="cs-CZ" sz="2800" smtClean="0"/>
          </a:p>
          <a:p>
            <a:pPr marL="571500" indent="-571500">
              <a:buFont typeface="Arial" pitchFamily="34" charset="0"/>
              <a:buNone/>
            </a:pPr>
            <a:r>
              <a:rPr lang="cs-CZ" sz="2800" u="sng" smtClean="0">
                <a:solidFill>
                  <a:schemeClr val="accent1"/>
                </a:solidFill>
              </a:rPr>
              <a:t>        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cs-CZ" sz="400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7. Aktualizování rozpočtu</a:t>
            </a:r>
            <a:endParaRPr lang="cs-CZ" sz="4000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24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smtClean="0"/>
              <a:t>Aby rozpočet odpovídal skutečnosti, je třeba provádět jeho aktualizaci a zahrnovat do něj aktuální potřeby či vydání domácnosti. </a:t>
            </a:r>
          </a:p>
          <a:p>
            <a:endParaRPr lang="cs-CZ" sz="2400" smtClean="0"/>
          </a:p>
          <a:p>
            <a:r>
              <a:rPr lang="cs-CZ" sz="2400" smtClean="0"/>
              <a:t>Aktualizace rozpočtu se doporučuje provádět jednou za půl roku či 1x za rok.</a:t>
            </a:r>
          </a:p>
          <a:p>
            <a:endParaRPr lang="cs-CZ" sz="2400" smtClean="0"/>
          </a:p>
          <a:p>
            <a:r>
              <a:rPr lang="cs-CZ" sz="2400" smtClean="0"/>
              <a:t>Pokud dojde k nenadálé změně (ztráta zaměstnání, zvýšení cen energií, nájmu……)</a:t>
            </a:r>
            <a:r>
              <a:rPr lang="cs-CZ" sz="2400" smtClean="0">
                <a:solidFill>
                  <a:srgbClr val="FF0000"/>
                </a:solidFill>
              </a:rPr>
              <a:t> je třeba </a:t>
            </a:r>
            <a:r>
              <a:rPr lang="cs-CZ" sz="2400" u="sng" smtClean="0">
                <a:solidFill>
                  <a:srgbClr val="FF0000"/>
                </a:solidFill>
              </a:rPr>
              <a:t>provést aktualizaci ihned!!!! </a:t>
            </a:r>
          </a:p>
          <a:p>
            <a:endParaRPr lang="cs-CZ" sz="2400" smtClean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cs-CZ" sz="400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8. Nástroje ke zpracování rozpočtu </a:t>
            </a:r>
            <a:endParaRPr lang="cs-CZ" sz="4000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1267" name="Zástupný symbol pro obsah 2"/>
          <p:cNvSpPr>
            <a:spLocks noGrp="1"/>
          </p:cNvSpPr>
          <p:nvPr>
            <p:ph idx="1"/>
          </p:nvPr>
        </p:nvSpPr>
        <p:spPr>
          <a:xfrm>
            <a:off x="684213" y="1844675"/>
            <a:ext cx="8002587" cy="4281488"/>
          </a:xfrm>
        </p:spPr>
        <p:txBody>
          <a:bodyPr/>
          <a:lstStyle/>
          <a:p>
            <a:pPr marL="457200" indent="-457200">
              <a:buFont typeface="Calibri" pitchFamily="34" charset="0"/>
              <a:buAutoNum type="arabicPeriod"/>
            </a:pPr>
            <a:r>
              <a:rPr lang="cs-CZ" sz="2400" smtClean="0"/>
              <a:t>Papír, tužka a kalkulačka</a:t>
            </a:r>
            <a:endParaRPr lang="cs-CZ" sz="2400" b="1" smtClean="0"/>
          </a:p>
          <a:p>
            <a:pPr marL="457200" indent="-457200">
              <a:buFont typeface="Calibri" pitchFamily="34" charset="0"/>
              <a:buAutoNum type="arabicPeriod"/>
            </a:pPr>
            <a:r>
              <a:rPr lang="cs-CZ" sz="2400" smtClean="0"/>
              <a:t>Tabulkový procesor (Excel)</a:t>
            </a:r>
          </a:p>
          <a:p>
            <a:pPr marL="457200" indent="-457200">
              <a:buFont typeface="Calibri" pitchFamily="34" charset="0"/>
              <a:buAutoNum type="arabicPeriod"/>
            </a:pPr>
            <a:r>
              <a:rPr lang="cs-CZ" sz="2400" smtClean="0"/>
              <a:t>Počítačový program na internetu - „Domácí hospodářství“</a:t>
            </a:r>
          </a:p>
          <a:p>
            <a:pPr marL="457200" indent="-457200">
              <a:buFont typeface="Arial" pitchFamily="34" charset="0"/>
              <a:buNone/>
            </a:pPr>
            <a:r>
              <a:rPr lang="cs-CZ" sz="2400" smtClean="0"/>
              <a:t>                                                                   -  „RQ Money“</a:t>
            </a:r>
          </a:p>
          <a:p>
            <a:pPr marL="457200" indent="-457200">
              <a:buFont typeface="Arial" pitchFamily="34" charset="0"/>
              <a:buAutoNum type="arabicPeriod" startAt="4"/>
            </a:pPr>
            <a:r>
              <a:rPr lang="cs-CZ" sz="2400" smtClean="0"/>
              <a:t>Webová kalkulačka</a:t>
            </a:r>
          </a:p>
          <a:p>
            <a:pPr marL="457200" indent="-457200">
              <a:buFont typeface="Arial" pitchFamily="34" charset="0"/>
              <a:buAutoNum type="arabicPeriod" startAt="4"/>
            </a:pPr>
            <a:r>
              <a:rPr lang="cs-CZ" sz="2400" smtClean="0"/>
              <a:t>Alternativní způsoby hospodaření: obálková metoda</a:t>
            </a:r>
          </a:p>
          <a:p>
            <a:pPr marL="457200" indent="-457200">
              <a:buFont typeface="Arial" pitchFamily="34" charset="0"/>
              <a:buNone/>
            </a:pPr>
            <a:r>
              <a:rPr lang="cs-CZ" sz="2400" smtClean="0"/>
              <a:t>                                                                      hrníčková metoda..   </a:t>
            </a:r>
          </a:p>
          <a:p>
            <a:pPr marL="457200" indent="-457200">
              <a:buFont typeface="Calibri" pitchFamily="34" charset="0"/>
              <a:buAutoNum type="arabicPeriod"/>
            </a:pPr>
            <a:endParaRPr lang="cs-CZ" sz="2400" smtClean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cs-CZ" sz="400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9. Příklad rozpočtu domácnosti</a:t>
            </a:r>
            <a:endParaRPr lang="cs-CZ" sz="4000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68313" y="1341438"/>
          <a:ext cx="8496818" cy="5179557"/>
        </p:xfrm>
        <a:graphic>
          <a:graphicData uri="http://schemas.openxmlformats.org/drawingml/2006/table">
            <a:tbl>
              <a:tblPr firstRow="1" firstCol="1" lastRow="1" lastCol="1" bandRow="1" bandCol="1">
                <a:tableStyleId>{5C22544A-7EE6-4342-B048-85BDC9FD1C3A}</a:tableStyleId>
              </a:tblPr>
              <a:tblGrid>
                <a:gridCol w="2925133"/>
                <a:gridCol w="333082"/>
                <a:gridCol w="998609"/>
                <a:gridCol w="2777427"/>
                <a:gridCol w="1462567"/>
              </a:tblGrid>
              <a:tr h="302845">
                <a:tc gridSpan="3"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</a:rPr>
                        <a:t>Příjmy rodiny</a:t>
                      </a:r>
                      <a:endParaRPr lang="cs-CZ" sz="16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</a:rPr>
                        <a:t>Výdaje rodiny</a:t>
                      </a:r>
                      <a:endParaRPr lang="cs-CZ" sz="16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02845">
                <a:tc gridSpan="2"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600" dirty="0">
                          <a:solidFill>
                            <a:srgbClr val="C00000"/>
                          </a:solidFill>
                          <a:effectLst/>
                        </a:rPr>
                        <a:t>Druh příjmu</a:t>
                      </a:r>
                      <a:endParaRPr lang="cs-CZ" sz="1600" dirty="0">
                        <a:solidFill>
                          <a:srgbClr val="C0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 b="1" dirty="0">
                          <a:effectLst/>
                        </a:rPr>
                        <a:t>Kč</a:t>
                      </a:r>
                      <a:endParaRPr lang="cs-CZ" sz="1600" b="1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600" b="1" dirty="0">
                          <a:solidFill>
                            <a:srgbClr val="C00000"/>
                          </a:solidFill>
                          <a:effectLst/>
                        </a:rPr>
                        <a:t>Druh výdaje</a:t>
                      </a:r>
                      <a:endParaRPr lang="cs-CZ" sz="1600" b="1" dirty="0">
                        <a:solidFill>
                          <a:srgbClr val="C0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 dirty="0">
                          <a:solidFill>
                            <a:schemeClr val="tx1"/>
                          </a:solidFill>
                          <a:effectLst/>
                        </a:rPr>
                        <a:t>Kč</a:t>
                      </a:r>
                      <a:endParaRPr lang="cs-CZ" sz="160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</a:tr>
              <a:tr h="908533">
                <a:tc gridSpan="2">
                  <a:txBody>
                    <a:bodyPr/>
                    <a:lstStyle/>
                    <a:p>
                      <a:pPr marL="342900" indent="-342900">
                        <a:spcAft>
                          <a:spcPts val="0"/>
                        </a:spcAft>
                        <a:buFontTx/>
                        <a:buNone/>
                      </a:pPr>
                      <a:r>
                        <a:rPr lang="cs-CZ" sz="1600" dirty="0">
                          <a:solidFill>
                            <a:schemeClr val="tx1"/>
                          </a:solidFill>
                          <a:effectLst/>
                        </a:rPr>
                        <a:t>pan </a:t>
                      </a:r>
                      <a:r>
                        <a:rPr lang="cs-CZ" sz="1600" dirty="0" smtClean="0">
                          <a:solidFill>
                            <a:schemeClr val="tx1"/>
                          </a:solidFill>
                          <a:effectLst/>
                        </a:rPr>
                        <a:t>Veselý – plat/mzda</a:t>
                      </a:r>
                      <a:endParaRPr lang="cs-CZ" sz="160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 b="1" dirty="0" smtClean="0">
                          <a:effectLst/>
                        </a:rPr>
                        <a:t>16</a:t>
                      </a:r>
                      <a:r>
                        <a:rPr lang="cs-CZ" sz="1600" b="1" dirty="0">
                          <a:effectLst/>
                        </a:rPr>
                        <a:t> 000</a:t>
                      </a:r>
                      <a:endParaRPr lang="cs-CZ" sz="1600" b="1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342900" lvl="0" indent="-342900">
                        <a:spcAft>
                          <a:spcPts val="0"/>
                        </a:spcAft>
                        <a:buFont typeface="Times New Roman"/>
                        <a:buChar char="-"/>
                        <a:tabLst>
                          <a:tab pos="251460" algn="l"/>
                        </a:tabLst>
                      </a:pPr>
                      <a:r>
                        <a:rPr lang="cs-CZ" sz="1600" dirty="0">
                          <a:effectLst/>
                        </a:rPr>
                        <a:t>nájemné, topení, stočné </a:t>
                      </a:r>
                    </a:p>
                    <a:p>
                      <a:pPr marL="342900" lvl="0" indent="-342900">
                        <a:spcAft>
                          <a:spcPts val="0"/>
                        </a:spcAft>
                        <a:buFont typeface="Times New Roman"/>
                        <a:buChar char="-"/>
                        <a:tabLst>
                          <a:tab pos="251460" algn="l"/>
                        </a:tabLst>
                      </a:pPr>
                      <a:r>
                        <a:rPr lang="cs-CZ" sz="1600" dirty="0" smtClean="0">
                          <a:effectLst/>
                        </a:rPr>
                        <a:t>energie </a:t>
                      </a:r>
                      <a:r>
                        <a:rPr lang="cs-CZ" sz="1600" dirty="0">
                          <a:effectLst/>
                        </a:rPr>
                        <a:t>(elektřina, plyn)</a:t>
                      </a:r>
                    </a:p>
                    <a:p>
                      <a:pPr marL="342900" lvl="0" indent="-342900">
                        <a:spcAft>
                          <a:spcPts val="0"/>
                        </a:spcAft>
                        <a:buFont typeface="Times New Roman"/>
                        <a:buChar char="-"/>
                        <a:tabLst>
                          <a:tab pos="251460" algn="l"/>
                        </a:tabLst>
                      </a:pPr>
                      <a:r>
                        <a:rPr lang="cs-CZ" sz="1600" dirty="0">
                          <a:effectLst/>
                        </a:rPr>
                        <a:t>televize, rozhlas</a:t>
                      </a:r>
                      <a:endParaRPr lang="cs-CZ" sz="16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solidFill>
                            <a:schemeClr val="tx1"/>
                          </a:solidFill>
                          <a:effectLst/>
                        </a:rPr>
                        <a:t>7</a:t>
                      </a:r>
                      <a:r>
                        <a:rPr lang="cs-CZ" sz="1600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r>
                        <a:rPr lang="cs-CZ" sz="1600" dirty="0" smtClean="0">
                          <a:solidFill>
                            <a:schemeClr val="tx1"/>
                          </a:solidFill>
                          <a:effectLst/>
                        </a:rPr>
                        <a:t>320</a:t>
                      </a:r>
                      <a:endParaRPr lang="cs-CZ" sz="1600" dirty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 dirty="0">
                          <a:solidFill>
                            <a:schemeClr val="tx1"/>
                          </a:solidFill>
                          <a:effectLst/>
                        </a:rPr>
                        <a:t>1 000</a:t>
                      </a: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 dirty="0">
                          <a:solidFill>
                            <a:schemeClr val="tx1"/>
                          </a:solidFill>
                          <a:effectLst/>
                        </a:rPr>
                        <a:t>180</a:t>
                      </a:r>
                      <a:endParaRPr lang="cs-CZ" sz="160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</a:tr>
              <a:tr h="323748">
                <a:tc gridSpan="2"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600" dirty="0">
                          <a:solidFill>
                            <a:schemeClr val="tx1"/>
                          </a:solidFill>
                          <a:effectLst/>
                        </a:rPr>
                        <a:t>paní </a:t>
                      </a:r>
                      <a:r>
                        <a:rPr lang="cs-CZ" sz="1600" dirty="0" smtClean="0">
                          <a:solidFill>
                            <a:schemeClr val="tx1"/>
                          </a:solidFill>
                          <a:effectLst/>
                        </a:rPr>
                        <a:t>Veselá – plat/mzda</a:t>
                      </a:r>
                      <a:endParaRPr lang="cs-CZ" sz="160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 b="1" dirty="0">
                          <a:effectLst/>
                        </a:rPr>
                        <a:t>13 000</a:t>
                      </a:r>
                      <a:endParaRPr lang="cs-CZ" sz="1600" b="1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22860"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</a:rPr>
                        <a:t>- </a:t>
                      </a:r>
                      <a:r>
                        <a:rPr lang="cs-CZ" sz="1600" dirty="0" smtClean="0">
                          <a:effectLst/>
                        </a:rPr>
                        <a:t>potraviny – jídlo, pití</a:t>
                      </a:r>
                      <a:endParaRPr lang="cs-CZ" sz="16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 dirty="0">
                          <a:solidFill>
                            <a:schemeClr val="tx1"/>
                          </a:solidFill>
                          <a:effectLst/>
                        </a:rPr>
                        <a:t>10 000 </a:t>
                      </a:r>
                      <a:endParaRPr lang="cs-CZ" sz="160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</a:tr>
              <a:tr h="564034">
                <a:tc gridSpan="2"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dirty="0" smtClean="0">
                          <a:solidFill>
                            <a:schemeClr val="tx1"/>
                          </a:solidFill>
                          <a:effectLst/>
                        </a:rPr>
                        <a:t>přídavky na děti</a:t>
                      </a:r>
                      <a:endParaRPr lang="cs-CZ" sz="1800" dirty="0" smtClean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 marL="68580" marR="68580" marT="0" marB="0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b="1" dirty="0" smtClean="0">
                          <a:effectLst/>
                        </a:rPr>
                        <a:t>674</a:t>
                      </a:r>
                      <a:endParaRPr lang="cs-CZ" sz="1600" b="1" dirty="0" smtClean="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endParaRPr lang="cs-CZ" sz="1600" b="1" dirty="0"/>
                    </a:p>
                  </a:txBody>
                  <a:tcPr marL="68580" marR="68580" marT="0" marB="0" anchor="ctr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22860"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</a:rPr>
                        <a:t>- doprava do zaměstnání, do školy</a:t>
                      </a:r>
                      <a:endParaRPr lang="cs-CZ" sz="16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 dirty="0">
                          <a:solidFill>
                            <a:schemeClr val="tx1"/>
                          </a:solidFill>
                          <a:effectLst/>
                        </a:rPr>
                        <a:t>3 000</a:t>
                      </a:r>
                      <a:endParaRPr lang="cs-CZ" sz="160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</a:tr>
              <a:tr h="302845">
                <a:tc rowSpan="7" gridSpan="3"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</a:rPr>
                        <a:t> </a:t>
                      </a:r>
                      <a:endParaRPr lang="cs-CZ" sz="16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 rowSpan="7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7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</a:rPr>
                        <a:t>- </a:t>
                      </a:r>
                      <a:r>
                        <a:rPr lang="cs-CZ" sz="1600" dirty="0" smtClean="0">
                          <a:effectLst/>
                        </a:rPr>
                        <a:t>náklady na vzdělávání </a:t>
                      </a:r>
                      <a:endParaRPr lang="cs-CZ" sz="16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 dirty="0">
                          <a:solidFill>
                            <a:schemeClr val="tx1"/>
                          </a:solidFill>
                          <a:effectLst/>
                        </a:rPr>
                        <a:t>1 000</a:t>
                      </a:r>
                      <a:endParaRPr lang="cs-CZ" sz="160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</a:tr>
              <a:tr h="302845"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2860"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</a:rPr>
                        <a:t>- </a:t>
                      </a:r>
                      <a:r>
                        <a:rPr lang="cs-CZ" sz="1600" dirty="0" smtClean="0">
                          <a:effectLst/>
                        </a:rPr>
                        <a:t>zdraví, léky</a:t>
                      </a:r>
                      <a:endParaRPr lang="cs-CZ" sz="16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 dirty="0">
                          <a:solidFill>
                            <a:schemeClr val="tx1"/>
                          </a:solidFill>
                          <a:effectLst/>
                        </a:rPr>
                        <a:t>500</a:t>
                      </a:r>
                      <a:endParaRPr lang="cs-CZ" sz="160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</a:tr>
              <a:tr h="302845"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2860"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</a:rPr>
                        <a:t>- </a:t>
                      </a:r>
                      <a:r>
                        <a:rPr lang="cs-CZ" sz="1600" dirty="0" smtClean="0">
                          <a:effectLst/>
                        </a:rPr>
                        <a:t>oblečení, </a:t>
                      </a:r>
                      <a:r>
                        <a:rPr lang="cs-CZ" sz="1600" dirty="0">
                          <a:effectLst/>
                        </a:rPr>
                        <a:t>obuv</a:t>
                      </a:r>
                      <a:endParaRPr lang="cs-CZ" sz="16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solidFill>
                            <a:schemeClr val="tx1"/>
                          </a:solidFill>
                          <a:effectLst/>
                        </a:rPr>
                        <a:t>2</a:t>
                      </a:r>
                      <a:r>
                        <a:rPr lang="cs-CZ" sz="1600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r>
                        <a:rPr lang="cs-CZ" sz="1600" dirty="0" smtClean="0">
                          <a:solidFill>
                            <a:schemeClr val="tx1"/>
                          </a:solidFill>
                          <a:effectLst/>
                        </a:rPr>
                        <a:t>000</a:t>
                      </a:r>
                      <a:endParaRPr lang="cs-CZ" sz="160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</a:tr>
              <a:tr h="302845"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2860"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</a:rPr>
                        <a:t>- </a:t>
                      </a:r>
                      <a:r>
                        <a:rPr lang="cs-CZ" sz="1600" dirty="0" smtClean="0">
                          <a:effectLst/>
                        </a:rPr>
                        <a:t>telefon</a:t>
                      </a:r>
                      <a:endParaRPr lang="cs-CZ" sz="16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solidFill>
                            <a:schemeClr val="tx1"/>
                          </a:solidFill>
                          <a:effectLst/>
                        </a:rPr>
                        <a:t>600</a:t>
                      </a:r>
                      <a:endParaRPr lang="cs-CZ" sz="160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</a:tr>
              <a:tr h="302845"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2860"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</a:rPr>
                        <a:t>- pojištění majetku</a:t>
                      </a:r>
                      <a:endParaRPr lang="cs-CZ" sz="16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 dirty="0">
                          <a:solidFill>
                            <a:schemeClr val="tx1"/>
                          </a:solidFill>
                          <a:effectLst/>
                        </a:rPr>
                        <a:t>200</a:t>
                      </a:r>
                      <a:endParaRPr lang="cs-CZ" sz="160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</a:tr>
              <a:tr h="302845"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2860"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</a:rPr>
                        <a:t>- </a:t>
                      </a:r>
                      <a:r>
                        <a:rPr lang="cs-CZ" sz="1600" dirty="0" smtClean="0">
                          <a:effectLst/>
                        </a:rPr>
                        <a:t>kultura</a:t>
                      </a:r>
                      <a:endParaRPr lang="cs-CZ" sz="16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 dirty="0">
                          <a:solidFill>
                            <a:schemeClr val="tx1"/>
                          </a:solidFill>
                          <a:effectLst/>
                        </a:rPr>
                        <a:t>600</a:t>
                      </a:r>
                      <a:endParaRPr lang="cs-CZ" sz="160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</a:tr>
              <a:tr h="389433"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</a:rPr>
                        <a:t>- </a:t>
                      </a:r>
                      <a:r>
                        <a:rPr lang="cs-CZ" sz="1600" dirty="0" smtClean="0">
                          <a:effectLst/>
                        </a:rPr>
                        <a:t>cestování</a:t>
                      </a:r>
                      <a:endParaRPr lang="cs-CZ" sz="16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 smtClean="0">
                          <a:solidFill>
                            <a:schemeClr val="tx1"/>
                          </a:solidFill>
                          <a:effectLst/>
                        </a:rPr>
                        <a:t>1000</a:t>
                      </a:r>
                      <a:endParaRPr lang="cs-CZ" sz="160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</a:tr>
              <a:tr h="571049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400" dirty="0">
                          <a:solidFill>
                            <a:srgbClr val="FF0000"/>
                          </a:solidFill>
                          <a:effectLst/>
                        </a:rPr>
                        <a:t>Celkové příjmy</a:t>
                      </a:r>
                      <a:endParaRPr lang="cs-CZ" sz="2400" dirty="0">
                        <a:solidFill>
                          <a:srgbClr val="FF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 gridSpan="2">
                  <a:txBody>
                    <a:bodyPr/>
                    <a:lstStyle/>
                    <a:p>
                      <a:endParaRPr lang="cs-CZ" dirty="0"/>
                    </a:p>
                  </a:txBody>
                  <a:tcPr marL="68580" marR="68580" marT="0" marB="0" anchor="ctr"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2400" dirty="0">
                        <a:solidFill>
                          <a:srgbClr val="FF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400" dirty="0">
                          <a:solidFill>
                            <a:srgbClr val="FF0000"/>
                          </a:solidFill>
                          <a:effectLst/>
                        </a:rPr>
                        <a:t>Celkové výdaje</a:t>
                      </a:r>
                      <a:endParaRPr lang="cs-CZ" sz="2400" dirty="0">
                        <a:solidFill>
                          <a:srgbClr val="FF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2400" dirty="0">
                        <a:solidFill>
                          <a:srgbClr val="FF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cs-CZ" sz="4000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Úkol č. 1</a:t>
            </a:r>
            <a:endParaRPr lang="cs-CZ" sz="4000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875"/>
            <a:ext cx="8229600" cy="4824413"/>
          </a:xfrm>
        </p:spPr>
        <p:txBody>
          <a:bodyPr/>
          <a:lstStyle/>
          <a:p>
            <a:pPr marL="514350" indent="-514350" fontAlgn="auto">
              <a:spcAft>
                <a:spcPts val="0"/>
              </a:spcAft>
              <a:buFont typeface="Arial" pitchFamily="34" charset="0"/>
              <a:buAutoNum type="arabicPeriod"/>
              <a:defRPr/>
            </a:pPr>
            <a:r>
              <a:rPr lang="cs-CZ" sz="2400" dirty="0" smtClean="0"/>
              <a:t>Označte v tabulce příjmy: ze zaměstnání </a:t>
            </a:r>
          </a:p>
          <a:p>
            <a:pPr marL="514350" indent="-51435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dirty="0" smtClean="0"/>
              <a:t>                                                      z podnikání </a:t>
            </a:r>
          </a:p>
          <a:p>
            <a:pPr marL="514350" indent="-51435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dirty="0" smtClean="0"/>
              <a:t>                                                      ze sociálních dávek</a:t>
            </a:r>
          </a:p>
          <a:p>
            <a:pPr marL="514350" indent="-51435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dirty="0" smtClean="0"/>
              <a:t>                                                      další 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dirty="0" smtClean="0"/>
              <a:t>2.   Označte v tabulce pevné výdaje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dirty="0" smtClean="0"/>
              <a:t>3.   Označte kontrolovatelné výdaje</a:t>
            </a:r>
          </a:p>
          <a:p>
            <a:pPr marL="457200" indent="-457200" fontAlgn="auto">
              <a:spcAft>
                <a:spcPts val="0"/>
              </a:spcAft>
              <a:buFont typeface="Arial" pitchFamily="34" charset="0"/>
              <a:buAutoNum type="arabicPeriod" startAt="4"/>
              <a:defRPr/>
            </a:pPr>
            <a:r>
              <a:rPr lang="cs-CZ" sz="2400" dirty="0" smtClean="0"/>
              <a:t>Spočítejte a doplňte do tabulky celkovou výši příjmů a výdajů</a:t>
            </a:r>
          </a:p>
          <a:p>
            <a:pPr marL="457200" indent="-457200" fontAlgn="auto">
              <a:spcAft>
                <a:spcPts val="0"/>
              </a:spcAft>
              <a:buFont typeface="Arial" pitchFamily="34" charset="0"/>
              <a:buAutoNum type="arabicPeriod" startAt="4"/>
              <a:defRPr/>
            </a:pPr>
            <a:r>
              <a:rPr lang="cs-CZ" sz="2400" dirty="0" smtClean="0"/>
              <a:t>Určete, </a:t>
            </a:r>
            <a:r>
              <a:rPr lang="cs-CZ" sz="2400" dirty="0" smtClean="0"/>
              <a:t>o jaký typ rozpočtu jde (přebytkový, schodkový, vyrovnaný) </a:t>
            </a:r>
          </a:p>
          <a:p>
            <a:pPr marL="457200" indent="-45720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dirty="0" smtClean="0"/>
              <a:t>6.    </a:t>
            </a:r>
            <a:r>
              <a:rPr lang="cs-CZ" sz="2400" dirty="0" smtClean="0"/>
              <a:t>Zjistěte, </a:t>
            </a:r>
            <a:r>
              <a:rPr lang="cs-CZ" sz="2400" dirty="0" smtClean="0"/>
              <a:t>zda je v rozpočtu nějaká rezerva (v jaké výši a kde)</a:t>
            </a:r>
          </a:p>
          <a:p>
            <a:pPr marL="457200" indent="-45720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dirty="0" smtClean="0"/>
              <a:t>7.    Co byste doporučili rodině při hospodaření s penězi? </a:t>
            </a:r>
          </a:p>
          <a:p>
            <a:pPr marL="457200" indent="-457200" fontAlgn="auto">
              <a:spcAft>
                <a:spcPts val="0"/>
              </a:spcAft>
              <a:buFont typeface="Arial" pitchFamily="34" charset="0"/>
              <a:buAutoNum type="arabicPeriod" startAt="5"/>
              <a:defRPr/>
            </a:pPr>
            <a:endParaRPr lang="cs-CZ" sz="2400" dirty="0" smtClean="0"/>
          </a:p>
          <a:p>
            <a:pPr marL="457200" indent="-457200" fontAlgn="auto">
              <a:spcAft>
                <a:spcPts val="0"/>
              </a:spcAft>
              <a:buFont typeface="Arial" pitchFamily="34" charset="0"/>
              <a:buAutoNum type="arabicPeriod" startAt="5"/>
              <a:defRPr/>
            </a:pPr>
            <a:endParaRPr lang="cs-CZ" sz="2400" dirty="0" smtClean="0"/>
          </a:p>
          <a:p>
            <a:pPr>
              <a:defRPr/>
            </a:pPr>
            <a:endParaRPr lang="cs-CZ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cs-CZ" sz="4000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Řešení úkolu č. 1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875"/>
            <a:ext cx="8229600" cy="4713288"/>
          </a:xfrm>
        </p:spPr>
        <p:txBody>
          <a:bodyPr/>
          <a:lstStyle/>
          <a:p>
            <a:pPr marL="457200" indent="-457200" fontAlgn="auto">
              <a:spcAft>
                <a:spcPts val="0"/>
              </a:spcAft>
              <a:buFont typeface="Arial" pitchFamily="34" charset="0"/>
              <a:buAutoNum type="arabicPeriod"/>
              <a:defRPr/>
            </a:pPr>
            <a:r>
              <a:rPr lang="cs-CZ" sz="2000" dirty="0" smtClean="0"/>
              <a:t>Zaměstnání – platy manželů, 29 000,- Kč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000" dirty="0" smtClean="0"/>
              <a:t>        Sociální dávky – přídavky na děti : 674,- Kč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000" dirty="0" smtClean="0"/>
              <a:t>        Podnikání, pronájem  – 0,- Kč        </a:t>
            </a:r>
          </a:p>
          <a:p>
            <a:pPr marL="457200" indent="-457200" fontAlgn="auto">
              <a:spcAft>
                <a:spcPts val="0"/>
              </a:spcAft>
              <a:buFont typeface="Arial" pitchFamily="34" charset="0"/>
              <a:buAutoNum type="arabicPeriod" startAt="2"/>
              <a:defRPr/>
            </a:pPr>
            <a:r>
              <a:rPr lang="cs-CZ" sz="2000" dirty="0" smtClean="0"/>
              <a:t>Nájemné, elektřina, plyn, voda, topení, potraviny</a:t>
            </a:r>
          </a:p>
          <a:p>
            <a:pPr marL="457200" indent="-457200" fontAlgn="auto">
              <a:spcAft>
                <a:spcPts val="0"/>
              </a:spcAft>
              <a:buFont typeface="Arial" pitchFamily="34" charset="0"/>
              <a:buAutoNum type="arabicPeriod" startAt="2"/>
              <a:defRPr/>
            </a:pPr>
            <a:r>
              <a:rPr lang="cs-CZ" sz="2000" dirty="0" smtClean="0"/>
              <a:t>Doprava do zaměstnání a školy, zdraví, odívání, obuv, zákl. vzdělávání, televize, rozhlas, telekomunikace, pojištění, zájmová činnost dětí,         kultura a cestování</a:t>
            </a:r>
          </a:p>
          <a:p>
            <a:pPr marL="457200" indent="-457200" fontAlgn="auto">
              <a:spcAft>
                <a:spcPts val="0"/>
              </a:spcAft>
              <a:buFont typeface="Arial" pitchFamily="34" charset="0"/>
              <a:buAutoNum type="arabicPeriod" startAt="4"/>
              <a:defRPr/>
            </a:pPr>
            <a:r>
              <a:rPr lang="cs-CZ" sz="2000" dirty="0" smtClean="0"/>
              <a:t>Příjmy: 29 674,- Kč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000" dirty="0" smtClean="0"/>
              <a:t>        Výdaje: 29 674,- Kč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000" dirty="0" smtClean="0"/>
              <a:t>5.    Vyrovnaný rozpočet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000" dirty="0" smtClean="0"/>
              <a:t>6.    Je rezerva - zájmová činnost dětí, kultura a cestování: celkem 2 000,- Kč</a:t>
            </a:r>
          </a:p>
          <a:p>
            <a:pPr marL="457200" indent="-457200" fontAlgn="auto">
              <a:spcAft>
                <a:spcPts val="0"/>
              </a:spcAft>
              <a:buFont typeface="Arial" pitchFamily="34" charset="0"/>
              <a:buAutoNum type="arabicPeriod" startAt="7"/>
              <a:defRPr/>
            </a:pPr>
            <a:r>
              <a:rPr lang="cs-CZ" sz="2000" dirty="0" smtClean="0"/>
              <a:t>Zvýšit příjmy (brigády, změna zaměstnání a vytvořit přebytkový rozpočet s </a:t>
            </a:r>
          </a:p>
          <a:p>
            <a:pPr marL="457200" indent="-45720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000" dirty="0" smtClean="0"/>
              <a:t>        cílem mít rezervu na nenadálé výdaje.   </a:t>
            </a:r>
          </a:p>
          <a:p>
            <a:pPr>
              <a:defRPr/>
            </a:pPr>
            <a:endParaRPr lang="cs-CZ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3775"/>
          </a:xfrm>
        </p:spPr>
        <p:txBody>
          <a:bodyPr/>
          <a:lstStyle/>
          <a:p>
            <a:pPr>
              <a:defRPr/>
            </a:pPr>
            <a:r>
              <a:rPr lang="cs-CZ" sz="4000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Úkol č. 2 – vytvořit vlastní rozpočet</a:t>
            </a:r>
            <a:endParaRPr lang="cs-CZ" sz="4000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250825" y="1341438"/>
          <a:ext cx="8568952" cy="5327923"/>
        </p:xfrm>
        <a:graphic>
          <a:graphicData uri="http://schemas.openxmlformats.org/drawingml/2006/table">
            <a:tbl>
              <a:tblPr firstRow="1" firstCol="1" lastRow="1" lastCol="1" bandRow="1" bandCol="1">
                <a:tableStyleId>{5C22544A-7EE6-4342-B048-85BDC9FD1C3A}</a:tableStyleId>
              </a:tblPr>
              <a:tblGrid>
                <a:gridCol w="2949966"/>
                <a:gridCol w="335910"/>
                <a:gridCol w="1007086"/>
                <a:gridCol w="2801006"/>
                <a:gridCol w="1474984"/>
              </a:tblGrid>
              <a:tr h="313896">
                <a:tc gridSpan="3"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</a:rPr>
                        <a:t>Příjmy rodiny</a:t>
                      </a:r>
                      <a:endParaRPr lang="cs-CZ" sz="16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</a:rPr>
                        <a:t>Výdaje rodiny</a:t>
                      </a:r>
                      <a:endParaRPr lang="cs-CZ" sz="16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13896">
                <a:tc gridSpan="2"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600" dirty="0">
                          <a:solidFill>
                            <a:srgbClr val="C00000"/>
                          </a:solidFill>
                          <a:effectLst/>
                        </a:rPr>
                        <a:t>Druh příjmu</a:t>
                      </a:r>
                      <a:endParaRPr lang="cs-CZ" sz="1600" dirty="0">
                        <a:solidFill>
                          <a:srgbClr val="C0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 b="1" dirty="0">
                          <a:effectLst/>
                        </a:rPr>
                        <a:t>Kč</a:t>
                      </a:r>
                      <a:endParaRPr lang="cs-CZ" sz="1600" b="1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600" b="1" dirty="0">
                          <a:solidFill>
                            <a:srgbClr val="C00000"/>
                          </a:solidFill>
                          <a:effectLst/>
                        </a:rPr>
                        <a:t>Druh výdaje</a:t>
                      </a:r>
                      <a:endParaRPr lang="cs-CZ" sz="1600" b="1" dirty="0">
                        <a:solidFill>
                          <a:srgbClr val="C0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 dirty="0">
                          <a:solidFill>
                            <a:schemeClr val="tx1"/>
                          </a:solidFill>
                          <a:effectLst/>
                        </a:rPr>
                        <a:t>Kč</a:t>
                      </a:r>
                      <a:endParaRPr lang="cs-CZ" sz="160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</a:tr>
              <a:tr h="941685">
                <a:tc gridSpan="2">
                  <a:txBody>
                    <a:bodyPr/>
                    <a:lstStyle/>
                    <a:p>
                      <a:pPr marL="342900" indent="-342900">
                        <a:spcAft>
                          <a:spcPts val="0"/>
                        </a:spcAft>
                        <a:buFontTx/>
                        <a:buNone/>
                      </a:pPr>
                      <a:endParaRPr lang="cs-CZ" sz="160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600" b="1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342900" lvl="0" indent="-342900">
                        <a:spcAft>
                          <a:spcPts val="0"/>
                        </a:spcAft>
                        <a:buFont typeface="Times New Roman"/>
                        <a:buChar char="-"/>
                        <a:tabLst>
                          <a:tab pos="251460" algn="l"/>
                        </a:tabLst>
                      </a:pPr>
                      <a:endParaRPr lang="cs-CZ" sz="16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60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</a:tr>
              <a:tr h="469783">
                <a:tc gridSpan="2"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cs-CZ" sz="160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600" b="1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22860">
                        <a:spcAft>
                          <a:spcPts val="0"/>
                        </a:spcAft>
                      </a:pPr>
                      <a:endParaRPr lang="cs-CZ" sz="16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60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</a:tr>
              <a:tr h="563123">
                <a:tc gridSpan="2"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 marL="68580" marR="68580" marT="0" marB="0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600" b="1" dirty="0"/>
                    </a:p>
                  </a:txBody>
                  <a:tcPr marL="68580" marR="68580" marT="0" marB="0" anchor="ctr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22860">
                        <a:spcAft>
                          <a:spcPts val="0"/>
                        </a:spcAft>
                      </a:pPr>
                      <a:endParaRPr lang="cs-CZ" sz="16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60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</a:tr>
              <a:tr h="313896">
                <a:tc rowSpan="7" gridSpan="3"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endParaRPr lang="cs-CZ" sz="16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 rowSpan="7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7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cs-CZ" sz="16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60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</a:tr>
              <a:tr h="313896"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2860">
                        <a:spcAft>
                          <a:spcPts val="0"/>
                        </a:spcAft>
                      </a:pPr>
                      <a:endParaRPr lang="cs-CZ" sz="16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60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</a:tr>
              <a:tr h="313896"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2860">
                        <a:spcAft>
                          <a:spcPts val="0"/>
                        </a:spcAft>
                      </a:pPr>
                      <a:endParaRPr lang="cs-CZ" sz="16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60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</a:tr>
              <a:tr h="313896"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2860">
                        <a:spcAft>
                          <a:spcPts val="0"/>
                        </a:spcAft>
                      </a:pPr>
                      <a:endParaRPr lang="cs-CZ" sz="16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60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</a:tr>
              <a:tr h="313896"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2860">
                        <a:spcAft>
                          <a:spcPts val="0"/>
                        </a:spcAft>
                      </a:pPr>
                      <a:endParaRPr lang="cs-CZ" sz="16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60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</a:tr>
              <a:tr h="313896"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2860">
                        <a:spcAft>
                          <a:spcPts val="0"/>
                        </a:spcAft>
                      </a:pPr>
                      <a:endParaRPr lang="cs-CZ" sz="16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60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</a:tr>
              <a:tr h="250277"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cs-CZ" sz="16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60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</a:tr>
              <a:tr h="591887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400" dirty="0">
                          <a:solidFill>
                            <a:srgbClr val="FF0000"/>
                          </a:solidFill>
                          <a:effectLst/>
                        </a:rPr>
                        <a:t>Celkové příjmy</a:t>
                      </a:r>
                      <a:endParaRPr lang="cs-CZ" sz="2400" dirty="0">
                        <a:solidFill>
                          <a:srgbClr val="FF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 gridSpan="2">
                  <a:txBody>
                    <a:bodyPr/>
                    <a:lstStyle/>
                    <a:p>
                      <a:endParaRPr lang="cs-CZ" dirty="0"/>
                    </a:p>
                  </a:txBody>
                  <a:tcPr marL="68580" marR="68580" marT="0" marB="0" anchor="ctr"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2400" dirty="0">
                        <a:solidFill>
                          <a:srgbClr val="FF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400" dirty="0">
                          <a:solidFill>
                            <a:srgbClr val="FF0000"/>
                          </a:solidFill>
                          <a:effectLst/>
                        </a:rPr>
                        <a:t>Celkové výdaje</a:t>
                      </a:r>
                      <a:endParaRPr lang="cs-CZ" sz="2400" dirty="0">
                        <a:solidFill>
                          <a:srgbClr val="FF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2400" dirty="0">
                        <a:solidFill>
                          <a:srgbClr val="FF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cs-CZ" sz="4000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Úkol č. 3               </a:t>
            </a:r>
            <a:endParaRPr lang="cs-CZ" sz="4000" dirty="0"/>
          </a:p>
        </p:txBody>
      </p:sp>
      <p:sp>
        <p:nvSpPr>
          <p:cNvPr id="16387" name="Zástupný symbol pro obsah 2"/>
          <p:cNvSpPr>
            <a:spLocks noGrp="1"/>
          </p:cNvSpPr>
          <p:nvPr>
            <p:ph idx="1"/>
          </p:nvPr>
        </p:nvSpPr>
        <p:spPr>
          <a:xfrm>
            <a:off x="457200" y="1700213"/>
            <a:ext cx="8229600" cy="4425950"/>
          </a:xfrm>
        </p:spPr>
        <p:txBody>
          <a:bodyPr/>
          <a:lstStyle/>
          <a:p>
            <a:pPr marL="457200" indent="-457200">
              <a:buFont typeface="Wingdings" pitchFamily="2" charset="2"/>
              <a:buChar char="q"/>
            </a:pPr>
            <a:r>
              <a:rPr lang="cs-CZ" sz="2400" smtClean="0"/>
              <a:t>Ze sestaveného rozpočtu (úkol č. 2) vypracujte:</a:t>
            </a:r>
          </a:p>
          <a:p>
            <a:pPr marL="457200" indent="-457200">
              <a:buFont typeface="Calibri" pitchFamily="34" charset="0"/>
              <a:buAutoNum type="arabicPeriod"/>
            </a:pPr>
            <a:r>
              <a:rPr lang="cs-CZ" sz="2400" smtClean="0"/>
              <a:t>Spočítejte celkové příjmy a výdaje</a:t>
            </a:r>
          </a:p>
          <a:p>
            <a:pPr marL="457200" indent="-457200">
              <a:buFont typeface="Calibri" pitchFamily="34" charset="0"/>
              <a:buAutoNum type="arabicPeriod"/>
            </a:pPr>
            <a:r>
              <a:rPr lang="cs-CZ" sz="2400" smtClean="0"/>
              <a:t>Stanovte o jaký typ rozpočtu jde</a:t>
            </a:r>
          </a:p>
          <a:p>
            <a:pPr marL="457200" indent="-457200">
              <a:buFont typeface="Calibri" pitchFamily="34" charset="0"/>
              <a:buAutoNum type="arabicPeriod"/>
            </a:pPr>
            <a:r>
              <a:rPr lang="cs-CZ" sz="2400" smtClean="0"/>
              <a:t>Pokud jde o schodkový rozpočet – doporučte úpravy</a:t>
            </a:r>
          </a:p>
          <a:p>
            <a:pPr marL="457200" indent="-457200">
              <a:buFont typeface="Calibri" pitchFamily="34" charset="0"/>
              <a:buAutoNum type="arabicPeriod"/>
            </a:pPr>
            <a:r>
              <a:rPr lang="cs-CZ" sz="2400" smtClean="0"/>
              <a:t>Pokud jde o vyrovnaný rozpočet – navrhněte změny, které by vedly k přebytkovému rozpočtu a tvorbě rezervy.</a:t>
            </a:r>
          </a:p>
          <a:p>
            <a:pPr marL="457200" indent="-457200">
              <a:buFont typeface="Calibri" pitchFamily="34" charset="0"/>
              <a:buAutoNum type="arabicPeriod"/>
            </a:pPr>
            <a:r>
              <a:rPr lang="cs-CZ" sz="2400" smtClean="0"/>
              <a:t>Pokud jde o přebytkový rozpočet – napište, jak byste s volnými prostředky naložili.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0825" y="476250"/>
            <a:ext cx="8424863" cy="326231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2400" b="1" u="sng" dirty="0">
                <a:latin typeface="+mn-lt"/>
              </a:rPr>
              <a:t>Zdroje</a:t>
            </a:r>
            <a:r>
              <a:rPr lang="cs-CZ" sz="2400" b="1" dirty="0">
                <a:latin typeface="+mn-lt"/>
              </a:rPr>
              <a:t>:</a:t>
            </a:r>
          </a:p>
          <a:p>
            <a:pPr>
              <a:defRPr/>
            </a:pPr>
            <a:endParaRPr lang="cs-CZ" sz="2400" b="1" dirty="0">
              <a:latin typeface="+mn-lt"/>
            </a:endParaRPr>
          </a:p>
          <a:p>
            <a:pPr marL="457200" indent="-457200">
              <a:buFontTx/>
              <a:buAutoNum type="arabicParenR"/>
              <a:defRPr/>
            </a:pPr>
            <a:r>
              <a:rPr lang="cs-CZ" sz="2000" dirty="0">
                <a:latin typeface="+mn-lt"/>
              </a:rPr>
              <a:t>KLINSKÝ,P.; CHROMÁ,D.; TESAŘOVÁ,S. aj. </a:t>
            </a:r>
            <a:r>
              <a:rPr lang="cs-CZ" sz="2000" i="1" dirty="0">
                <a:latin typeface="+mn-lt"/>
              </a:rPr>
              <a:t>Finanční gramotnost - obsah a příklady z praxe škol. </a:t>
            </a:r>
            <a:r>
              <a:rPr lang="cs-CZ" sz="2000" dirty="0">
                <a:latin typeface="+mn-lt"/>
              </a:rPr>
              <a:t>Národní ústav odborného vzdělávání. Praha: NÚOV, 2008. ISBN 978-80-87063-13-2.</a:t>
            </a:r>
          </a:p>
          <a:p>
            <a:pPr marL="457200" indent="-457200">
              <a:buFontTx/>
              <a:buAutoNum type="arabicParenR"/>
              <a:defRPr/>
            </a:pPr>
            <a:endParaRPr lang="cs-CZ" sz="2000" dirty="0">
              <a:latin typeface="+mn-lt"/>
            </a:endParaRPr>
          </a:p>
          <a:p>
            <a:pPr marL="457200" indent="-457200">
              <a:buFontTx/>
              <a:buAutoNum type="arabicParenR"/>
              <a:defRPr/>
            </a:pPr>
            <a:r>
              <a:rPr lang="it-IT" sz="2000" dirty="0">
                <a:latin typeface="+mn-lt"/>
              </a:rPr>
              <a:t>NAVRÁTILOVÁ, Petra. </a:t>
            </a:r>
            <a:r>
              <a:rPr lang="it-IT" sz="2000" i="1" dirty="0">
                <a:latin typeface="+mn-lt"/>
              </a:rPr>
              <a:t>Finanční gramotnost</a:t>
            </a:r>
            <a:r>
              <a:rPr lang="it-IT" sz="2000" dirty="0">
                <a:latin typeface="+mn-lt"/>
              </a:rPr>
              <a:t>. Praha: Computer Media, 2013, ISBN : 978-80-7402-151-0.</a:t>
            </a:r>
            <a:endParaRPr lang="cs-CZ" sz="2000" dirty="0">
              <a:latin typeface="+mn-lt"/>
            </a:endParaRPr>
          </a:p>
          <a:p>
            <a:pPr marL="457200" indent="-457200">
              <a:buFontTx/>
              <a:buAutoNum type="arabicParenR"/>
              <a:defRPr/>
            </a:pPr>
            <a:endParaRPr lang="cs-CZ" sz="2000" b="1" dirty="0">
              <a:latin typeface="+mn-lt"/>
            </a:endParaRPr>
          </a:p>
          <a:p>
            <a:pPr marL="457200" indent="-457200">
              <a:buFontTx/>
              <a:buAutoNum type="arabicParenR"/>
              <a:defRPr/>
            </a:pPr>
            <a:endParaRPr lang="cs-CZ" sz="2000" b="1" dirty="0">
              <a:latin typeface="+mn-lt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274</TotalTime>
  <Words>1084</Words>
  <Application>Microsoft Office PowerPoint</Application>
  <PresentationFormat>Předvádění na obrazovce (4:3)</PresentationFormat>
  <Paragraphs>201</Paragraphs>
  <Slides>16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22" baseType="lpstr">
      <vt:lpstr>Arial</vt:lpstr>
      <vt:lpstr>Calibri</vt:lpstr>
      <vt:lpstr>Gill Sans MT</vt:lpstr>
      <vt:lpstr>Times New Roman</vt:lpstr>
      <vt:lpstr>Wingdings</vt:lpstr>
      <vt:lpstr>Motiv sady Office</vt:lpstr>
      <vt:lpstr>Snímek 1</vt:lpstr>
      <vt:lpstr>Hospodaření domácnosti</vt:lpstr>
      <vt:lpstr>1. Pojem – rozpočet domácnosti</vt:lpstr>
      <vt:lpstr>2. Tvorba rozpočtu domácnosti</vt:lpstr>
      <vt:lpstr>3. Přehled příjmů</vt:lpstr>
      <vt:lpstr>4. Přehled výdajů</vt:lpstr>
      <vt:lpstr>5. Porovnání příjmů a výdajů</vt:lpstr>
      <vt:lpstr>6. Přehodnocení příjmů a výdajů</vt:lpstr>
      <vt:lpstr>7. Aktualizování rozpočtu</vt:lpstr>
      <vt:lpstr>8. Nástroje ke zpracování rozpočtu </vt:lpstr>
      <vt:lpstr>9. Příklad rozpočtu domácnosti</vt:lpstr>
      <vt:lpstr>Úkol č. 1</vt:lpstr>
      <vt:lpstr>Řešení úkolu č. 1</vt:lpstr>
      <vt:lpstr>Úkol č. 2 – vytvořit vlastní rozpočet</vt:lpstr>
      <vt:lpstr>Úkol č. 3               </vt:lpstr>
      <vt:lpstr>Snímek 16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Pracovní právo</dc:title>
  <dc:creator>New</dc:creator>
  <cp:lastModifiedBy>Dum</cp:lastModifiedBy>
  <cp:revision>78</cp:revision>
  <dcterms:created xsi:type="dcterms:W3CDTF">2013-03-03T20:47:41Z</dcterms:created>
  <dcterms:modified xsi:type="dcterms:W3CDTF">2014-06-21T09:24:36Z</dcterms:modified>
</cp:coreProperties>
</file>