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6" r:id="rId3"/>
    <p:sldId id="259" r:id="rId4"/>
    <p:sldId id="260" r:id="rId5"/>
    <p:sldId id="267" r:id="rId6"/>
    <p:sldId id="261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39781D-57F6-411A-9F25-C97C1FC170ED}" type="datetimeFigureOut">
              <a:rPr lang="cs-CZ" smtClean="0"/>
              <a:pPr/>
              <a:t>21.6.2014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EBECE20-F17F-4DB1-8617-9756F81EAFF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masada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Historie pevnosti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6919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0648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57197127"/>
              </p:ext>
            </p:extLst>
          </p:nvPr>
        </p:nvGraphicFramePr>
        <p:xfrm>
          <a:off x="611560" y="2132856"/>
          <a:ext cx="7115047" cy="40934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Kódování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vy_32_INOVACE_dej2_zdk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07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Označení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zdk</a:t>
                      </a:r>
                      <a:r>
                        <a:rPr lang="cs-CZ" sz="11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07_masada_historie.pptx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Jitka Přibilová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7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Výukový materiál – prezentace. Podklad pro výklad i samostatnou práci. Seznámení s významem a specifiky pevnosti </a:t>
                      </a: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v Izraeli.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Dějepis, Seminář z dějepisu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Židovské dějiny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– historie pevnosti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5100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Žákům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se dostane srovnání biblických příběhů s fakty doloženými historickým bádáním. Žákům se otevře prostor k pochopení judaismu i počátků křesťanství.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Herodes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(výkladová)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1., seminář z dějepisu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/>
                          <a:ea typeface="Calibri"/>
                          <a:cs typeface="Times New Roman,Bold"/>
                        </a:rPr>
                        <a:t>vyšší stupeň osmiletého gymnázia, čtyřleté gymnázium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Calibri"/>
                          <a:ea typeface="Calibri"/>
                          <a:cs typeface="Times New Roman"/>
                        </a:rPr>
                        <a:t>1.A</a:t>
                      </a:r>
                      <a:r>
                        <a:rPr lang="cs-CZ" sz="1200" baseline="0" smtClean="0">
                          <a:latin typeface="Calibri"/>
                          <a:ea typeface="Calibri"/>
                          <a:cs typeface="Times New Roman"/>
                        </a:rPr>
                        <a:t>  19.2.2014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Zdroje uvedeny na konci dokumentu.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1628800"/>
            <a:ext cx="4464496" cy="49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5000"/>
              </a:lnSpc>
              <a:spcBef>
                <a:spcPts val="335"/>
              </a:spcBef>
              <a:spcAft>
                <a:spcPts val="0"/>
              </a:spcAft>
            </a:pPr>
            <a:r>
              <a:rPr lang="cs-CZ" sz="2400" dirty="0" err="1" smtClean="0">
                <a:latin typeface="Calibri"/>
                <a:ea typeface="Calibri"/>
                <a:cs typeface="Times New Roman"/>
              </a:rPr>
              <a:t>Masada</a:t>
            </a:r>
            <a:r>
              <a:rPr lang="cs-CZ" sz="24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cs-CZ" sz="2400" dirty="0" smtClean="0">
                <a:latin typeface="Calibri"/>
                <a:ea typeface="Calibri"/>
                <a:cs typeface="Times New Roman"/>
              </a:rPr>
              <a:t>– historie pevnosti</a:t>
            </a:r>
            <a:endParaRPr lang="cs-CZ" sz="2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382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Osidlování náhorní plošiny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err="1" smtClean="0"/>
              <a:t>Masada</a:t>
            </a:r>
            <a:r>
              <a:rPr lang="cs-CZ" dirty="0" smtClean="0"/>
              <a:t> je v hebrejštině pevnost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První osídlení místa se datuje do 4.tisíciletí před naším letopočtem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letech 37 – 30 zde vybudoval své sídlo Herodes Veliký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4455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Výběr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Z mnoha realizovaných projektů Heroda Velikého je patrné, že se panovník necítil v bezpečí a dle toho volil místa svého pobytu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 smtClean="0"/>
              <a:t>Masada</a:t>
            </a:r>
            <a:r>
              <a:rPr lang="cs-CZ" dirty="0" smtClean="0"/>
              <a:t> se měla stát posledním útočištěm v případě vzpoury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Sloužila i jako ochrana obchodních cest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Byla součástí obrany před Egyptem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4824" y="6957392"/>
            <a:ext cx="7620000" cy="116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17348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2000" y="6286500"/>
            <a:ext cx="3449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5763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Současná podoba paláce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70553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Detail výzdoby </a:t>
            </a:r>
            <a:r>
              <a:rPr lang="cs-CZ" dirty="0" err="1" smtClean="0"/>
              <a:t>herodova</a:t>
            </a:r>
            <a:r>
              <a:rPr lang="cs-CZ" dirty="0" smtClean="0"/>
              <a:t> paláce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05901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Detail </a:t>
            </a:r>
            <a:r>
              <a:rPr lang="cs-CZ" smtClean="0"/>
              <a:t>původního obložení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12546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200" dirty="0"/>
              <a:t>[obr. 1] Dr. </a:t>
            </a:r>
            <a:r>
              <a:rPr lang="cs-CZ" sz="2200" dirty="0" err="1"/>
              <a:t>Avishai</a:t>
            </a:r>
            <a:r>
              <a:rPr lang="cs-CZ" sz="2200" dirty="0"/>
              <a:t> </a:t>
            </a:r>
            <a:r>
              <a:rPr lang="cs-CZ" sz="2200" dirty="0" err="1"/>
              <a:t>Teicher</a:t>
            </a:r>
            <a:r>
              <a:rPr lang="cs-CZ" sz="2200" dirty="0"/>
              <a:t>,. </a:t>
            </a:r>
            <a:r>
              <a:rPr lang="cs-CZ" sz="2200" dirty="0" err="1"/>
              <a:t>Wikimedia</a:t>
            </a:r>
            <a:r>
              <a:rPr lang="cs-CZ" sz="2200" dirty="0"/>
              <a:t> [online]. [cit. 01.02.2014</a:t>
            </a:r>
            <a:r>
              <a:rPr lang="cs-CZ" sz="2200" dirty="0" smtClean="0"/>
              <a:t>]., </a:t>
            </a:r>
            <a:r>
              <a:rPr lang="cs-CZ" sz="2200" dirty="0"/>
              <a:t>Dostupný pod licencí </a:t>
            </a:r>
            <a:r>
              <a:rPr lang="cs-CZ" sz="2200" dirty="0" err="1"/>
              <a:t>Creative</a:t>
            </a:r>
            <a:r>
              <a:rPr lang="cs-CZ" sz="2200" dirty="0"/>
              <a:t> </a:t>
            </a:r>
            <a:r>
              <a:rPr lang="cs-CZ" sz="2200" dirty="0" err="1"/>
              <a:t>Commons</a:t>
            </a:r>
            <a:r>
              <a:rPr lang="cs-CZ" sz="2200" dirty="0"/>
              <a:t> na WWW: </a:t>
            </a:r>
            <a:br>
              <a:rPr lang="cs-CZ" sz="2200" dirty="0"/>
            </a:br>
            <a:r>
              <a:rPr lang="cs-CZ" sz="2200" dirty="0"/>
              <a:t>http://commons.wikimedia.org/wiki/File:PikiWiki_Israel_34714_A_model_of_northern_palace_in_Masada.JPG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200" dirty="0" smtClean="0"/>
              <a:t>Všechny další fotografie v této prezentaci pocházejí ze </a:t>
            </a:r>
            <a:r>
              <a:rPr lang="cs-CZ" sz="2200" smtClean="0"/>
              <a:t>soukromého archivu autorky</a:t>
            </a:r>
            <a:endParaRPr lang="cs-CZ" sz="22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3584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4E3B30"/>
      </a:dk2>
      <a:lt2>
        <a:srgbClr val="F7E09E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</TotalTime>
  <Words>238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masada</vt:lpstr>
      <vt:lpstr>Snímek 2</vt:lpstr>
      <vt:lpstr>Osidlování náhorní plošiny</vt:lpstr>
      <vt:lpstr>Výběr místa</vt:lpstr>
      <vt:lpstr>Snímek 5</vt:lpstr>
      <vt:lpstr>Současná podoba paláce</vt:lpstr>
      <vt:lpstr>Detail výzdoby herodova paláce</vt:lpstr>
      <vt:lpstr>Detail původního obložení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masada</dc:title>
  <dc:creator>Jitka</dc:creator>
  <cp:lastModifiedBy>pe</cp:lastModifiedBy>
  <cp:revision>16</cp:revision>
  <dcterms:created xsi:type="dcterms:W3CDTF">2014-02-18T16:55:03Z</dcterms:created>
  <dcterms:modified xsi:type="dcterms:W3CDTF">2014-06-21T03:39:35Z</dcterms:modified>
</cp:coreProperties>
</file>