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1" r:id="rId2"/>
    <p:sldId id="257" r:id="rId3"/>
    <p:sldId id="258" r:id="rId4"/>
    <p:sldId id="259" r:id="rId5"/>
    <p:sldId id="260" r:id="rId6"/>
    <p:sldId id="262" r:id="rId7"/>
    <p:sldId id="263" r:id="rId8"/>
    <p:sldId id="265" r:id="rId9"/>
    <p:sldId id="266" r:id="rId10"/>
    <p:sldId id="267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9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VY_32_INOVACE_06_Anglický jazyk 6.ročník_Space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Lenka Hrnčířová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dirty="0" err="1" smtClean="0"/>
            <a:t>Space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28998E84-58BB-4552-BD2B-32608F6EC9D7}" type="presOf" srcId="{4C35D32F-0EAB-4CD7-82EE-45574DC2A586}" destId="{8BEBB6EC-1DAA-4CAC-8A25-BC0FCBD5DBD5}" srcOrd="0" destOrd="0" presId="urn:microsoft.com/office/officeart/2005/8/layout/target3"/>
    <dgm:cxn modelId="{C8025317-2C2C-4F89-BCE7-4A389D4FC018}" type="presOf" srcId="{D1D4F407-5343-4D3F-B5B9-D407B03CAEB4}" destId="{D005CE8C-CC26-4C3E-AC11-E15060ECD759}" srcOrd="0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DA30917-C0D6-42DC-8F02-C9BEBF00DC94}" type="presOf" srcId="{4C35D32F-0EAB-4CD7-82EE-45574DC2A586}" destId="{890E4F0B-2866-4A3F-A3C7-2A14B1797930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471A47F-46C7-4AD1-BAD9-37C44195D82A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FC60A7B4-77B1-4E70-A252-1295E49F3583}" type="presOf" srcId="{757F3AB3-0718-4624-B441-E567A8F0AB56}" destId="{333A1088-737F-45CB-B68E-254E46348037}" srcOrd="0" destOrd="0" presId="urn:microsoft.com/office/officeart/2005/8/layout/target3"/>
    <dgm:cxn modelId="{E2A66A39-74DB-4B60-BFD4-0FC04C4533CE}" type="presOf" srcId="{B651F6E3-6281-48DB-9319-2AEAFDAE7572}" destId="{6BB5E863-4638-4E1D-BFDE-399D028AC4ED}" srcOrd="1" destOrd="0" presId="urn:microsoft.com/office/officeart/2005/8/layout/target3"/>
    <dgm:cxn modelId="{AAF653DE-17C2-403C-AF4D-17926219262E}" type="presOf" srcId="{D8197B8C-B260-4A16-BDF4-0947B075E274}" destId="{25B08C86-7E15-44DC-BE7F-FFB55DD49D12}" srcOrd="0" destOrd="0" presId="urn:microsoft.com/office/officeart/2005/8/layout/target3"/>
    <dgm:cxn modelId="{E90FD57F-361A-459E-AD27-0CFF404D744D}" type="presOf" srcId="{D1B46980-6531-4606-95E6-44980827E919}" destId="{6140AFEC-043D-4C43-A2F9-D0F5331DF3A3}" srcOrd="0" destOrd="0" presId="urn:microsoft.com/office/officeart/2005/8/layout/target3"/>
    <dgm:cxn modelId="{8DD25821-6F3D-49A8-AE12-FEA8E46CE73C}" type="presOf" srcId="{D1B46980-6531-4606-95E6-44980827E919}" destId="{2BE915AB-18AA-4053-B92C-3BFC9ED204BB}" srcOrd="1" destOrd="0" presId="urn:microsoft.com/office/officeart/2005/8/layout/target3"/>
    <dgm:cxn modelId="{F6FBD8FA-CD2B-4536-8529-C756C7B6CDDA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0CB3707F-BBED-4D8F-B03B-6992ACE3BE9E}" type="presOf" srcId="{B651F6E3-6281-48DB-9319-2AEAFDAE7572}" destId="{619D679B-A015-4ECF-8348-D1034C574F40}" srcOrd="0" destOrd="0" presId="urn:microsoft.com/office/officeart/2005/8/layout/target3"/>
    <dgm:cxn modelId="{57CCDC3F-6987-4BC1-9F01-EB6CC862165D}" type="presParOf" srcId="{333A1088-737F-45CB-B68E-254E46348037}" destId="{F5ABB229-8D3B-4694-996A-96F23CF14429}" srcOrd="0" destOrd="0" presId="urn:microsoft.com/office/officeart/2005/8/layout/target3"/>
    <dgm:cxn modelId="{F644906B-09C9-4DCA-A4E1-807596D6E49F}" type="presParOf" srcId="{333A1088-737F-45CB-B68E-254E46348037}" destId="{F41139FD-01EE-4571-8B17-4FB00FC51163}" srcOrd="1" destOrd="0" presId="urn:microsoft.com/office/officeart/2005/8/layout/target3"/>
    <dgm:cxn modelId="{09AD677A-B467-4D52-8020-260CB3286E4D}" type="presParOf" srcId="{333A1088-737F-45CB-B68E-254E46348037}" destId="{D005CE8C-CC26-4C3E-AC11-E15060ECD759}" srcOrd="2" destOrd="0" presId="urn:microsoft.com/office/officeart/2005/8/layout/target3"/>
    <dgm:cxn modelId="{D525B06A-5B31-4811-8442-CCA21BBD72E5}" type="presParOf" srcId="{333A1088-737F-45CB-B68E-254E46348037}" destId="{2C702D82-9B77-49B7-9568-BB8EB47C3372}" srcOrd="3" destOrd="0" presId="urn:microsoft.com/office/officeart/2005/8/layout/target3"/>
    <dgm:cxn modelId="{CD0935D9-2660-4ECF-924F-F4CCEE119E87}" type="presParOf" srcId="{333A1088-737F-45CB-B68E-254E46348037}" destId="{A52A0455-90FF-4808-ABD0-F02540D31D5A}" srcOrd="4" destOrd="0" presId="urn:microsoft.com/office/officeart/2005/8/layout/target3"/>
    <dgm:cxn modelId="{CFA2D9C9-BAB6-436D-BF14-27A847CC0187}" type="presParOf" srcId="{333A1088-737F-45CB-B68E-254E46348037}" destId="{6140AFEC-043D-4C43-A2F9-D0F5331DF3A3}" srcOrd="5" destOrd="0" presId="urn:microsoft.com/office/officeart/2005/8/layout/target3"/>
    <dgm:cxn modelId="{B9411E0E-8198-4FA3-A2D7-78289009541D}" type="presParOf" srcId="{333A1088-737F-45CB-B68E-254E46348037}" destId="{9358AC05-5D7D-4327-9F80-1AD486AEA664}" srcOrd="6" destOrd="0" presId="urn:microsoft.com/office/officeart/2005/8/layout/target3"/>
    <dgm:cxn modelId="{381707A1-B119-4BE1-B1BB-216A3B359529}" type="presParOf" srcId="{333A1088-737F-45CB-B68E-254E46348037}" destId="{313FC574-E1CD-4FB4-B054-0B805CE0447D}" srcOrd="7" destOrd="0" presId="urn:microsoft.com/office/officeart/2005/8/layout/target3"/>
    <dgm:cxn modelId="{3F271196-C862-4EF6-893D-D5424DAA5927}" type="presParOf" srcId="{333A1088-737F-45CB-B68E-254E46348037}" destId="{619D679B-A015-4ECF-8348-D1034C574F40}" srcOrd="8" destOrd="0" presId="urn:microsoft.com/office/officeart/2005/8/layout/target3"/>
    <dgm:cxn modelId="{2129BB6F-3FA6-4526-B6B7-3079CA37AB22}" type="presParOf" srcId="{333A1088-737F-45CB-B68E-254E46348037}" destId="{322283A8-4A27-4CDA-BAE3-F381106A9174}" srcOrd="9" destOrd="0" presId="urn:microsoft.com/office/officeart/2005/8/layout/target3"/>
    <dgm:cxn modelId="{B24160DC-D3D2-48F4-BDDF-1F843462338E}" type="presParOf" srcId="{333A1088-737F-45CB-B68E-254E46348037}" destId="{FFC9F71D-1B4F-4AD9-A4A6-86ADEFC8AF5C}" srcOrd="10" destOrd="0" presId="urn:microsoft.com/office/officeart/2005/8/layout/target3"/>
    <dgm:cxn modelId="{90A634B6-E056-4C13-BC2E-37081E5FC36B}" type="presParOf" srcId="{333A1088-737F-45CB-B68E-254E46348037}" destId="{25B08C86-7E15-44DC-BE7F-FFB55DD49D12}" srcOrd="11" destOrd="0" presId="urn:microsoft.com/office/officeart/2005/8/layout/target3"/>
    <dgm:cxn modelId="{E340DCC0-EF47-4D6F-9781-C7402E1A9FC7}" type="presParOf" srcId="{333A1088-737F-45CB-B68E-254E46348037}" destId="{76644BE8-9D7C-4C09-B250-3D10AF48CBB7}" srcOrd="12" destOrd="0" presId="urn:microsoft.com/office/officeart/2005/8/layout/target3"/>
    <dgm:cxn modelId="{744A3CBF-6D04-475D-8335-46652CCEE18D}" type="presParOf" srcId="{333A1088-737F-45CB-B68E-254E46348037}" destId="{EE85B701-7295-41C0-BA7A-34D3756A2AE6}" srcOrd="13" destOrd="0" presId="urn:microsoft.com/office/officeart/2005/8/layout/target3"/>
    <dgm:cxn modelId="{8FA93FA8-0CF3-4CC3-9840-6D58A7AD4377}" type="presParOf" srcId="{333A1088-737F-45CB-B68E-254E46348037}" destId="{8BEBB6EC-1DAA-4CAC-8A25-BC0FCBD5DBD5}" srcOrd="14" destOrd="0" presId="urn:microsoft.com/office/officeart/2005/8/layout/target3"/>
    <dgm:cxn modelId="{3C2CDAA3-A57E-41EB-96B9-8599A1DF9EFD}" type="presParOf" srcId="{333A1088-737F-45CB-B68E-254E46348037}" destId="{AED2198E-93D5-4001-81B4-73124B309672}" srcOrd="15" destOrd="0" presId="urn:microsoft.com/office/officeart/2005/8/layout/target3"/>
    <dgm:cxn modelId="{D1C0F72D-A9A8-409C-A594-AFF6584059D7}" type="presParOf" srcId="{333A1088-737F-45CB-B68E-254E46348037}" destId="{2BE915AB-18AA-4053-B92C-3BFC9ED204BB}" srcOrd="16" destOrd="0" presId="urn:microsoft.com/office/officeart/2005/8/layout/target3"/>
    <dgm:cxn modelId="{AE73A52D-210E-4941-B0C6-2ADCAA13F63D}" type="presParOf" srcId="{333A1088-737F-45CB-B68E-254E46348037}" destId="{6BB5E863-4638-4E1D-BFDE-399D028AC4ED}" srcOrd="17" destOrd="0" presId="urn:microsoft.com/office/officeart/2005/8/layout/target3"/>
    <dgm:cxn modelId="{634225F1-BC1A-4BD9-85A6-CEC56D3FD73A}" type="presParOf" srcId="{333A1088-737F-45CB-B68E-254E46348037}" destId="{5A5FFA88-C948-4069-8E93-59FA12366E83}" srcOrd="18" destOrd="0" presId="urn:microsoft.com/office/officeart/2005/8/layout/target3"/>
    <dgm:cxn modelId="{80CEF364-FD5F-4D20-A1EB-890A42682091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73857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ZŠ Týnec nad Labem</a:t>
          </a:r>
          <a:endParaRPr lang="cs-CZ" sz="1700" kern="1200" dirty="0"/>
        </a:p>
      </dsp:txBody>
      <dsp:txXfrm>
        <a:off x="1273857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AUTOR: Lenka Hrnčířová</a:t>
          </a:r>
          <a:endParaRPr lang="cs-CZ" sz="17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VY_32_INOVACE_06_Anglický jazyk 6.ročník_Space</a:t>
          </a:r>
          <a:endParaRPr lang="cs-CZ" sz="17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Téma: </a:t>
          </a:r>
          <a:r>
            <a:rPr lang="cs-CZ" sz="1700" kern="1200" dirty="0" err="1" smtClean="0"/>
            <a:t>Space</a:t>
          </a:r>
          <a:endParaRPr lang="cs-CZ" sz="17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1429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ysDash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lvl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700" kern="1200" dirty="0" smtClean="0"/>
            <a:t>CZ.1.07/1.4.00/21.1921</a:t>
          </a:r>
          <a:endParaRPr lang="cs-CZ" sz="1700" kern="1200" dirty="0"/>
        </a:p>
      </dsp:txBody>
      <dsp:txXfrm>
        <a:off x="1273857" y="1630536"/>
        <a:ext cx="5350878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F0E94F-DE72-4E04-873C-50B3E0F3EE12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EFA43E-2EB6-45F4-862F-19A5B8A2AF56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5780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CD89A7A-71C7-4BD1-8113-1286869FBC38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93016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51973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15378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268373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63692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634645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61368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5380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611758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844294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FEFA43E-2EB6-45F4-862F-19A5B8A2AF56}" type="slidenum">
              <a:rPr lang="cs-CZ" smtClean="0"/>
              <a:t>11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677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61DECE00-701C-4B18-BE83-1AA7213221B4}" type="datetimeFigureOut">
              <a:rPr lang="cs-CZ" smtClean="0"/>
              <a:t>7.4.2012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3A4CDF9F-BEB9-4B65-BA69-95F57BF9395E}" type="slidenum">
              <a:rPr lang="cs-CZ" smtClean="0"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333580447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655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620688"/>
            <a:ext cx="914501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Anotace</a:t>
            </a:r>
          </a:p>
          <a:p>
            <a:endParaRPr lang="cs-CZ" sz="2400" dirty="0"/>
          </a:p>
          <a:p>
            <a:r>
              <a:rPr lang="cs-CZ" sz="2400" dirty="0" smtClean="0"/>
              <a:t> Anglický jazyk, 6. ročník, Vesmír  -  </a:t>
            </a:r>
            <a:r>
              <a:rPr lang="cs-CZ" sz="2400" dirty="0" err="1" smtClean="0"/>
              <a:t>Space</a:t>
            </a:r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Opakování  formou </a:t>
            </a:r>
            <a:r>
              <a:rPr lang="cs-CZ" sz="2400" dirty="0" smtClean="0"/>
              <a:t>otázek a doplňování slovíček k obrázkům</a:t>
            </a:r>
          </a:p>
          <a:p>
            <a:endParaRPr lang="cs-CZ" sz="2400" dirty="0"/>
          </a:p>
          <a:p>
            <a:endParaRPr lang="cs-CZ" sz="2400" dirty="0" smtClean="0"/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/>
              <a:t> </a:t>
            </a:r>
            <a:r>
              <a:rPr lang="cs-CZ" sz="2400" dirty="0" smtClean="0"/>
              <a:t> </a:t>
            </a:r>
          </a:p>
          <a:p>
            <a:endParaRPr lang="cs-CZ" sz="2400" dirty="0"/>
          </a:p>
          <a:p>
            <a:endParaRPr lang="cs-CZ" sz="2400" dirty="0" smtClean="0"/>
          </a:p>
          <a:p>
            <a:r>
              <a:rPr lang="cs-CZ" sz="2400" dirty="0" smtClean="0"/>
              <a:t>Pomůcky: fixy na </a:t>
            </a:r>
            <a:r>
              <a:rPr lang="cs-CZ" sz="2400" smtClean="0"/>
              <a:t>interaktivní tabuli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473677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620688"/>
            <a:ext cx="105670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u="sng" dirty="0" err="1" smtClean="0"/>
              <a:t>Space</a:t>
            </a:r>
            <a:endParaRPr lang="cs-CZ" sz="2800" b="1" u="sng" dirty="0" smtClean="0"/>
          </a:p>
          <a:p>
            <a:endParaRPr lang="cs-CZ" sz="2800" b="1" u="sng" dirty="0"/>
          </a:p>
          <a:p>
            <a:endParaRPr lang="cs-CZ" sz="2800" b="1" u="sng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190303"/>
            <a:ext cx="624882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1) </a:t>
            </a:r>
            <a:r>
              <a:rPr lang="cs-CZ" sz="2800" dirty="0" err="1" smtClean="0"/>
              <a:t>What</a:t>
            </a:r>
            <a:r>
              <a:rPr lang="cs-CZ" sz="2800" dirty="0" smtClean="0"/>
              <a:t>  </a:t>
            </a:r>
            <a:r>
              <a:rPr lang="cs-CZ" sz="2800" dirty="0" err="1" smtClean="0"/>
              <a:t>satellite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in </a:t>
            </a:r>
            <a:r>
              <a:rPr lang="cs-CZ" sz="2800" dirty="0" err="1"/>
              <a:t>s</a:t>
            </a:r>
            <a:r>
              <a:rPr lang="cs-CZ" sz="2800" dirty="0" err="1" smtClean="0"/>
              <a:t>pace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r>
              <a:rPr lang="cs-CZ" sz="2800" dirty="0" smtClean="0"/>
              <a:t>2) </a:t>
            </a:r>
            <a:r>
              <a:rPr lang="cs-CZ" sz="2800" dirty="0" err="1" smtClean="0"/>
              <a:t>What</a:t>
            </a:r>
            <a:r>
              <a:rPr lang="cs-CZ" sz="2800" dirty="0" smtClean="0"/>
              <a:t> country </a:t>
            </a:r>
            <a:r>
              <a:rPr lang="cs-CZ" sz="2800" dirty="0" err="1" smtClean="0"/>
              <a:t>launched</a:t>
            </a:r>
            <a:r>
              <a:rPr lang="cs-CZ" sz="2800" dirty="0" smtClean="0"/>
              <a:t> </a:t>
            </a:r>
            <a:r>
              <a:rPr lang="cs-CZ" sz="2800" dirty="0" err="1" smtClean="0"/>
              <a:t>it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pPr marL="514350" indent="-514350">
              <a:buAutoNum type="arabicParenR"/>
            </a:pPr>
            <a:endParaRPr lang="cs-CZ" sz="2800" dirty="0"/>
          </a:p>
          <a:p>
            <a:r>
              <a:rPr lang="cs-CZ" sz="2800" dirty="0" smtClean="0"/>
              <a:t>3)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in </a:t>
            </a:r>
            <a:r>
              <a:rPr lang="cs-CZ" sz="2800" dirty="0" err="1" smtClean="0"/>
              <a:t>it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pic>
        <p:nvPicPr>
          <p:cNvPr id="4" name="Picture 2" descr="http://ts3.mm.bing.net/images/thumbnail.aspx?q=4973662813880854&amp;id=d99f3fbcde47f87decc96880d08475eb&amp;url=http%3a%2f%2faerobib.aero.upm.es%2fSputnik%2ffOTO1_archivos%2fimage0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46372"/>
            <a:ext cx="2276706" cy="18593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5436096" y="2924944"/>
            <a:ext cx="158248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Sputnik 1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580112" y="4221088"/>
            <a:ext cx="113043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2060"/>
                </a:solidFill>
              </a:rPr>
              <a:t>Russia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580112" y="5517232"/>
            <a:ext cx="22299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>
                <a:solidFill>
                  <a:srgbClr val="002060"/>
                </a:solidFill>
              </a:rPr>
              <a:t>a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solidFill>
                  <a:srgbClr val="002060"/>
                </a:solidFill>
              </a:rPr>
              <a:t>small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solidFill>
                  <a:srgbClr val="002060"/>
                </a:solidFill>
              </a:rPr>
              <a:t>radio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7414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ts2.mm.bing.net/images/thumbnail.aspx?q=1518140469485&amp;id=d199135c2ac9e8c5a7dd08fbf712c34b&amp;url=http%3a%2f%2flaughingsquid.com%2fwp-content%2fuploads%2flaika-sputnik-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645024"/>
            <a:ext cx="28575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539552" y="620688"/>
            <a:ext cx="77768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4) </a:t>
            </a:r>
            <a:r>
              <a:rPr lang="cs-CZ" sz="2800" dirty="0" err="1" smtClean="0"/>
              <a:t>What</a:t>
            </a:r>
            <a:r>
              <a:rPr lang="cs-CZ" sz="2800" dirty="0" smtClean="0"/>
              <a:t> country </a:t>
            </a:r>
            <a:r>
              <a:rPr lang="cs-CZ" sz="2800" dirty="0" err="1" smtClean="0"/>
              <a:t>launched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second </a:t>
            </a:r>
            <a:r>
              <a:rPr lang="cs-CZ" sz="2800" dirty="0" err="1" smtClean="0"/>
              <a:t>satellite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/>
          </a:p>
          <a:p>
            <a:r>
              <a:rPr lang="cs-CZ" sz="2800" dirty="0" smtClean="0"/>
              <a:t>5)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in Sputnik 2?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220072" y="1556792"/>
            <a:ext cx="22317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2060"/>
                </a:solidFill>
              </a:rPr>
              <a:t>Russia</a:t>
            </a:r>
            <a:r>
              <a:rPr lang="cs-CZ" sz="2800" b="1" dirty="0" smtClean="0">
                <a:solidFill>
                  <a:srgbClr val="002060"/>
                </a:solidFill>
              </a:rPr>
              <a:t>, </a:t>
            </a:r>
            <a:r>
              <a:rPr lang="cs-CZ" sz="2800" b="1" dirty="0" err="1" smtClean="0">
                <a:solidFill>
                  <a:srgbClr val="002060"/>
                </a:solidFill>
              </a:rPr>
              <a:t>too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64088" y="4149080"/>
            <a:ext cx="1212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Laika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10183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9"/>
            <a:ext cx="2664296" cy="1665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http://ts1.mm.bing.net/images/thumbnail.aspx?q=1364901966304&amp;id=2343dcd72e6c96d9597785aae1ffac06&amp;url=http%3a%2f%2fnd04.jxs.cz%2f004%2f447%2fb7d1304f11_75198040_o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273245"/>
            <a:ext cx="1524000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ts3.mm.bing.net/images/thumbnail.aspx?q=1504369646786&amp;id=32a72c21e231ec1f05f8b01327031085&amp;url=http%3a%2f%2fimg.aktualne.centrum.cz%2f394%2f87%2f3948718-jurij-gagarin-v-cssr-v-roce-196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60649"/>
            <a:ext cx="2281436" cy="20761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67544" y="2420888"/>
            <a:ext cx="81860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6) </a:t>
            </a:r>
            <a:r>
              <a:rPr lang="cs-CZ" sz="2800" dirty="0" err="1" smtClean="0"/>
              <a:t>Who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astronaut in </a:t>
            </a:r>
            <a:r>
              <a:rPr lang="cs-CZ" sz="2800" dirty="0" err="1" smtClean="0"/>
              <a:t>space</a:t>
            </a:r>
            <a:r>
              <a:rPr lang="cs-CZ" sz="2800" dirty="0" smtClean="0"/>
              <a:t>?</a:t>
            </a:r>
          </a:p>
          <a:p>
            <a:r>
              <a:rPr lang="cs-CZ" sz="2800" dirty="0" smtClean="0"/>
              <a:t>                                          </a:t>
            </a:r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7) </a:t>
            </a: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he </a:t>
            </a:r>
            <a:r>
              <a:rPr lang="cs-CZ" sz="2800" dirty="0" err="1" smtClean="0"/>
              <a:t>come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8) </a:t>
            </a:r>
            <a:r>
              <a:rPr lang="cs-CZ" sz="2800" dirty="0" err="1" smtClean="0"/>
              <a:t>How</a:t>
            </a:r>
            <a:r>
              <a:rPr lang="cs-CZ" sz="2800" dirty="0" smtClean="0"/>
              <a:t> many </a:t>
            </a:r>
            <a:r>
              <a:rPr lang="cs-CZ" sz="2800" dirty="0" err="1" smtClean="0"/>
              <a:t>orbits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he make?</a:t>
            </a:r>
          </a:p>
          <a:p>
            <a:endParaRPr lang="cs-CZ" sz="2800" dirty="0" smtClean="0"/>
          </a:p>
          <a:p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788024" y="3212976"/>
            <a:ext cx="25795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2060"/>
                </a:solidFill>
              </a:rPr>
              <a:t>Yuri</a:t>
            </a:r>
            <a:r>
              <a:rPr lang="cs-CZ" sz="2800" b="1" dirty="0" smtClean="0">
                <a:solidFill>
                  <a:srgbClr val="002060"/>
                </a:solidFill>
              </a:rPr>
              <a:t> Gagarin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932040" y="5877272"/>
            <a:ext cx="19028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>
                <a:solidFill>
                  <a:srgbClr val="002060"/>
                </a:solidFill>
              </a:rPr>
              <a:t>o</a:t>
            </a:r>
            <a:r>
              <a:rPr lang="cs-CZ" sz="2800" b="1" dirty="0" err="1" smtClean="0">
                <a:solidFill>
                  <a:srgbClr val="002060"/>
                </a:solidFill>
              </a:rPr>
              <a:t>nly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solidFill>
                  <a:srgbClr val="002060"/>
                </a:solidFill>
              </a:rPr>
              <a:t>one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932040" y="4406047"/>
            <a:ext cx="24352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002060"/>
                </a:solidFill>
              </a:rPr>
              <a:t>f</a:t>
            </a:r>
            <a:r>
              <a:rPr lang="cs-CZ" sz="2800" b="1" dirty="0" err="1" smtClean="0">
                <a:solidFill>
                  <a:srgbClr val="002060"/>
                </a:solidFill>
              </a:rPr>
              <a:t>rom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solidFill>
                  <a:srgbClr val="002060"/>
                </a:solidFill>
              </a:rPr>
              <a:t>Russia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9340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ts4.mm.bing.net/images/thumbnail.aspx?q=1432159658187&amp;id=ef34ddf353acae961c45d768553d6c0c&amp;url=http%3a%2f%2fwww.americaslibrary.gov%2fassets%2fjb%2fmodern%2fjb_modern_subj_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2204864"/>
            <a:ext cx="2304256" cy="226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95536" y="548680"/>
            <a:ext cx="813690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9</a:t>
            </a:r>
            <a:r>
              <a:rPr lang="cs-CZ" sz="2800" dirty="0" smtClean="0"/>
              <a:t>) </a:t>
            </a:r>
            <a:r>
              <a:rPr lang="cs-CZ" sz="2800" dirty="0" err="1" smtClean="0"/>
              <a:t>Who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astronaut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Moon</a:t>
            </a:r>
            <a:r>
              <a:rPr lang="cs-CZ" sz="2800" dirty="0" smtClean="0"/>
              <a:t>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10) </a:t>
            </a:r>
            <a:r>
              <a:rPr lang="cs-CZ" sz="2800" dirty="0" err="1" smtClean="0"/>
              <a:t>Where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he </a:t>
            </a:r>
            <a:r>
              <a:rPr lang="cs-CZ" sz="2800" dirty="0" err="1" smtClean="0"/>
              <a:t>come</a:t>
            </a:r>
            <a:r>
              <a:rPr lang="cs-CZ" sz="2800" dirty="0" smtClean="0"/>
              <a:t> </a:t>
            </a:r>
            <a:r>
              <a:rPr lang="cs-CZ" sz="2800" dirty="0" err="1" smtClean="0"/>
              <a:t>from</a:t>
            </a:r>
            <a:r>
              <a:rPr lang="cs-CZ" sz="2800" dirty="0" smtClean="0"/>
              <a:t>?</a:t>
            </a:r>
          </a:p>
          <a:p>
            <a:endParaRPr lang="cs-CZ" sz="2800" dirty="0"/>
          </a:p>
          <a:p>
            <a:endParaRPr lang="cs-CZ" sz="2800" dirty="0" smtClean="0"/>
          </a:p>
          <a:p>
            <a:endParaRPr lang="cs-CZ" sz="2800" dirty="0"/>
          </a:p>
          <a:p>
            <a:endParaRPr lang="cs-CZ" sz="2800" dirty="0" smtClean="0"/>
          </a:p>
          <a:p>
            <a:r>
              <a:rPr lang="cs-CZ" sz="2800" dirty="0" smtClean="0"/>
              <a:t>11)  </a:t>
            </a:r>
            <a:r>
              <a:rPr lang="cs-CZ" sz="2800" dirty="0" err="1" smtClean="0"/>
              <a:t>What</a:t>
            </a:r>
            <a:r>
              <a:rPr lang="cs-CZ" sz="2800" dirty="0" smtClean="0"/>
              <a:t> </a:t>
            </a:r>
            <a:r>
              <a:rPr lang="cs-CZ" sz="2800" dirty="0" err="1" smtClean="0"/>
              <a:t>did</a:t>
            </a:r>
            <a:r>
              <a:rPr lang="cs-CZ" sz="2800" dirty="0" smtClean="0"/>
              <a:t> he place on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Moon</a:t>
            </a:r>
            <a:r>
              <a:rPr lang="cs-CZ" sz="2800" dirty="0" smtClean="0"/>
              <a:t>?</a:t>
            </a:r>
            <a:endParaRPr lang="cs-CZ" sz="28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355976" y="1484784"/>
            <a:ext cx="30524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Neil Armstrong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339752" y="3429000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>
                <a:solidFill>
                  <a:srgbClr val="002060"/>
                </a:solidFill>
              </a:rPr>
              <a:t>f</a:t>
            </a:r>
            <a:r>
              <a:rPr lang="cs-CZ" sz="2800" b="1" dirty="0" err="1" smtClean="0">
                <a:solidFill>
                  <a:srgbClr val="002060"/>
                </a:solidFill>
              </a:rPr>
              <a:t>rom</a:t>
            </a:r>
            <a:r>
              <a:rPr lang="cs-CZ" sz="2800" b="1" dirty="0" smtClean="0">
                <a:solidFill>
                  <a:srgbClr val="002060"/>
                </a:solidFill>
              </a:rPr>
              <a:t> </a:t>
            </a:r>
            <a:r>
              <a:rPr lang="cs-CZ" sz="2800" b="1" dirty="0" err="1" smtClean="0">
                <a:solidFill>
                  <a:srgbClr val="002060"/>
                </a:solidFill>
              </a:rPr>
              <a:t>the</a:t>
            </a:r>
            <a:r>
              <a:rPr lang="cs-CZ" sz="2800" b="1" dirty="0" smtClean="0">
                <a:solidFill>
                  <a:srgbClr val="002060"/>
                </a:solidFill>
              </a:rPr>
              <a:t> USA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699792" y="5517232"/>
            <a:ext cx="27687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err="1" smtClean="0">
                <a:solidFill>
                  <a:srgbClr val="002060"/>
                </a:solidFill>
              </a:rPr>
              <a:t>American</a:t>
            </a:r>
            <a:r>
              <a:rPr lang="cs-CZ" sz="2800" b="1" dirty="0" smtClean="0">
                <a:solidFill>
                  <a:srgbClr val="002060"/>
                </a:solidFill>
              </a:rPr>
              <a:t> flag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93840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ts4.mm.bing.net/images/thumbnail.aspx?q=1407695794319&amp;id=de809b45dcc19935994f0e61b3611489&amp;url=http%3a%2f%2fwww.spacefacts.de%2fmore%2finternational%2fphoto%2fremek_vladimir_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1136593"/>
            <a:ext cx="1461520" cy="16645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ts4.mm.bing.net/images/thumbnail.aspx?q=1427951464147&amp;id=03b245ffb14cdb2c1b0247ff6a7ce163&amp;url=http%3a%2f%2fwww.space-explorers-scotland.com%2fimages-visitors%2fvladimir-remek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268760"/>
            <a:ext cx="1095375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ts1.mm.bing.net/images/thumbnail.aspx?q=1344133140168&amp;id=9fc18504e3344e99a13fa610ead95f78&amp;url=http%3a%2f%2fwww.derivat.sk%2fimages%2fkalendar%2520jun%25202%2fValentinaTereshkova_sui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0506" y="4223964"/>
            <a:ext cx="1695450" cy="1371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ts4.mm.bing.net/images/thumbnail.aspx?q=1450327481655&amp;id=9110935132da235a16d8dacb29dcc4ab&amp;url=http%3a%2f%2fmek.kosmo.cz%2fbio%2frusko%2f00010.gif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21088"/>
            <a:ext cx="1066800" cy="141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755576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12) </a:t>
            </a:r>
            <a:r>
              <a:rPr lang="cs-CZ" sz="2800" dirty="0" err="1" smtClean="0"/>
              <a:t>Who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Czech astronaut?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353756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13) </a:t>
            </a:r>
            <a:r>
              <a:rPr lang="cs-CZ" sz="2800" dirty="0" err="1" smtClean="0"/>
              <a:t>Who</a:t>
            </a:r>
            <a:r>
              <a:rPr lang="cs-CZ" sz="2800" dirty="0" smtClean="0"/>
              <a:t>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first</a:t>
            </a:r>
            <a:r>
              <a:rPr lang="cs-CZ" sz="2800" dirty="0" smtClean="0"/>
              <a:t> </a:t>
            </a:r>
            <a:r>
              <a:rPr lang="cs-CZ" sz="2800" dirty="0" err="1" smtClean="0"/>
              <a:t>woman</a:t>
            </a:r>
            <a:r>
              <a:rPr lang="cs-CZ" sz="2800" dirty="0" smtClean="0"/>
              <a:t> astronaut?</a:t>
            </a:r>
            <a:endParaRPr lang="cs-CZ" sz="28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4427984" y="1628800"/>
            <a:ext cx="19591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V. Remek</a:t>
            </a:r>
            <a:endParaRPr lang="cs-CZ" sz="2800" b="1" dirty="0">
              <a:solidFill>
                <a:srgbClr val="00206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4716016" y="4909764"/>
            <a:ext cx="2566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2060"/>
                </a:solidFill>
              </a:rPr>
              <a:t>V. </a:t>
            </a:r>
            <a:r>
              <a:rPr lang="cs-CZ" sz="2800" b="1" dirty="0" err="1" smtClean="0">
                <a:solidFill>
                  <a:srgbClr val="002060"/>
                </a:solidFill>
              </a:rPr>
              <a:t>Tereskova</a:t>
            </a:r>
            <a:endParaRPr lang="cs-CZ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4398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83568" y="692696"/>
            <a:ext cx="62071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>
                <a:solidFill>
                  <a:srgbClr val="00B0F0"/>
                </a:solidFill>
              </a:rPr>
              <a:t>          </a:t>
            </a:r>
            <a:r>
              <a:rPr lang="cs-CZ" sz="2800" b="1" dirty="0" err="1" smtClean="0">
                <a:solidFill>
                  <a:srgbClr val="00B0F0"/>
                </a:solidFill>
              </a:rPr>
              <a:t>Forms</a:t>
            </a:r>
            <a:r>
              <a:rPr lang="cs-CZ" sz="2800" b="1" dirty="0" smtClean="0">
                <a:solidFill>
                  <a:srgbClr val="00B0F0"/>
                </a:solidFill>
              </a:rPr>
              <a:t> </a:t>
            </a:r>
            <a:r>
              <a:rPr lang="cs-CZ" sz="2800" b="1" dirty="0" err="1" smtClean="0">
                <a:solidFill>
                  <a:srgbClr val="00B0F0"/>
                </a:solidFill>
              </a:rPr>
              <a:t>of</a:t>
            </a:r>
            <a:r>
              <a:rPr lang="cs-CZ" sz="2800" b="1" dirty="0" smtClean="0">
                <a:solidFill>
                  <a:srgbClr val="00B0F0"/>
                </a:solidFill>
              </a:rPr>
              <a:t> transport in </a:t>
            </a:r>
            <a:r>
              <a:rPr lang="cs-CZ" sz="2800" b="1" dirty="0" err="1" smtClean="0">
                <a:solidFill>
                  <a:srgbClr val="00B0F0"/>
                </a:solidFill>
              </a:rPr>
              <a:t>space</a:t>
            </a:r>
            <a:endParaRPr lang="cs-CZ" sz="2800" b="1" dirty="0">
              <a:solidFill>
                <a:srgbClr val="00B0F0"/>
              </a:solidFill>
            </a:endParaRPr>
          </a:p>
        </p:txBody>
      </p:sp>
      <p:pic>
        <p:nvPicPr>
          <p:cNvPr id="2050" name="Picture 2" descr="http://ts1.mm.bing.net/images/thumbnail.aspx?q=5058767615885820&amp;id=63e988d046f5f2b46af833dcc2a204d6&amp;url=http%3a%2f%2fwww.tapetky.sk%2fimages%2fwallpapers%2fRaketoplan-Discovery-614739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40222"/>
            <a:ext cx="2685243" cy="201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ts2.mm.bing.net/images/thumbnail.aspx?q=4979259179468213&amp;id=8647c249496f80da85c7932f197aef54&amp;url=http%3a%2f%2fblogs.ubc.ca%2ffdjw88%2ffiles%2f2011%2f04%2ftransportation_space_rocket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7005" y="1440222"/>
            <a:ext cx="2627443" cy="19598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323528" y="4293096"/>
            <a:ext cx="31668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/>
              <a:t>space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shuttle</a:t>
            </a:r>
            <a:endParaRPr lang="cs-CZ" sz="28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64088" y="4293096"/>
            <a:ext cx="345638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         </a:t>
            </a:r>
            <a:r>
              <a:rPr lang="cs-CZ" sz="2800" b="1" dirty="0" err="1" smtClean="0"/>
              <a:t>space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rocket</a:t>
            </a:r>
            <a:endParaRPr lang="cs-CZ" sz="2800" b="1" dirty="0"/>
          </a:p>
        </p:txBody>
      </p:sp>
      <p:pic>
        <p:nvPicPr>
          <p:cNvPr id="4" name="Picture 2" descr="http://ts3.mm.bing.net/images/thumbnail.aspx?q=4971669966028890&amp;id=ed5b4b89c8e8eb9c1b8395d7ac941aba&amp;url=http%3a%2f%2fwww.profimedia.cz%2ffotografie%2fvesmirna-lod-challenger-ve-vesmiru%2fprofimedia-00127784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84394"/>
            <a:ext cx="2676631" cy="2007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3490366" y="3861048"/>
            <a:ext cx="23181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r>
              <a:rPr lang="cs-CZ" sz="2800" b="1" dirty="0" err="1" smtClean="0"/>
              <a:t>space</a:t>
            </a:r>
            <a:r>
              <a:rPr lang="cs-CZ" sz="2800" b="1" dirty="0" smtClean="0"/>
              <a:t> </a:t>
            </a:r>
            <a:r>
              <a:rPr lang="cs-CZ" sz="2800" b="1" dirty="0" err="1" smtClean="0"/>
              <a:t>ship</a:t>
            </a: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1905969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s1.mm.bing.net/images/thumbnail.aspx?q=4748537839485048&amp;id=85cd8e215287e28f3b5f31d95e72caa0&amp;url=http%3a%2f%2fwww.observatory.cz%2fstatic%2fEncyklopedie%2fObloha%2520obtocnova%2fobtocna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83432"/>
            <a:ext cx="216024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ts3.mm.bing.net/images/thumbnail.aspx?q=4899548892693026&amp;id=e4be0a703ebb57fc2016d433becb4e0c&amp;url=http%3a%2f%2fwww.mps.mpg.de%2fimages%2fforschung%2fplaneten%2fplanet00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160747"/>
            <a:ext cx="2232248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ts1.mm.bing.net/images/thumbnail.aspx?q=4670000062202040&amp;id=9b25a3b8320863997700cfd3f8685b4a&amp;url=http%3a%2f%2fkomety.janmarek.net%2ffoto%2fwest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183432"/>
            <a:ext cx="2857500" cy="213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323528" y="2852936"/>
            <a:ext cx="31683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err="1" smtClean="0">
                <a:solidFill>
                  <a:srgbClr val="0070C0"/>
                </a:solidFill>
              </a:rPr>
              <a:t>constellation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707904" y="2852936"/>
            <a:ext cx="223224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err="1" smtClean="0">
                <a:solidFill>
                  <a:srgbClr val="0070C0"/>
                </a:solidFill>
              </a:rPr>
              <a:t>comet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660232" y="2852936"/>
            <a:ext cx="2160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/>
          </a:p>
          <a:p>
            <a:endParaRPr lang="cs-CZ" sz="2800" b="1" dirty="0" smtClean="0"/>
          </a:p>
          <a:p>
            <a:r>
              <a:rPr lang="cs-CZ" sz="2800" b="1" dirty="0" smtClean="0">
                <a:solidFill>
                  <a:srgbClr val="0070C0"/>
                </a:solidFill>
              </a:rPr>
              <a:t>planet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332656"/>
            <a:ext cx="799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  Call and </a:t>
            </a:r>
            <a:r>
              <a:rPr lang="cs-CZ" sz="2800" b="1" dirty="0" err="1" smtClean="0">
                <a:solidFill>
                  <a:srgbClr val="0070C0"/>
                </a:solidFill>
              </a:rPr>
              <a:t>write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the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>
                <a:solidFill>
                  <a:srgbClr val="0070C0"/>
                </a:solidFill>
              </a:rPr>
              <a:t>p</a:t>
            </a:r>
            <a:r>
              <a:rPr lang="cs-CZ" sz="2800" b="1" dirty="0" err="1" smtClean="0">
                <a:solidFill>
                  <a:srgbClr val="0070C0"/>
                </a:solidFill>
              </a:rPr>
              <a:t>arts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of</a:t>
            </a:r>
            <a:r>
              <a:rPr lang="cs-CZ" sz="2800" b="1" dirty="0" smtClean="0">
                <a:solidFill>
                  <a:srgbClr val="0070C0"/>
                </a:solidFill>
              </a:rPr>
              <a:t> </a:t>
            </a:r>
            <a:r>
              <a:rPr lang="cs-CZ" sz="2800" b="1" dirty="0" err="1" smtClean="0">
                <a:solidFill>
                  <a:srgbClr val="0070C0"/>
                </a:solidFill>
              </a:rPr>
              <a:t>space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3528" y="4869160"/>
            <a:ext cx="84289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……………………………………………………………………………………………………………………..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35546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432098"/>
            <a:ext cx="2164854" cy="2164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http://ts2.mm.bing.net/images/thumbnail.aspx?q=4559451896742361&amp;id=46535b0e7b102a4a29b4d503fc29dc48&amp;url=http%3a%2f%2fwww.obrazy-dekorace-interier.cz%2fimages%2fbig%2f405HS3157-obraz-vychod-slunce-ve-vesmiru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60436"/>
            <a:ext cx="1781393" cy="2137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ts1.mm.bing.net/images/thumbnail.aspx?q=4982527641780508&amp;id=e7d2d7346e3d0095582513de66f72a6f&amp;url=http%3a%2f%2fwww.profimedia.cz%2ffotografie%2fplaneta-zeme-ve-vesmiru-plovouci%2fprofimedia-000152695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2098"/>
            <a:ext cx="2164854" cy="2164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827584" y="2996952"/>
            <a:ext cx="15121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err="1" smtClean="0">
                <a:solidFill>
                  <a:srgbClr val="0070C0"/>
                </a:solidFill>
              </a:rPr>
              <a:t>Moon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347864" y="2996952"/>
            <a:ext cx="42484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                      </a:t>
            </a:r>
            <a:r>
              <a:rPr lang="cs-CZ" sz="2800" b="1" dirty="0" err="1" smtClean="0">
                <a:solidFill>
                  <a:srgbClr val="0070C0"/>
                </a:solidFill>
              </a:rPr>
              <a:t>Earth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419872" y="2996952"/>
            <a:ext cx="12961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Sun 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4437112"/>
            <a:ext cx="81820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…………………………………………………………………………………………………………………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806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11560" y="548680"/>
            <a:ext cx="309571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Použité zdroje</a:t>
            </a:r>
          </a:p>
          <a:p>
            <a:endParaRPr lang="cs-CZ" sz="2400" dirty="0"/>
          </a:p>
          <a:p>
            <a:r>
              <a:rPr lang="cs-CZ" sz="2400" dirty="0" smtClean="0"/>
              <a:t>http://microsoft.com</a:t>
            </a:r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073810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172</TotalTime>
  <Words>235</Words>
  <Application>Microsoft Office PowerPoint</Application>
  <PresentationFormat>Předvádění na obrazovce (4:3)</PresentationFormat>
  <Paragraphs>100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Administrativní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Milan</dc:creator>
  <cp:lastModifiedBy>Milan</cp:lastModifiedBy>
  <cp:revision>16</cp:revision>
  <dcterms:created xsi:type="dcterms:W3CDTF">2011-12-18T16:54:55Z</dcterms:created>
  <dcterms:modified xsi:type="dcterms:W3CDTF">2012-04-07T11:15:26Z</dcterms:modified>
</cp:coreProperties>
</file>