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97" autoAdjust="0"/>
    <p:restoredTop sz="86835" autoAdjust="0"/>
  </p:normalViewPr>
  <p:slideViewPr>
    <p:cSldViewPr>
      <p:cViewPr>
        <p:scale>
          <a:sx n="75" d="100"/>
          <a:sy n="75" d="100"/>
        </p:scale>
        <p:origin x="-588" y="1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t>23.9.2013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23.9.2013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00.png"/><Relationship Id="rId21" Type="http://schemas.openxmlformats.org/officeDocument/2006/relationships/image" Target="../media/image33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image" Target="../media/image15.png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26" Type="http://schemas.openxmlformats.org/officeDocument/2006/relationships/image" Target="../media/image77.png"/><Relationship Id="rId3" Type="http://schemas.openxmlformats.org/officeDocument/2006/relationships/image" Target="../media/image54.png"/><Relationship Id="rId21" Type="http://schemas.openxmlformats.org/officeDocument/2006/relationships/image" Target="../media/image72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5" Type="http://schemas.openxmlformats.org/officeDocument/2006/relationships/image" Target="../media/image76.png"/><Relationship Id="rId2" Type="http://schemas.openxmlformats.org/officeDocument/2006/relationships/image" Target="../media/image53.png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29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24" Type="http://schemas.openxmlformats.org/officeDocument/2006/relationships/image" Target="../media/image75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23" Type="http://schemas.openxmlformats.org/officeDocument/2006/relationships/image" Target="../media/image74.png"/><Relationship Id="rId28" Type="http://schemas.openxmlformats.org/officeDocument/2006/relationships/image" Target="../media/image79.png"/><Relationship Id="rId10" Type="http://schemas.openxmlformats.org/officeDocument/2006/relationships/image" Target="../media/image61.png"/><Relationship Id="rId19" Type="http://schemas.openxmlformats.org/officeDocument/2006/relationships/image" Target="../media/image70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Relationship Id="rId22" Type="http://schemas.openxmlformats.org/officeDocument/2006/relationships/image" Target="../media/image73.png"/><Relationship Id="rId27" Type="http://schemas.openxmlformats.org/officeDocument/2006/relationships/image" Target="../media/image7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18" Type="http://schemas.openxmlformats.org/officeDocument/2006/relationships/image" Target="../media/image117.png"/><Relationship Id="rId26" Type="http://schemas.openxmlformats.org/officeDocument/2006/relationships/image" Target="../media/image125.png"/><Relationship Id="rId3" Type="http://schemas.openxmlformats.org/officeDocument/2006/relationships/image" Target="../media/image102.png"/><Relationship Id="rId21" Type="http://schemas.openxmlformats.org/officeDocument/2006/relationships/image" Target="../media/image120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17" Type="http://schemas.openxmlformats.org/officeDocument/2006/relationships/image" Target="../media/image116.png"/><Relationship Id="rId25" Type="http://schemas.openxmlformats.org/officeDocument/2006/relationships/image" Target="../media/image124.png"/><Relationship Id="rId2" Type="http://schemas.openxmlformats.org/officeDocument/2006/relationships/image" Target="../media/image101.png"/><Relationship Id="rId16" Type="http://schemas.openxmlformats.org/officeDocument/2006/relationships/image" Target="../media/image115.png"/><Relationship Id="rId20" Type="http://schemas.openxmlformats.org/officeDocument/2006/relationships/image" Target="../media/image119.png"/><Relationship Id="rId29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24" Type="http://schemas.openxmlformats.org/officeDocument/2006/relationships/image" Target="../media/image123.png"/><Relationship Id="rId5" Type="http://schemas.openxmlformats.org/officeDocument/2006/relationships/image" Target="../media/image104.png"/><Relationship Id="rId15" Type="http://schemas.openxmlformats.org/officeDocument/2006/relationships/image" Target="../media/image114.png"/><Relationship Id="rId23" Type="http://schemas.openxmlformats.org/officeDocument/2006/relationships/image" Target="../media/image122.png"/><Relationship Id="rId28" Type="http://schemas.openxmlformats.org/officeDocument/2006/relationships/image" Target="../media/image127.png"/><Relationship Id="rId10" Type="http://schemas.openxmlformats.org/officeDocument/2006/relationships/image" Target="../media/image109.png"/><Relationship Id="rId19" Type="http://schemas.openxmlformats.org/officeDocument/2006/relationships/image" Target="../media/image118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Relationship Id="rId14" Type="http://schemas.openxmlformats.org/officeDocument/2006/relationships/image" Target="../media/image113.png"/><Relationship Id="rId22" Type="http://schemas.openxmlformats.org/officeDocument/2006/relationships/image" Target="../media/image121.png"/><Relationship Id="rId27" Type="http://schemas.openxmlformats.org/officeDocument/2006/relationships/image" Target="../media/image1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832093"/>
              </p:ext>
            </p:extLst>
          </p:nvPr>
        </p:nvGraphicFramePr>
        <p:xfrm>
          <a:off x="250825" y="2781300"/>
          <a:ext cx="8569325" cy="3535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635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VY_32_INOVACE_1_FUNKCE_01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Pojem funkce, definiční obor, obor hodnot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Funkce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akademie, 1.,2.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Definice pojmů funkce, definiční obor, obor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hodnot, způsoby zadání funkce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případně k opakování učiva. Prezentace je určena jako podklad pro výklad v hodině.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Definice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 1)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Následující tabulka ukazuje závislost povrchu krychle 	na délce její hrany. Doplňte druhý řádek tabulky.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11617746"/>
                  </p:ext>
                </p:extLst>
              </p:nvPr>
            </p:nvGraphicFramePr>
            <p:xfrm>
              <a:off x="1331638" y="2492896"/>
              <a:ext cx="6108342" cy="1387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8057"/>
                    <a:gridCol w="1018057"/>
                    <a:gridCol w="1018057"/>
                    <a:gridCol w="1018057"/>
                    <a:gridCol w="1018057"/>
                    <a:gridCol w="1018057"/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2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2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𝑎</m:t>
                                    </m:r>
                                  </m:num>
                                  <m:den>
                                    <m:r>
                                      <a:rPr lang="cs-CZ" sz="22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𝑐𝑚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200" b="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2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200" b="0" i="1" smtClean="0">
                                        <a:latin typeface="Cambria Math"/>
                                      </a:rPr>
                                      <m:t>𝑆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2200" i="1" smtClean="0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2200" b="0" i="1" smtClean="0">
                                            <a:latin typeface="Cambria Math"/>
                                          </a:rPr>
                                          <m:t>𝑐𝑚</m:t>
                                        </m:r>
                                      </m:e>
                                      <m:sup>
                                        <m:r>
                                          <a:rPr lang="cs-CZ" sz="2200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22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11617746"/>
                  </p:ext>
                </p:extLst>
              </p:nvPr>
            </p:nvGraphicFramePr>
            <p:xfrm>
              <a:off x="1331638" y="2492896"/>
              <a:ext cx="6108342" cy="13872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8057"/>
                    <a:gridCol w="1018057"/>
                    <a:gridCol w="1018057"/>
                    <a:gridCol w="1018057"/>
                    <a:gridCol w="1018057"/>
                    <a:gridCol w="1018057"/>
                  </a:tblGrid>
                  <a:tr h="66579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917" r="-500599" b="-1091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72148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t="-92437" r="-5005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532166" y="2636912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0,5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66" y="2636912"/>
                <a:ext cx="720080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491880" y="2636912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2636912"/>
                <a:ext cx="720080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555061" y="2636912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5061" y="2636912"/>
                <a:ext cx="720080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553493" y="263691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3493" y="2636911"/>
                <a:ext cx="720080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516216" y="2636910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216" y="2636910"/>
                <a:ext cx="720080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Čárový popisek 3 11"/>
          <p:cNvSpPr/>
          <p:nvPr/>
        </p:nvSpPr>
        <p:spPr>
          <a:xfrm>
            <a:off x="827584" y="4149080"/>
            <a:ext cx="7272808" cy="2016224"/>
          </a:xfrm>
          <a:prstGeom prst="borderCallout3">
            <a:avLst>
              <a:gd name="adj1" fmla="val 20156"/>
              <a:gd name="adj2" fmla="val -1298"/>
              <a:gd name="adj3" fmla="val 11719"/>
              <a:gd name="adj4" fmla="val -6581"/>
              <a:gd name="adj5" fmla="val -27794"/>
              <a:gd name="adj6" fmla="val -6499"/>
              <a:gd name="adj7" fmla="val -29070"/>
              <a:gd name="adj8" fmla="val 4957"/>
            </a:avLst>
          </a:prstGeom>
          <a:solidFill>
            <a:schemeClr val="bg1"/>
          </a:solidFill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Každému číslu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 prvním řádku tabulky, udávajícímu číselnou hodnotu délky hrany krychle,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je přiřazeno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 druhém řádku v témž sloupci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právě jedno číslo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které udává číselnou hodnotu povrchu téže krychle.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532166" y="3325267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</a:rPr>
                        <m:t>1</m:t>
                      </m:r>
                      <m:r>
                        <a:rPr lang="cs-CZ" sz="2200" b="0" i="1" smtClean="0">
                          <a:latin typeface="Cambria Math"/>
                        </a:rPr>
                        <m:t>,5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66" y="3325267"/>
                <a:ext cx="720080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503980" y="3323703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3980" y="3323703"/>
                <a:ext cx="720080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535702" y="3326428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5702" y="3326428"/>
                <a:ext cx="720080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583046" y="3323702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54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3046" y="3323702"/>
                <a:ext cx="720080" cy="4308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537845" y="332370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150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7845" y="3323701"/>
                <a:ext cx="720080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Čárový popisek 3 18"/>
              <p:cNvSpPr/>
              <p:nvPr/>
            </p:nvSpPr>
            <p:spPr>
              <a:xfrm>
                <a:off x="3358420" y="4333292"/>
                <a:ext cx="3583461" cy="1647800"/>
              </a:xfrm>
              <a:prstGeom prst="borderCallout3">
                <a:avLst>
                  <a:gd name="adj1" fmla="val 20156"/>
                  <a:gd name="adj2" fmla="val -1298"/>
                  <a:gd name="adj3" fmla="val 11074"/>
                  <a:gd name="adj4" fmla="val -30021"/>
                  <a:gd name="adj5" fmla="val -1338"/>
                  <a:gd name="adj6" fmla="val -44775"/>
                  <a:gd name="adj7" fmla="val -25844"/>
                  <a:gd name="adj8" fmla="val -21747"/>
                </a:avLst>
              </a:prstGeom>
              <a:solidFill>
                <a:schemeClr val="bg1"/>
              </a:solidFill>
              <a:ln w="19050"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Do vzorce pro výpočet povrchu krychle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𝑆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=6</m:t>
                    </m:r>
                    <m:sSup>
                      <m:sSupPr>
                        <m:ctrlPr>
                          <a:rPr lang="cs-CZ" sz="20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𝑎</m:t>
                        </m:r>
                      </m:e>
                      <m:sup>
                        <m:r>
                          <a:rPr lang="cs-CZ" sz="20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dosazujeme za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jednotlivé hodnoty z prvního řádku tabulky.</a:t>
                </a:r>
                <a:endParaRPr lang="cs-CZ" sz="20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Čárový popisek 3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420" y="4333292"/>
                <a:ext cx="3583461" cy="1647800"/>
              </a:xfrm>
              <a:prstGeom prst="borderCallout3">
                <a:avLst>
                  <a:gd name="adj1" fmla="val 20156"/>
                  <a:gd name="adj2" fmla="val -1298"/>
                  <a:gd name="adj3" fmla="val 11074"/>
                  <a:gd name="adj4" fmla="val -30021"/>
                  <a:gd name="adj5" fmla="val -1338"/>
                  <a:gd name="adj6" fmla="val -44775"/>
                  <a:gd name="adj7" fmla="val -25844"/>
                  <a:gd name="adj8" fmla="val -21747"/>
                </a:avLst>
              </a:prstGeom>
              <a:blipFill rotWithShape="1">
                <a:blip r:embed="rId13"/>
                <a:stretch>
                  <a:fillRect b="-3922"/>
                </a:stretch>
              </a:blipFill>
              <a:ln w="19050"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616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9" grpId="0"/>
      <p:bldP spid="10" grpId="0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9" grpId="0" animBg="1"/>
      <p:bldP spid="1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Definice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579296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2)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Popište předpis, pomocí kterého jsou v uvedené 	tabulce přiřazena číslům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z množiny 			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  <m:r>
                      <a:rPr lang="cs-CZ" sz="24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2, 3, 4, 5, 6, 7, 8, 9, 10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čísla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z množiny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ℬ</m:t>
                    </m:r>
                    <m:r>
                      <a:rPr lang="cs-CZ" sz="2400" i="1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i="1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0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  <a:cs typeface="Arial" pitchFamily="34" charset="0"/>
                          </a:rPr>
                          <m:t>,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 1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Každému prvočíslu z množiny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je přiřazeno číslo</a:t>
                </a:r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0</m:t>
                    </m:r>
                  </m:oMath>
                </a14:m>
                <a:r>
                  <a:rPr lang="cs-CZ" sz="2400" dirty="0" smtClean="0"/>
                  <a:t>, 	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každému složenému číslu je přiřazeno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1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579296" cy="4525963"/>
              </a:xfrm>
              <a:blipFill rotWithShape="1">
                <a:blip r:embed="rId2"/>
                <a:stretch>
                  <a:fillRect l="-1066" t="-943" r="-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16927988"/>
                  </p:ext>
                </p:extLst>
              </p:nvPr>
            </p:nvGraphicFramePr>
            <p:xfrm>
              <a:off x="1343980" y="3041854"/>
              <a:ext cx="6096000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</a:tblGrid>
                  <a:tr h="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200" b="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i="1" smtClean="0">
                                    <a:latin typeface="Cambria Math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cs-CZ" sz="22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16927988"/>
                  </p:ext>
                </p:extLst>
              </p:nvPr>
            </p:nvGraphicFramePr>
            <p:xfrm>
              <a:off x="1343980" y="3041854"/>
              <a:ext cx="6096000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</a:tblGrid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1429" r="-901000" b="-1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3"/>
                          <a:stretch>
                            <a:fillRect t="-101429" r="-901000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907704" y="3037097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3037097"/>
                <a:ext cx="720080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27013" y="304153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7013" y="3041531"/>
                <a:ext cx="720080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947438" y="304153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7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7438" y="3041531"/>
                <a:ext cx="720080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162182" y="3037094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2182" y="3037094"/>
                <a:ext cx="720080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732240" y="3037093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40" y="3037093"/>
                <a:ext cx="720080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Čárový popisek 3 11"/>
              <p:cNvSpPr/>
              <p:nvPr/>
            </p:nvSpPr>
            <p:spPr>
              <a:xfrm>
                <a:off x="1043608" y="4941168"/>
                <a:ext cx="6912768" cy="1152128"/>
              </a:xfrm>
              <a:prstGeom prst="borderCallout3">
                <a:avLst>
                  <a:gd name="adj1" fmla="val -21205"/>
                  <a:gd name="adj2" fmla="val 99755"/>
                  <a:gd name="adj3" fmla="val -7307"/>
                  <a:gd name="adj4" fmla="val 107304"/>
                  <a:gd name="adj5" fmla="val 47225"/>
                  <a:gd name="adj6" fmla="val 110250"/>
                  <a:gd name="adj7" fmla="val 46619"/>
                  <a:gd name="adj8" fmla="val 102160"/>
                </a:avLst>
              </a:prstGeom>
              <a:solidFill>
                <a:schemeClr val="bg1"/>
              </a:solidFill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Každému číslu 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z množiny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</m:oMath>
                </a14:m>
                <a:r>
                  <a:rPr lang="cs-CZ" sz="2400" b="1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je přiřazeno 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podle určitého předpisu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právě jedno číslo</a:t>
                </a:r>
                <a:r>
                  <a:rPr lang="cs-CZ" sz="24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z množiny</a:t>
                </a:r>
                <a:r>
                  <a:rPr lang="cs-CZ" sz="2400" dirty="0">
                    <a:solidFill>
                      <a:schemeClr val="tx1"/>
                    </a:solidFill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ℬ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4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Čárový popisek 3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4941168"/>
                <a:ext cx="6912768" cy="1152128"/>
              </a:xfrm>
              <a:prstGeom prst="borderCallout3">
                <a:avLst>
                  <a:gd name="adj1" fmla="val -21205"/>
                  <a:gd name="adj2" fmla="val 99755"/>
                  <a:gd name="adj3" fmla="val -7307"/>
                  <a:gd name="adj4" fmla="val 107304"/>
                  <a:gd name="adj5" fmla="val 47225"/>
                  <a:gd name="adj6" fmla="val 110250"/>
                  <a:gd name="adj7" fmla="val 46619"/>
                  <a:gd name="adj8" fmla="val 102160"/>
                </a:avLst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483768" y="3037096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3037096"/>
                <a:ext cx="720080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113509" y="304153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509" y="3041531"/>
                <a:ext cx="720080" cy="4308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786219" y="3037095"/>
                <a:ext cx="56975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6219" y="3037095"/>
                <a:ext cx="569757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580112" y="3041531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3041531"/>
                <a:ext cx="720080" cy="4308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898250" y="3472416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250" y="3472416"/>
                <a:ext cx="720080" cy="430887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483768" y="3472417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3472417"/>
                <a:ext cx="720080" cy="430887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789592" y="3472418"/>
                <a:ext cx="5663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9592" y="3472418"/>
                <a:ext cx="566384" cy="430887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957610" y="3472418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610" y="3472418"/>
                <a:ext cx="720080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113509" y="3467987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509" y="3467987"/>
                <a:ext cx="720080" cy="430887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355976" y="3467984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3467984"/>
                <a:ext cx="720080" cy="430887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580112" y="3467985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3467985"/>
                <a:ext cx="720080" cy="430887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227808" y="3467980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808" y="3467980"/>
                <a:ext cx="720080" cy="430887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754822" y="3467979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4822" y="3467979"/>
                <a:ext cx="720080" cy="430887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>
            <a:off x="563088" y="4293096"/>
            <a:ext cx="667581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280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8" grpId="0"/>
      <p:bldP spid="9" grpId="0"/>
      <p:bldP spid="10" grpId="0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Definice funkce, definiční obor, obor hodnot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363272" cy="51845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na množině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⊂</m:t>
                    </m:r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je předpis, který každému číslu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   z množiny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</m:oMath>
                </a14:m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přiřazuje </a:t>
                </a:r>
                <a:r>
                  <a:rPr lang="cs-CZ" sz="2200" u="sng" dirty="0" smtClean="0">
                    <a:latin typeface="Arial" pitchFamily="34" charset="0"/>
                    <a:cs typeface="Arial" pitchFamily="34" charset="0"/>
                  </a:rPr>
                  <a:t>právě jedno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číslo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</m:oMath>
                </a14:m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z množiny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ℬ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⊂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z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apisujeme</a:t>
                </a:r>
                <a:r>
                  <a:rPr lang="cs-CZ" sz="22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  <m:d>
                      <m:dPr>
                        <m:ctrlP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</m:d>
                  </m:oMath>
                </a14:m>
                <a:endParaRPr lang="cs-CZ" sz="22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Množina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všech hodnot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se nazývá 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definiční obor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zapisujeme</a:t>
                </a:r>
                <a:r>
                  <a:rPr lang="cs-CZ" sz="22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𝒟</m:t>
                    </m:r>
                    <m:d>
                      <m:dPr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𝑓</m:t>
                        </m:r>
                      </m:e>
                    </m:d>
                  </m:oMath>
                </a14:m>
                <a:endParaRPr lang="cs-CZ" sz="22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Množina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ℬ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všech hodnot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se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nazývá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i="1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obor 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hodnot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zapisujeme</a:t>
                </a:r>
                <a:r>
                  <a:rPr lang="cs-CZ" sz="22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ℋ</m:t>
                    </m:r>
                    <m:d>
                      <m:dPr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𝑓</m:t>
                        </m:r>
                      </m:e>
                    </m:d>
                  </m:oMath>
                </a14:m>
                <a:endParaRPr lang="cs-CZ" sz="22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Je to množina všech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i="1" dirty="0">
                    <a:latin typeface="Arial" pitchFamily="34" charset="0"/>
                    <a:cs typeface="Arial" pitchFamily="34" charset="0"/>
                  </a:rPr>
                  <a:t>,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ke kterým existuje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tak,            že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, 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𝑦</m:t>
                        </m:r>
                      </m:e>
                    </m:d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, neboli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, 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𝑓</m:t>
                        </m:r>
                        <m:d>
                          <m:dPr>
                            <m:ctrlPr>
                              <a:rPr lang="cs-CZ" sz="2200" i="1">
                                <a:latin typeface="Cambria Math"/>
                                <a:cs typeface="Arial" pitchFamily="34" charset="0"/>
                              </a:rPr>
                            </m:ctrlPr>
                          </m:dPr>
                          <m:e>
                            <m:r>
                              <a:rPr lang="cs-CZ" sz="2200" i="1">
                                <a:latin typeface="Cambria Math"/>
                                <a:cs typeface="Arial" pitchFamily="34" charset="0"/>
                              </a:rPr>
                              <m:t>𝑥</m:t>
                            </m:r>
                          </m:e>
                        </m:d>
                      </m:e>
                    </m:d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se nazývá 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argument 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(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nezávisle proměnná</a:t>
                </a: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).</a:t>
                </a: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se nazývá 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hodnota </a:t>
                </a:r>
                <a:r>
                  <a:rPr lang="cs-CZ" sz="2200" i="1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funkce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závisle </a:t>
                </a:r>
                <a:r>
                  <a:rPr lang="cs-CZ" sz="2200" i="1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proměnná</a:t>
                </a: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).</a:t>
                </a: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 smtClean="0"/>
                  <a:t>	</a:t>
                </a:r>
                <a:endParaRPr lang="cs-CZ" sz="22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363272" cy="5184576"/>
              </a:xfrm>
              <a:blipFill rotWithShape="1">
                <a:blip r:embed="rId2"/>
                <a:stretch>
                  <a:fillRect l="-875" t="-588" b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090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Definice funkce, definiční obor, obor hodnot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412776"/>
                <a:ext cx="8363272" cy="504056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Poznámka: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Funkce může být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značena nejen písmenem</a:t>
                </a:r>
                <a:r>
                  <a:rPr lang="cs-CZ" sz="24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, ale i jinými malými písmeny abecedy, např.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𝑔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h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𝑢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sz="2400" b="0" i="0" smtClean="0">
                        <a:latin typeface="Cambria Math"/>
                        <a:cs typeface="Arial" pitchFamily="34" charset="0"/>
                      </a:rPr>
                      <m:t>w</m:t>
                    </m:r>
                    <m:r>
                      <a:rPr lang="cs-CZ" sz="2400" b="0" i="0" smtClean="0">
                        <a:latin typeface="Cambria Math"/>
                        <a:cs typeface="Arial" pitchFamily="34" charset="0"/>
                      </a:rPr>
                      <m:t>,…</m:t>
                    </m:r>
                  </m:oMath>
                </a14:m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Potom definiční obor a obor hodnot příslušné funkce zapisujeme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 </m:t>
                    </m:r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𝒟</m:t>
                    </m:r>
                    <m:d>
                      <m:d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𝑔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ℋ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𝑔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𝒟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h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ℋ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h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𝒟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𝑢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ℋ</m:t>
                    </m:r>
                    <m:d>
                      <m:d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𝑢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atd.</a:t>
                </a:r>
                <a:endParaRPr lang="cs-CZ" sz="24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412776"/>
                <a:ext cx="8363272" cy="5040560"/>
              </a:xfrm>
              <a:blipFill rotWithShape="1">
                <a:blip r:embed="rId2"/>
                <a:stretch>
                  <a:fillRect l="-1167" t="-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Čárový popisek 3 3"/>
              <p:cNvSpPr/>
              <p:nvPr/>
            </p:nvSpPr>
            <p:spPr>
              <a:xfrm>
                <a:off x="1187624" y="5373216"/>
                <a:ext cx="7560840" cy="964269"/>
              </a:xfrm>
              <a:prstGeom prst="borderCallout3">
                <a:avLst>
                  <a:gd name="adj1" fmla="val 30460"/>
                  <a:gd name="adj2" fmla="val -2478"/>
                  <a:gd name="adj3" fmla="val 8341"/>
                  <a:gd name="adj4" fmla="val -7652"/>
                  <a:gd name="adj5" fmla="val -29067"/>
                  <a:gd name="adj6" fmla="val -7045"/>
                  <a:gd name="adj7" fmla="val -59301"/>
                  <a:gd name="adj8" fmla="val 19949"/>
                </a:avLst>
              </a:prstGeom>
              <a:noFill/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čteme: „definiční obor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𝑔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 a „obor hodnot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𝑔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“, „definiční obor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h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 a „obor hodnot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h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“,         atd. </a:t>
                </a:r>
                <a:endParaRPr lang="cs-CZ" sz="22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" name="Čárový popisek 3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5373216"/>
                <a:ext cx="7560840" cy="964269"/>
              </a:xfrm>
              <a:prstGeom prst="borderCallout3">
                <a:avLst>
                  <a:gd name="adj1" fmla="val 30460"/>
                  <a:gd name="adj2" fmla="val -2478"/>
                  <a:gd name="adj3" fmla="val 8341"/>
                  <a:gd name="adj4" fmla="val -7652"/>
                  <a:gd name="adj5" fmla="val -29067"/>
                  <a:gd name="adj6" fmla="val -7045"/>
                  <a:gd name="adj7" fmla="val -59301"/>
                  <a:gd name="adj8" fmla="val 19949"/>
                </a:avLst>
              </a:prstGeom>
              <a:blipFill rotWithShape="1">
                <a:blip r:embed="rId3"/>
                <a:stretch>
                  <a:fillRect r="-2240" b="-10949"/>
                </a:stretch>
              </a:blipFill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Čárový popisek 3 4"/>
              <p:cNvSpPr/>
              <p:nvPr/>
            </p:nvSpPr>
            <p:spPr>
              <a:xfrm>
                <a:off x="3059832" y="3140968"/>
                <a:ext cx="5328592" cy="720080"/>
              </a:xfrm>
              <a:prstGeom prst="borderCallout3">
                <a:avLst>
                  <a:gd name="adj1" fmla="val 30460"/>
                  <a:gd name="adj2" fmla="val -2478"/>
                  <a:gd name="adj3" fmla="val -4149"/>
                  <a:gd name="adj4" fmla="val -8860"/>
                  <a:gd name="adj5" fmla="val -35313"/>
                  <a:gd name="adj6" fmla="val -926"/>
                  <a:gd name="adj7" fmla="val -69710"/>
                  <a:gd name="adj8" fmla="val 37512"/>
                </a:avLst>
              </a:prstGeom>
              <a:noFill/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čteme: „funkce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𝑔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“, „funkce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h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“, „funkce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𝑢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“, atd. </a:t>
                </a:r>
                <a:endParaRPr lang="cs-CZ" sz="22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Čárový popisek 3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3140968"/>
                <a:ext cx="5328592" cy="720080"/>
              </a:xfrm>
              <a:prstGeom prst="borderCallout3">
                <a:avLst>
                  <a:gd name="adj1" fmla="val 30460"/>
                  <a:gd name="adj2" fmla="val -2478"/>
                  <a:gd name="adj3" fmla="val -4149"/>
                  <a:gd name="adj4" fmla="val -8860"/>
                  <a:gd name="adj5" fmla="val -35313"/>
                  <a:gd name="adj6" fmla="val -926"/>
                  <a:gd name="adj7" fmla="val -69710"/>
                  <a:gd name="adj8" fmla="val 37512"/>
                </a:avLst>
              </a:prstGeom>
              <a:blipFill rotWithShape="1">
                <a:blip r:embed="rId4"/>
                <a:stretch>
                  <a:fillRect r="-1883" b="-10407"/>
                </a:stretch>
              </a:blipFill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161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Způsoby zadání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363272" cy="5832648"/>
          </a:xfrm>
        </p:spPr>
        <p:txBody>
          <a:bodyPr/>
          <a:lstStyle/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Z definice funkce plyne, že funkce je jednoznačně určena svým definičním oborem                        </a:t>
            </a:r>
          </a:p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Předpis funkce může mít podobu: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ovnice (vzorce): 		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tabulky: 		</a:t>
            </a:r>
          </a:p>
          <a:p>
            <a:pPr marL="457200" indent="-457200">
              <a:buFont typeface="+mj-lt"/>
              <a:buAutoNum type="alphaL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rafu	</a:t>
            </a:r>
          </a:p>
          <a:p>
            <a:pPr marL="457200" indent="-457200">
              <a:buFont typeface="+mj-lt"/>
              <a:buAutoNum type="alphaLcParenR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slovního popisu: 			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5744863"/>
                  </p:ext>
                </p:extLst>
              </p:nvPr>
            </p:nvGraphicFramePr>
            <p:xfrm>
              <a:off x="4183360" y="2492896"/>
              <a:ext cx="3240360" cy="792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1514"/>
                    <a:gridCol w="812662"/>
                    <a:gridCol w="792088"/>
                    <a:gridCol w="864096"/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0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cs-CZ" sz="20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oMath>
                            </m:oMathPara>
                          </a14:m>
                          <a:endParaRPr lang="cs-CZ" sz="20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0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latin typeface="Cambria Math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0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6</m:t>
                                </m:r>
                              </m:oMath>
                            </m:oMathPara>
                          </a14:m>
                          <a:endParaRPr lang="cs-CZ" sz="20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8</m:t>
                                </m:r>
                              </m:oMath>
                            </m:oMathPara>
                          </a14:m>
                          <a:endParaRPr lang="cs-CZ" sz="20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5744863"/>
                  </p:ext>
                </p:extLst>
              </p:nvPr>
            </p:nvGraphicFramePr>
            <p:xfrm>
              <a:off x="4183360" y="2492896"/>
              <a:ext cx="3240360" cy="792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71514"/>
                    <a:gridCol w="812662"/>
                    <a:gridCol w="792088"/>
                    <a:gridCol w="864096"/>
                  </a:tblGrid>
                  <a:tr h="3962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1538" r="-318898" b="-10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5489" t="-1538" r="-204511" b="-10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0000" t="-1538" r="-109231" b="-10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74648" t="-1538" b="-107692"/>
                          </a:stretch>
                        </a:blipFill>
                      </a:tcPr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t="-101538" r="-318898" b="-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95489" t="-101538" r="-204511" b="-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200000" t="-101538" r="-109231" b="-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274648" t="-101538" b="-769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9" name="Přímá spojnice se šipkou 8"/>
          <p:cNvCxnSpPr/>
          <p:nvPr/>
        </p:nvCxnSpPr>
        <p:spPr>
          <a:xfrm>
            <a:off x="2843808" y="5589240"/>
            <a:ext cx="374441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3851920" y="3284984"/>
            <a:ext cx="0" cy="25202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11960" y="551723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572000" y="5508811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932040" y="551723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292080" y="5511616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779912" y="5229200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rot="16200000">
            <a:off x="3851920" y="479715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rot="16200000">
            <a:off x="3851920" y="443711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rot="16200000">
            <a:off x="3851920" y="407707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779912" y="3780008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3779912" y="4326201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779912" y="4686831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779912" y="5043773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779912" y="5406666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032000" y="551723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392000" y="5511616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752000" y="5517232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112000" y="5520038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779992" y="3960008"/>
            <a:ext cx="1440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4067944" y="5667768"/>
                <a:ext cx="258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5667768"/>
                <a:ext cx="258024" cy="369332"/>
              </a:xfrm>
              <a:prstGeom prst="rect">
                <a:avLst/>
              </a:prstGeom>
              <a:blipFill rotWithShape="1">
                <a:blip r:embed="rId3"/>
                <a:stretch>
                  <a:fillRect r="-162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4184340" y="566124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4340" y="5661248"/>
                <a:ext cx="36004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4377407" y="566124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7407" y="5661248"/>
                <a:ext cx="36004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3599972" y="566776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72" y="5667768"/>
                <a:ext cx="36004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3419872" y="504453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5044534"/>
                <a:ext cx="36004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419872" y="468468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4684682"/>
                <a:ext cx="36004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410882" y="436045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0882" y="4360458"/>
                <a:ext cx="36004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419952" y="399112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952" y="3991126"/>
                <a:ext cx="36004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43"/>
          <p:cNvCxnSpPr/>
          <p:nvPr/>
        </p:nvCxnSpPr>
        <p:spPr>
          <a:xfrm flipV="1">
            <a:off x="4211960" y="4869348"/>
            <a:ext cx="0" cy="72269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3852000" y="4869159"/>
            <a:ext cx="359960" cy="18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4391980" y="4509120"/>
            <a:ext cx="20" cy="107450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3852000" y="4509120"/>
            <a:ext cx="5400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V="1">
            <a:off x="4572000" y="4149080"/>
            <a:ext cx="0" cy="143454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3851920" y="4149080"/>
            <a:ext cx="70550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3491880" y="3280353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3280353"/>
                <a:ext cx="360040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6228184" y="557946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5579461"/>
                <a:ext cx="360040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Přímá spojnice 66"/>
          <p:cNvCxnSpPr/>
          <p:nvPr/>
        </p:nvCxnSpPr>
        <p:spPr>
          <a:xfrm rot="16200000">
            <a:off x="4572000" y="4079161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rot="16200000">
            <a:off x="4397976" y="4437112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rot="16200000">
            <a:off x="4211960" y="4797340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4213338" y="4798652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4392000" y="4437112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4572000" y="4077072"/>
            <a:ext cx="0" cy="144016"/>
          </a:xfrm>
          <a:prstGeom prst="lin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ovéPole 72"/>
          <p:cNvSpPr txBox="1"/>
          <p:nvPr/>
        </p:nvSpPr>
        <p:spPr>
          <a:xfrm>
            <a:off x="107504" y="299695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4204673" y="2060848"/>
                <a:ext cx="223224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např.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𝑓</m:t>
                    </m:r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:</m:t>
                    </m:r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=2</m:t>
                    </m:r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endParaRPr lang="cs-CZ" sz="22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673" y="2060848"/>
                <a:ext cx="2232248" cy="430887"/>
              </a:xfrm>
              <a:prstGeom prst="rect">
                <a:avLst/>
              </a:prstGeom>
              <a:blipFill rotWithShape="1">
                <a:blip r:embed="rId13"/>
                <a:stretch>
                  <a:fillRect l="-3552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ovéPole 74"/>
          <p:cNvSpPr txBox="1"/>
          <p:nvPr/>
        </p:nvSpPr>
        <p:spPr>
          <a:xfrm>
            <a:off x="3095896" y="2491734"/>
            <a:ext cx="9361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latin typeface="Arial" pitchFamily="34" charset="0"/>
                <a:cs typeface="Arial" pitchFamily="34" charset="0"/>
              </a:rPr>
              <a:t>např.</a:t>
            </a:r>
          </a:p>
        </p:txBody>
      </p:sp>
      <p:sp>
        <p:nvSpPr>
          <p:cNvPr id="76" name="TextovéPole 75"/>
          <p:cNvSpPr txBox="1"/>
          <p:nvPr/>
        </p:nvSpPr>
        <p:spPr>
          <a:xfrm>
            <a:off x="2411760" y="3276674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latin typeface="Arial" pitchFamily="34" charset="0"/>
                <a:cs typeface="Arial" pitchFamily="34" charset="0"/>
              </a:rPr>
              <a:t>např.</a:t>
            </a:r>
          </a:p>
        </p:txBody>
      </p:sp>
      <p:sp>
        <p:nvSpPr>
          <p:cNvPr id="77" name="TextovéPole 76"/>
          <p:cNvSpPr txBox="1"/>
          <p:nvPr/>
        </p:nvSpPr>
        <p:spPr>
          <a:xfrm>
            <a:off x="3289238" y="5948793"/>
            <a:ext cx="9721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latin typeface="Arial" pitchFamily="34" charset="0"/>
                <a:cs typeface="Arial" pitchFamily="34" charset="0"/>
              </a:rPr>
              <a:t>např. 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4325968" y="5948793"/>
                <a:ext cx="442249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Každému číslu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i="1">
                        <a:latin typeface="Cambria Math"/>
                        <a:ea typeface="Cambria Math"/>
                        <a:cs typeface="Arial" pitchFamily="34" charset="0"/>
                      </a:rPr>
                      <m:t>𝒟</m:t>
                    </m:r>
                    <m:d>
                      <m:dPr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𝑓</m:t>
                        </m:r>
                      </m:e>
                    </m:d>
                  </m:oMath>
                </a14:m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přiřaďte </a:t>
                </a: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jeho dvojnásobek.</a:t>
                </a:r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968" y="5948793"/>
                <a:ext cx="4422496" cy="769441"/>
              </a:xfrm>
              <a:prstGeom prst="rect">
                <a:avLst/>
              </a:prstGeom>
              <a:blipFill rotWithShape="1">
                <a:blip r:embed="rId14"/>
                <a:stretch>
                  <a:fillRect l="-1793" t="-3968" b="-158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ovéPole 120"/>
              <p:cNvSpPr txBox="1"/>
              <p:nvPr/>
            </p:nvSpPr>
            <p:spPr>
              <a:xfrm>
                <a:off x="3599892" y="1268760"/>
                <a:ext cx="256099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</m:d>
                      <m:r>
                        <a:rPr lang="cs-CZ" sz="2200">
                          <a:latin typeface="Cambria Math"/>
                          <a:cs typeface="Arial" pitchFamily="34" charset="0"/>
                        </a:rPr>
                        <m:t>= 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  <m:t>2, 3, 4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21" name="TextovéPole 1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892" y="1268760"/>
                <a:ext cx="2560995" cy="430887"/>
              </a:xfrm>
              <a:prstGeom prst="rect">
                <a:avLst/>
              </a:prstGeom>
              <a:blipFill rotWithShape="1">
                <a:blip r:embed="rId15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2" name="TextovéPole 121"/>
          <p:cNvSpPr txBox="1"/>
          <p:nvPr/>
        </p:nvSpPr>
        <p:spPr>
          <a:xfrm>
            <a:off x="3050842" y="1268757"/>
            <a:ext cx="100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apř.</a:t>
            </a:r>
            <a:endParaRPr lang="cs-CZ" sz="2200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5868144" y="1268760"/>
            <a:ext cx="20734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a předpisem.</a:t>
            </a:r>
          </a:p>
        </p:txBody>
      </p:sp>
    </p:spTree>
    <p:extLst>
      <p:ext uri="{BB962C8B-B14F-4D97-AF65-F5344CB8AC3E}">
        <p14:creationId xmlns:p14="http://schemas.microsoft.com/office/powerpoint/2010/main" val="16088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65" grpId="0"/>
      <p:bldP spid="66" grpId="0"/>
      <p:bldP spid="74" grpId="0"/>
      <p:bldP spid="75" grpId="0"/>
      <p:bldP spid="76" grpId="0"/>
      <p:bldP spid="77" grpId="0"/>
      <p:bldP spid="78" grpId="0"/>
      <p:bldP spid="121" grpId="0"/>
      <p:bldP spid="122" grpId="0"/>
      <p:bldP spid="1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1124744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Př. 1) 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Rozhodněte, která z tabulek může být zadáním funkce.                	U zjištěné funkce určete její definiční obor a obor hodnot.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5778547"/>
                  </p:ext>
                </p:extLst>
              </p:nvPr>
            </p:nvGraphicFramePr>
            <p:xfrm>
              <a:off x="993239" y="1883241"/>
              <a:ext cx="3528394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8074"/>
                    <a:gridCol w="576064"/>
                    <a:gridCol w="576064"/>
                    <a:gridCol w="576064"/>
                    <a:gridCol w="576064"/>
                    <a:gridCol w="576064"/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200" b="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i="1" smtClean="0">
                                    <a:latin typeface="Cambria Math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cs-CZ" sz="22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5778547"/>
                  </p:ext>
                </p:extLst>
              </p:nvPr>
            </p:nvGraphicFramePr>
            <p:xfrm>
              <a:off x="993239" y="1883241"/>
              <a:ext cx="3528394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8074"/>
                    <a:gridCol w="576064"/>
                    <a:gridCol w="576064"/>
                    <a:gridCol w="576064"/>
                    <a:gridCol w="576064"/>
                    <a:gridCol w="576064"/>
                  </a:tblGrid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43" t="-1429" r="-446226" b="-1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943" t="-101429" r="-446226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682147" y="1916832"/>
                <a:ext cx="48044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147" y="1916832"/>
                <a:ext cx="480446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263455" y="1916831"/>
                <a:ext cx="37214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3455" y="1916831"/>
                <a:ext cx="372140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886156" y="1916830"/>
                <a:ext cx="37939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6156" y="1916830"/>
                <a:ext cx="379399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331513" y="1916829"/>
                <a:ext cx="54944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1513" y="1916829"/>
                <a:ext cx="549445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996903" y="1935875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6903" y="1935875"/>
                <a:ext cx="381669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682147" y="2314795"/>
                <a:ext cx="45565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147" y="2314795"/>
                <a:ext cx="455658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275555" y="2320596"/>
                <a:ext cx="36004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555" y="2320596"/>
                <a:ext cx="360040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886156" y="2347719"/>
                <a:ext cx="36004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6156" y="2347719"/>
                <a:ext cx="360040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352740" y="2320828"/>
                <a:ext cx="50699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740" y="2320828"/>
                <a:ext cx="506990" cy="430887"/>
              </a:xfrm>
              <a:prstGeom prst="rect">
                <a:avLst/>
              </a:prstGeom>
              <a:blipFill rotWithShape="1">
                <a:blip r:embed="rId11"/>
                <a:stretch>
                  <a:fillRect r="-84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896145" y="2320828"/>
                <a:ext cx="48242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5" y="2320828"/>
                <a:ext cx="482427" cy="430887"/>
              </a:xfrm>
              <a:prstGeom prst="rect">
                <a:avLst/>
              </a:prstGeom>
              <a:blipFill rotWithShape="1">
                <a:blip r:embed="rId12"/>
                <a:stretch>
                  <a:fillRect r="-151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Čárový popisek 3 18"/>
              <p:cNvSpPr/>
              <p:nvPr/>
            </p:nvSpPr>
            <p:spPr>
              <a:xfrm>
                <a:off x="611560" y="5373216"/>
                <a:ext cx="7992888" cy="1080120"/>
              </a:xfrm>
              <a:prstGeom prst="borderCallout3">
                <a:avLst>
                  <a:gd name="adj1" fmla="val 20156"/>
                  <a:gd name="adj2" fmla="val -1298"/>
                  <a:gd name="adj3" fmla="val -31131"/>
                  <a:gd name="adj4" fmla="val -4536"/>
                  <a:gd name="adj5" fmla="val -148869"/>
                  <a:gd name="adj6" fmla="val -3855"/>
                  <a:gd name="adj7" fmla="val -165949"/>
                  <a:gd name="adj8" fmla="val 2412"/>
                </a:avLst>
              </a:prstGeom>
              <a:solidFill>
                <a:schemeClr val="bg1"/>
              </a:solidFill>
              <a:ln w="19050"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indent="0">
                  <a:buNone/>
                </a:pPr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Funkce </a:t>
                </a:r>
                <a14:m>
                  <m:oMath xmlns:m="http://schemas.openxmlformats.org/officeDocument/2006/math">
                    <m:r>
                      <a:rPr lang="cs-CZ" sz="220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na množině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⊂</m:t>
                    </m:r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je předpis, který každému číslu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z množiny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𝒜</m:t>
                    </m:r>
                  </m:oMath>
                </a14:m>
                <a:r>
                  <a:rPr lang="cs-CZ" sz="2200" i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přiřazuje </a:t>
                </a:r>
                <a:r>
                  <a:rPr lang="cs-CZ" sz="2200" u="sng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právě jedno</a:t>
                </a:r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číslo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𝑦</m:t>
                    </m:r>
                  </m:oMath>
                </a14:m>
                <a:r>
                  <a:rPr lang="cs-CZ" sz="2200" i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z množiny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ℬ</m:t>
                    </m:r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⊂</m:t>
                    </m:r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9" name="Čárový popisek 3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373216"/>
                <a:ext cx="7992888" cy="1080120"/>
              </a:xfrm>
              <a:prstGeom prst="borderCallout3">
                <a:avLst>
                  <a:gd name="adj1" fmla="val 20156"/>
                  <a:gd name="adj2" fmla="val -1298"/>
                  <a:gd name="adj3" fmla="val -31131"/>
                  <a:gd name="adj4" fmla="val -4536"/>
                  <a:gd name="adj5" fmla="val -148869"/>
                  <a:gd name="adj6" fmla="val -3855"/>
                  <a:gd name="adj7" fmla="val -165949"/>
                  <a:gd name="adj8" fmla="val 2412"/>
                </a:avLst>
              </a:prstGeom>
              <a:blipFill rotWithShape="1">
                <a:blip r:embed="rId13"/>
                <a:stretch>
                  <a:fillRect/>
                </a:stretch>
              </a:blipFill>
              <a:ln w="19050"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8" name="Tabulka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90601568"/>
                  </p:ext>
                </p:extLst>
              </p:nvPr>
            </p:nvGraphicFramePr>
            <p:xfrm>
              <a:off x="5061680" y="1906359"/>
              <a:ext cx="3528394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8074"/>
                    <a:gridCol w="576064"/>
                    <a:gridCol w="576064"/>
                    <a:gridCol w="576064"/>
                    <a:gridCol w="576064"/>
                    <a:gridCol w="576064"/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200" b="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200" i="1" smtClean="0">
                                    <a:latin typeface="Cambria Math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cs-CZ" sz="22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8" name="Tabulka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90601568"/>
                  </p:ext>
                </p:extLst>
              </p:nvPr>
            </p:nvGraphicFramePr>
            <p:xfrm>
              <a:off x="5061680" y="1906359"/>
              <a:ext cx="3528394" cy="8534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8074"/>
                    <a:gridCol w="576064"/>
                    <a:gridCol w="576064"/>
                    <a:gridCol w="576064"/>
                    <a:gridCol w="576064"/>
                    <a:gridCol w="576064"/>
                  </a:tblGrid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14"/>
                          <a:stretch>
                            <a:fillRect t="-1429" r="-447170" b="-1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14"/>
                          <a:stretch>
                            <a:fillRect t="-101429" r="-447170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sz="22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754921" y="1919770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921" y="1919770"/>
                <a:ext cx="381669" cy="430887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319990" y="1916828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9990" y="1916828"/>
                <a:ext cx="381669" cy="430887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939084" y="1920499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9084" y="1920499"/>
                <a:ext cx="381669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7516660" y="1936169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6660" y="1936169"/>
                <a:ext cx="381669" cy="430887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8053892" y="1942806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892" y="1942806"/>
                <a:ext cx="381669" cy="430887"/>
              </a:xfrm>
              <a:prstGeom prst="rect">
                <a:avLst/>
              </a:prstGeom>
              <a:blipFill rotWithShape="1">
                <a:blip r:embed="rId19"/>
                <a:stretch>
                  <a:fillRect r="-44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754921" y="2314794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921" y="2314794"/>
                <a:ext cx="381669" cy="430887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328749" y="2346422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8749" y="2346422"/>
                <a:ext cx="381669" cy="430887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939082" y="2336204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9082" y="2336204"/>
                <a:ext cx="381669" cy="430887"/>
              </a:xfrm>
              <a:prstGeom prst="rect">
                <a:avLst/>
              </a:prstGeom>
              <a:blipFill rotWithShape="1">
                <a:blip r:embed="rId22"/>
                <a:stretch>
                  <a:fillRect r="-301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7416529" y="2314793"/>
                <a:ext cx="4973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529" y="2314793"/>
                <a:ext cx="497376" cy="430887"/>
              </a:xfrm>
              <a:prstGeom prst="rect">
                <a:avLst/>
              </a:prstGeom>
              <a:blipFill rotWithShape="1">
                <a:blip r:embed="rId23"/>
                <a:stretch>
                  <a:fillRect r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8053890" y="2314792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890" y="2314792"/>
                <a:ext cx="381669" cy="430887"/>
              </a:xfrm>
              <a:prstGeom prst="rect">
                <a:avLst/>
              </a:prstGeom>
              <a:blipFill rotWithShape="1">
                <a:blip r:embed="rId24"/>
                <a:stretch>
                  <a:fillRect r="-44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Šipka doprava 3"/>
          <p:cNvSpPr/>
          <p:nvPr/>
        </p:nvSpPr>
        <p:spPr>
          <a:xfrm rot="2902049">
            <a:off x="1682147" y="2809142"/>
            <a:ext cx="369573" cy="259818"/>
          </a:xfrm>
          <a:prstGeom prst="rightArrow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Šipka doprava 29"/>
          <p:cNvSpPr/>
          <p:nvPr/>
        </p:nvSpPr>
        <p:spPr>
          <a:xfrm rot="2902049">
            <a:off x="5541109" y="2831189"/>
            <a:ext cx="369573" cy="259818"/>
          </a:xfrm>
          <a:prstGeom prst="rightArrow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7182" y="3185517"/>
            <a:ext cx="3925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Jde o funkci, protože splňuje její definici.</a:t>
            </a:r>
            <a:endParaRPr lang="cs-CZ" sz="2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076056" y="3185517"/>
            <a:ext cx="3925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Nejde o funkci, protože nesplňuje její definici.</a:t>
            </a:r>
            <a:endParaRPr lang="cs-CZ" sz="2200" dirty="0"/>
          </a:p>
        </p:txBody>
      </p:sp>
      <p:sp>
        <p:nvSpPr>
          <p:cNvPr id="32" name="Ovál 31"/>
          <p:cNvSpPr/>
          <p:nvPr/>
        </p:nvSpPr>
        <p:spPr>
          <a:xfrm>
            <a:off x="6372871" y="1954448"/>
            <a:ext cx="293424" cy="36298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vál 32"/>
          <p:cNvSpPr/>
          <p:nvPr/>
        </p:nvSpPr>
        <p:spPr>
          <a:xfrm>
            <a:off x="7560782" y="1965819"/>
            <a:ext cx="293424" cy="36298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vál 33"/>
          <p:cNvSpPr/>
          <p:nvPr/>
        </p:nvSpPr>
        <p:spPr>
          <a:xfrm>
            <a:off x="6383712" y="2385335"/>
            <a:ext cx="293424" cy="36298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vál 34"/>
          <p:cNvSpPr/>
          <p:nvPr/>
        </p:nvSpPr>
        <p:spPr>
          <a:xfrm>
            <a:off x="7560782" y="2373693"/>
            <a:ext cx="293424" cy="36298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886282" y="4077072"/>
                <a:ext cx="29946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1, 2, 5, −1, 0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282" y="4077072"/>
                <a:ext cx="2994676" cy="430887"/>
              </a:xfrm>
              <a:prstGeom prst="rect">
                <a:avLst/>
              </a:prstGeom>
              <a:blipFill rotWithShape="1">
                <a:blip r:embed="rId25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017390" y="4581708"/>
                <a:ext cx="29946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ℋ</m:t>
                      </m:r>
                      <m:d>
                        <m:dPr>
                          <m:ctrlP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cs typeface="Arial" pitchFamily="34" charset="0"/>
                            </a:rPr>
                            <m:t>1, 3,9, −3, −1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390" y="4581708"/>
                <a:ext cx="2994676" cy="430887"/>
              </a:xfrm>
              <a:prstGeom prst="rect">
                <a:avLst/>
              </a:prstGeom>
              <a:blipFill rotWithShape="1">
                <a:blip r:embed="rId26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5667213" y="4292515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7213" y="4292515"/>
                <a:ext cx="381669" cy="430887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6733044" y="4301224"/>
                <a:ext cx="38166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3044" y="4301224"/>
                <a:ext cx="381669" cy="430887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6658479" y="4786893"/>
                <a:ext cx="4973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8479" y="4786893"/>
                <a:ext cx="497376" cy="430887"/>
              </a:xfrm>
              <a:prstGeom prst="rect">
                <a:avLst/>
              </a:prstGeom>
              <a:blipFill rotWithShape="1">
                <a:blip r:embed="rId29"/>
                <a:stretch>
                  <a:fillRect r="-109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se šipkou 41"/>
          <p:cNvCxnSpPr/>
          <p:nvPr/>
        </p:nvCxnSpPr>
        <p:spPr>
          <a:xfrm>
            <a:off x="5986199" y="4581708"/>
            <a:ext cx="627137" cy="420628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5986199" y="4508455"/>
            <a:ext cx="667581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72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9" grpId="0" animBg="1"/>
      <p:bldP spid="19" grpId="1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4" grpId="0" animBg="1"/>
      <p:bldP spid="30" grpId="0" animBg="1"/>
      <p:bldP spid="7" grpId="0"/>
      <p:bldP spid="31" grpId="0"/>
      <p:bldP spid="32" grpId="0" animBg="1"/>
      <p:bldP spid="33" grpId="0" animBg="1"/>
      <p:bldP spid="34" grpId="0" animBg="1"/>
      <p:bldP spid="35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9578" y="764704"/>
                <a:ext cx="8229600" cy="583264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Př. 2) 	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Zapište funkci na množině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, která každému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	přiřazuje</a:t>
                </a: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j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eho polovinu zvětšenou 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3</m:t>
                    </m:r>
                  </m:oMath>
                </a14:m>
                <a:endParaRPr lang="cs-CZ" sz="2200" b="0" dirty="0" smtClean="0">
                  <a:latin typeface="Arial" pitchFamily="34" charset="0"/>
                  <a:cs typeface="Arial" pitchFamily="34" charset="0"/>
                </a:endParaRP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j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eho čtyřnásobek</a:t>
                </a: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rozdíl jeho třetí mocniny a druhé mocniny</a:t>
                </a:r>
              </a:p>
              <a:p>
                <a:pPr marL="0" indent="0">
                  <a:buNone/>
                </a:pP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Řešení:</a:t>
                </a: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457200" indent="-457200">
                  <a:buFont typeface="+mj-lt"/>
                  <a:buAutoNum type="alphaLcParenR"/>
                </a:pP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457200" indent="-457200">
                  <a:buFont typeface="+mj-lt"/>
                  <a:buAutoNum type="alphaLcParenR"/>
                </a:pP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901700" indent="-368300">
                  <a:buFont typeface="+mj-lt"/>
                  <a:buAutoNum type="alphaLcParenR"/>
                </a:pP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Dohoda: Pokud při zadání funkce neuvedeme její definiční obor, budeme považovat za její definiční obor množinu všech reálných čísel, pro které má daný funkční předpis smysl, tedy maximální definiční obor.</a:t>
                </a: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endParaRPr lang="cs-CZ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9578" y="764704"/>
                <a:ext cx="8229600" cy="5832648"/>
              </a:xfrm>
              <a:blipFill rotWithShape="1">
                <a:blip r:embed="rId2"/>
                <a:stretch>
                  <a:fillRect l="-889" t="-522" r="-1481" b="-14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2252446" y="3132578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446" y="3132578"/>
                <a:ext cx="720080" cy="430887"/>
              </a:xfrm>
              <a:prstGeom prst="rect">
                <a:avLst/>
              </a:prstGeom>
              <a:blipFill rotWithShape="1">
                <a:blip r:embed="rId3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532366" y="3107179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𝑓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2366" y="3107179"/>
                <a:ext cx="720080" cy="430887"/>
              </a:xfrm>
              <a:prstGeom prst="rect">
                <a:avLst/>
              </a:prstGeom>
              <a:blipFill rotWithShape="1">
                <a:blip r:embed="rId4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2917658" y="3013057"/>
                <a:ext cx="1023410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+3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7658" y="3013057"/>
                <a:ext cx="1023410" cy="66992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532366" y="3862209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𝑔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2366" y="3862209"/>
                <a:ext cx="720080" cy="430887"/>
              </a:xfrm>
              <a:prstGeom prst="rect">
                <a:avLst/>
              </a:prstGeom>
              <a:blipFill rotWithShape="1">
                <a:blip r:embed="rId6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1532366" y="4688728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h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2366" y="4688728"/>
                <a:ext cx="720080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2125056" y="3862208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056" y="3862208"/>
                <a:ext cx="720080" cy="430887"/>
              </a:xfrm>
              <a:prstGeom prst="rect">
                <a:avLst/>
              </a:prstGeom>
              <a:blipFill rotWithShape="1">
                <a:blip r:embed="rId8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2125056" y="4719312"/>
                <a:ext cx="7200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=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056" y="4719312"/>
                <a:ext cx="720080" cy="430887"/>
              </a:xfrm>
              <a:prstGeom prst="rect">
                <a:avLst/>
              </a:prstGeom>
              <a:blipFill rotWithShape="1">
                <a:blip r:embed="rId9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2678318" y="3862207"/>
                <a:ext cx="75880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</m:t>
                      </m:r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8318" y="3862207"/>
                <a:ext cx="758809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2741552" y="4715465"/>
                <a:ext cx="117914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552" y="4715465"/>
                <a:ext cx="1179142" cy="4308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644634" y="3107178"/>
                <a:ext cx="115212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, </m:t>
                      </m:r>
                      <m:r>
                        <a:rPr lang="cs-CZ" sz="22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∈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4634" y="3107178"/>
                <a:ext cx="1152128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3127736" y="3862206"/>
                <a:ext cx="115212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, </m:t>
                      </m:r>
                      <m:r>
                        <a:rPr lang="cs-CZ" sz="22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∈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7736" y="3862206"/>
                <a:ext cx="1152128" cy="4308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3644634" y="4725505"/>
                <a:ext cx="115212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cs typeface="Arial" pitchFamily="34" charset="0"/>
                        </a:rPr>
                        <m:t>, </m:t>
                      </m:r>
                      <m:r>
                        <a:rPr lang="cs-CZ" sz="22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∈</m:t>
                      </m:r>
                      <m:r>
                        <a:rPr lang="cs-CZ" sz="22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4634" y="4725505"/>
                <a:ext cx="1152128" cy="430887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3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8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12" grpId="0"/>
      <p:bldP spid="52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764704"/>
            <a:ext cx="8229600" cy="5832648"/>
          </a:xfrm>
        </p:spPr>
        <p:txBody>
          <a:bodyPr/>
          <a:lstStyle/>
          <a:p>
            <a:pPr marL="0" indent="0"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Př. 3) 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Jsou dány funkce</a:t>
            </a:r>
          </a:p>
          <a:p>
            <a:pPr marL="0" indent="0">
              <a:buNone/>
            </a:pPr>
            <a:endParaRPr lang="cs-CZ" sz="22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	Určete jejich definiční obory a obory hodnot.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Řešení:</a:t>
            </a:r>
          </a:p>
          <a:p>
            <a:pPr marL="0" indent="0">
              <a:buNone/>
            </a:pPr>
            <a:endParaRPr lang="cs-CZ" sz="22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2920253" y="1556792"/>
                <a:ext cx="506389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𝑔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−3;0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6;8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−2;−1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5;7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0253" y="1556792"/>
                <a:ext cx="5063895" cy="430887"/>
              </a:xfrm>
              <a:prstGeom prst="rect">
                <a:avLst/>
              </a:prstGeom>
              <a:blipFill rotWithShape="1">
                <a:blip r:embed="rId2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064268" y="2078156"/>
                <a:ext cx="49198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𝑔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1,4;5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2;3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9;0,8</m:t>
                              </m:r>
                            </m:e>
                          </m:d>
                          <m:r>
                            <a:rPr lang="cs-CZ" sz="22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−4;−4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4268" y="2078156"/>
                <a:ext cx="4919880" cy="430887"/>
              </a:xfrm>
              <a:prstGeom prst="rect">
                <a:avLst/>
              </a:prstGeom>
              <a:blipFill rotWithShape="1">
                <a:blip r:embed="rId3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398836" y="3501588"/>
                <a:ext cx="331529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−3;6;−2;5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836" y="3501588"/>
                <a:ext cx="3315298" cy="430887"/>
              </a:xfrm>
              <a:prstGeom prst="rect">
                <a:avLst/>
              </a:prstGeom>
              <a:blipFill rotWithShape="1">
                <a:blip r:embed="rId4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439783" y="3932475"/>
                <a:ext cx="303321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0;8;−1;7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9783" y="3932475"/>
                <a:ext cx="3033211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406619" y="4942329"/>
                <a:ext cx="331529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1,4;2;9;−4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6619" y="4942329"/>
                <a:ext cx="3315298" cy="430887"/>
              </a:xfrm>
              <a:prstGeom prst="rect">
                <a:avLst/>
              </a:prstGeom>
              <a:blipFill rotWithShape="1">
                <a:blip r:embed="rId6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403648" y="5373216"/>
                <a:ext cx="331529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5;3;0,8;−4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5373216"/>
                <a:ext cx="3315298" cy="430887"/>
              </a:xfrm>
              <a:prstGeom prst="rect">
                <a:avLst/>
              </a:prstGeom>
              <a:blipFill rotWithShape="1">
                <a:blip r:embed="rId7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Čárový popisek 3 3"/>
          <p:cNvSpPr/>
          <p:nvPr/>
        </p:nvSpPr>
        <p:spPr>
          <a:xfrm>
            <a:off x="5524208" y="4329680"/>
            <a:ext cx="3168352" cy="1225297"/>
          </a:xfrm>
          <a:prstGeom prst="borderCallout3">
            <a:avLst>
              <a:gd name="adj1" fmla="val 47772"/>
              <a:gd name="adj2" fmla="val -5126"/>
              <a:gd name="adj3" fmla="val 18488"/>
              <a:gd name="adj4" fmla="val -18938"/>
              <a:gd name="adj5" fmla="val 17854"/>
              <a:gd name="adj6" fmla="val -28787"/>
              <a:gd name="adj7" fmla="val 31068"/>
              <a:gd name="adj8" fmla="val -35697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Množina je zapsána výčtem prvků, na jejich pořadí tedy nezáleží</a:t>
            </a:r>
            <a:endParaRPr lang="cs-CZ" sz="2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78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4" grpId="0"/>
      <p:bldP spid="17" grpId="0"/>
      <p:bldP spid="18" grpId="0"/>
      <p:bldP spid="19" grpId="0"/>
      <p:bldP spid="20" grpId="0"/>
      <p:bldP spid="21" grpId="0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9578" y="764704"/>
                <a:ext cx="8229600" cy="583264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Př</a:t>
                </a:r>
                <a:r>
                  <a:rPr lang="cs-CZ" sz="2200" b="1" dirty="0">
                    <a:latin typeface="Arial" pitchFamily="34" charset="0"/>
                    <a:cs typeface="Arial" pitchFamily="34" charset="0"/>
                  </a:rPr>
                  <a:t>. </a:t>
                </a:r>
                <a:r>
                  <a:rPr lang="cs-CZ" sz="2200" b="1" dirty="0" smtClean="0">
                    <a:latin typeface="Arial" pitchFamily="34" charset="0"/>
                    <a:cs typeface="Arial" pitchFamily="34" charset="0"/>
                  </a:rPr>
                  <a:t>4)	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Je dána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𝑝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: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=2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+1, 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𝒩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901700" indent="-457200">
                  <a:buFont typeface="+mj-lt"/>
                  <a:buAutoNum type="alphaLcParenR"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	Určete aspoň tři uspořádané dvojice, které patří funkci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𝑝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901700" indent="-457200">
                  <a:buFont typeface="+mj-lt"/>
                  <a:buAutoNum type="alphaLcParenR"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	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Rozhodněte, která z uspořádaných dvojic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5;</m:t>
                        </m:r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200" i="1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9</m:t>
                        </m:r>
                        <m:r>
                          <a:rPr lang="cs-CZ" sz="2200" i="1">
                            <a:latin typeface="Cambria Math"/>
                            <a:cs typeface="Arial" pitchFamily="34" charset="0"/>
                          </a:rPr>
                          <m:t>;</m:t>
                        </m:r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19</m:t>
                        </m:r>
                      </m:e>
                    </m:d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	patří funkci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𝑝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901700" indent="-457200">
                  <a:buFont typeface="+mj-lt"/>
                  <a:buAutoNum type="alphaLcParenR"/>
                </a:pPr>
                <a:r>
                  <a:rPr lang="cs-CZ" sz="2200" dirty="0">
                    <a:latin typeface="Arial" pitchFamily="34" charset="0"/>
                    <a:cs typeface="Arial" pitchFamily="34" charset="0"/>
                  </a:rPr>
                  <a:t>	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Rozhodněte, zda číslo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95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 patří do oboru hodnot funkce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𝑝</m:t>
                    </m:r>
                  </m:oMath>
                </a14:m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cs-CZ" sz="22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Řešení</a:t>
                </a: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:</a:t>
                </a:r>
              </a:p>
              <a:p>
                <a:pPr marL="457200" indent="-457200">
                  <a:buFont typeface="+mj-lt"/>
                  <a:buAutoNum type="alphaLcParenR"/>
                </a:pPr>
                <a:r>
                  <a:rPr lang="cs-CZ" sz="22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cs-CZ" sz="2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r>
                  <a:rPr lang="cs-CZ" sz="22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cs-CZ" sz="2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lphaLcParenR"/>
                </a:pPr>
                <a:r>
                  <a:rPr lang="cs-CZ" sz="22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9578" y="764704"/>
                <a:ext cx="8229600" cy="5832648"/>
              </a:xfrm>
              <a:blipFill rotWithShape="1">
                <a:blip r:embed="rId2"/>
                <a:stretch>
                  <a:fillRect l="-889" t="-522" r="-1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117440" y="3159145"/>
                <a:ext cx="15841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/>
                  <a:t>p</a:t>
                </a:r>
                <a:r>
                  <a:rPr lang="cs-CZ" sz="2200" b="0" dirty="0" smtClean="0"/>
                  <a:t>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=1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440" y="3159145"/>
                <a:ext cx="1584176" cy="430887"/>
              </a:xfrm>
              <a:prstGeom prst="rect">
                <a:avLst/>
              </a:prstGeom>
              <a:blipFill rotWithShape="1">
                <a:blip r:embed="rId3"/>
                <a:stretch>
                  <a:fillRect l="-4615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>
            <a:off x="2724808" y="3392346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467832" y="3159142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=2∙1+1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7832" y="3159142"/>
                <a:ext cx="1872208" cy="430887"/>
              </a:xfrm>
              <a:prstGeom prst="rect">
                <a:avLst/>
              </a:prstGeom>
              <a:blipFill rotWithShape="1">
                <a:blip r:embed="rId4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144344" y="3159143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4344" y="3159143"/>
                <a:ext cx="648072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se šipkou 15"/>
          <p:cNvCxnSpPr/>
          <p:nvPr/>
        </p:nvCxnSpPr>
        <p:spPr>
          <a:xfrm>
            <a:off x="5996442" y="3395958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724548" y="3814591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729155" y="3188860"/>
                <a:ext cx="15841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1;3</m:t>
                          </m:r>
                        </m:e>
                      </m:d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𝑝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9155" y="3188860"/>
                <a:ext cx="1584176" cy="430887"/>
              </a:xfrm>
              <a:prstGeom prst="rect">
                <a:avLst/>
              </a:prstGeom>
              <a:blipFill rotWithShape="1">
                <a:blip r:embed="rId6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124000" y="3593920"/>
                <a:ext cx="15841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</a:t>
                </a:r>
                <a:r>
                  <a:rPr lang="cs-CZ" sz="2200" b="0" dirty="0" smtClean="0"/>
                  <a:t>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=4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000" y="3593920"/>
                <a:ext cx="1584176" cy="430887"/>
              </a:xfrm>
              <a:prstGeom prst="rect">
                <a:avLst/>
              </a:prstGeom>
              <a:blipFill rotWithShape="1">
                <a:blip r:embed="rId7"/>
                <a:stretch>
                  <a:fillRect l="-4615" t="-7143" b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450816" y="3593920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=2∙4+1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0816" y="3593920"/>
                <a:ext cx="1872208" cy="430887"/>
              </a:xfrm>
              <a:prstGeom prst="rect">
                <a:avLst/>
              </a:prstGeom>
              <a:blipFill rotWithShape="1">
                <a:blip r:embed="rId8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178688" y="3590029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=9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688" y="3590029"/>
                <a:ext cx="648072" cy="43088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se šipkou 26"/>
          <p:cNvCxnSpPr/>
          <p:nvPr/>
        </p:nvCxnSpPr>
        <p:spPr>
          <a:xfrm>
            <a:off x="5996442" y="3799367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6729155" y="3599148"/>
                <a:ext cx="15841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4;9</m:t>
                          </m:r>
                        </m:e>
                      </m:d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𝑝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9155" y="3599148"/>
                <a:ext cx="1584176" cy="430887"/>
              </a:xfrm>
              <a:prstGeom prst="rect">
                <a:avLst/>
              </a:prstGeom>
              <a:blipFill rotWithShape="1">
                <a:blip r:embed="rId10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1117416" y="4022283"/>
                <a:ext cx="175730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</a:t>
                </a:r>
                <a:r>
                  <a:rPr lang="cs-CZ" sz="2200" b="0" dirty="0" smtClean="0"/>
                  <a:t>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=2</m:t>
                    </m:r>
                    <m:r>
                      <a:rPr lang="cs-CZ" sz="2200" b="0" i="0" smtClean="0">
                        <a:latin typeface="Cambria Math"/>
                      </a:rPr>
                      <m:t>5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416" y="4022283"/>
                <a:ext cx="1757300" cy="430887"/>
              </a:xfrm>
              <a:prstGeom prst="rect">
                <a:avLst/>
              </a:prstGeom>
              <a:blipFill rotWithShape="1">
                <a:blip r:embed="rId11"/>
                <a:stretch>
                  <a:fillRect l="-4152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se šipkou 29"/>
          <p:cNvCxnSpPr/>
          <p:nvPr/>
        </p:nvCxnSpPr>
        <p:spPr>
          <a:xfrm>
            <a:off x="2701616" y="4237726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488904" y="4031646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=2∙25+1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8904" y="4031646"/>
                <a:ext cx="1872208" cy="430887"/>
              </a:xfrm>
              <a:prstGeom prst="rect">
                <a:avLst/>
              </a:prstGeom>
              <a:blipFill rotWithShape="1">
                <a:blip r:embed="rId12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5254600" y="4023436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=51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600" y="4023436"/>
                <a:ext cx="648072" cy="430887"/>
              </a:xfrm>
              <a:prstGeom prst="rect">
                <a:avLst/>
              </a:prstGeom>
              <a:blipFill rotWithShape="1">
                <a:blip r:embed="rId13"/>
                <a:stretch>
                  <a:fillRect r="-207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se šipkou 32"/>
          <p:cNvCxnSpPr/>
          <p:nvPr/>
        </p:nvCxnSpPr>
        <p:spPr>
          <a:xfrm>
            <a:off x="6009724" y="4236417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657796" y="3998494"/>
                <a:ext cx="181066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25;51</m:t>
                          </m:r>
                        </m:e>
                      </m:d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𝑝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7796" y="3998494"/>
                <a:ext cx="1810660" cy="430887"/>
              </a:xfrm>
              <a:prstGeom prst="rect">
                <a:avLst/>
              </a:prstGeom>
              <a:blipFill rotWithShape="1">
                <a:blip r:embed="rId14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ovéPole 36"/>
              <p:cNvSpPr txBox="1"/>
              <p:nvPr/>
            </p:nvSpPr>
            <p:spPr>
              <a:xfrm>
                <a:off x="1101486" y="4509119"/>
                <a:ext cx="8945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12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486" y="4509119"/>
                <a:ext cx="894580" cy="430887"/>
              </a:xfrm>
              <a:prstGeom prst="rect">
                <a:avLst/>
              </a:prstGeom>
              <a:blipFill rotWithShape="1">
                <a:blip r:embed="rId15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2699792" y="4531363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=2∙5+1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531363"/>
                <a:ext cx="1872208" cy="430887"/>
              </a:xfrm>
              <a:prstGeom prst="rect">
                <a:avLst/>
              </a:prstGeom>
              <a:blipFill rotWithShape="1">
                <a:blip r:embed="rId16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408748" y="4531363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=11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8748" y="4531363"/>
                <a:ext cx="648072" cy="430887"/>
              </a:xfrm>
              <a:prstGeom prst="rect">
                <a:avLst/>
              </a:prstGeom>
              <a:blipFill rotWithShape="1">
                <a:blip r:embed="rId17"/>
                <a:stretch>
                  <a:fillRect r="-20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109880" y="4541526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2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12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9880" y="4541526"/>
                <a:ext cx="648072" cy="430887"/>
              </a:xfrm>
              <a:prstGeom prst="rect">
                <a:avLst/>
              </a:prstGeom>
              <a:blipFill rotWithShape="1">
                <a:blip r:embed="rId18"/>
                <a:stretch>
                  <a:fillRect r="-20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se šipkou 41"/>
          <p:cNvCxnSpPr/>
          <p:nvPr/>
        </p:nvCxnSpPr>
        <p:spPr>
          <a:xfrm>
            <a:off x="6009724" y="4712024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2141467" y="4756969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6771038" y="4498715"/>
                <a:ext cx="158417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5;12</m:t>
                          </m:r>
                        </m:e>
                      </m:d>
                      <m:r>
                        <a:rPr lang="cs-CZ" sz="2200" i="1">
                          <a:latin typeface="Cambria Math"/>
                          <a:ea typeface="Cambria Math"/>
                        </a:rPr>
                        <m:t>∉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𝑝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1038" y="4498715"/>
                <a:ext cx="1584176" cy="430887"/>
              </a:xfrm>
              <a:prstGeom prst="rect">
                <a:avLst/>
              </a:prstGeom>
              <a:blipFill rotWithShape="1">
                <a:blip r:embed="rId19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>
                <a:off x="1101486" y="4962250"/>
                <a:ext cx="8945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9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19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486" y="4962250"/>
                <a:ext cx="894580" cy="430887"/>
              </a:xfrm>
              <a:prstGeom prst="rect">
                <a:avLst/>
              </a:prstGeom>
              <a:blipFill rotWithShape="1">
                <a:blip r:embed="rId20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se šipkou 46"/>
          <p:cNvCxnSpPr/>
          <p:nvPr/>
        </p:nvCxnSpPr>
        <p:spPr>
          <a:xfrm>
            <a:off x="2141467" y="5177693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2730712" y="4940006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=2∙9+1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712" y="4940006"/>
                <a:ext cx="1872208" cy="430887"/>
              </a:xfrm>
              <a:prstGeom prst="rect">
                <a:avLst/>
              </a:prstGeom>
              <a:blipFill rotWithShape="1">
                <a:blip r:embed="rId21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4429032" y="4922069"/>
                <a:ext cx="6480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19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9032" y="4922069"/>
                <a:ext cx="648072" cy="430887"/>
              </a:xfrm>
              <a:prstGeom prst="rect">
                <a:avLst/>
              </a:prstGeom>
              <a:blipFill rotWithShape="1">
                <a:blip r:embed="rId22"/>
                <a:stretch>
                  <a:fillRect r="-207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Přímá spojnice se šipkou 50"/>
          <p:cNvCxnSpPr/>
          <p:nvPr/>
        </p:nvCxnSpPr>
        <p:spPr>
          <a:xfrm>
            <a:off x="5996442" y="5137512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6848357" y="4922068"/>
                <a:ext cx="147283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9;19</m:t>
                          </m:r>
                        </m:e>
                      </m:d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𝑝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357" y="4922068"/>
                <a:ext cx="1472833" cy="430887"/>
              </a:xfrm>
              <a:prstGeom prst="rect">
                <a:avLst/>
              </a:prstGeom>
              <a:blipFill rotWithShape="1">
                <a:blip r:embed="rId23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835461" y="5741637"/>
                <a:ext cx="163004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ℋ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e>
                    </m:d>
                  </m:oMath>
                </a14:m>
                <a:r>
                  <a:rPr lang="cs-CZ" sz="2200" dirty="0" smtClean="0"/>
                  <a:t>:</a:t>
                </a:r>
                <a:endParaRPr lang="cs-CZ" sz="22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461" y="5741637"/>
                <a:ext cx="1630041" cy="430887"/>
              </a:xfrm>
              <a:prstGeom prst="rect">
                <a:avLst/>
              </a:prstGeom>
              <a:blipFill rotWithShape="1">
                <a:blip r:embed="rId24"/>
                <a:stretch>
                  <a:fillRect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2263238" y="5741636"/>
                <a:ext cx="116668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=95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3238" y="5741636"/>
                <a:ext cx="1166682" cy="430887"/>
              </a:xfrm>
              <a:prstGeom prst="rect">
                <a:avLst/>
              </a:prstGeom>
              <a:blipFill rotWithShape="1">
                <a:blip r:embed="rId25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5" name="Přímá spojnice se šipkou 54"/>
          <p:cNvCxnSpPr/>
          <p:nvPr/>
        </p:nvCxnSpPr>
        <p:spPr>
          <a:xfrm>
            <a:off x="5964840" y="6387969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>
            <a:off x="3421920" y="5958322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4208240" y="5741635"/>
                <a:ext cx="18722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95=2</m:t>
                      </m:r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240" y="5741635"/>
                <a:ext cx="1872208" cy="430887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Přímá spojnice se šipkou 57"/>
          <p:cNvCxnSpPr/>
          <p:nvPr/>
        </p:nvCxnSpPr>
        <p:spPr>
          <a:xfrm>
            <a:off x="5964840" y="5974739"/>
            <a:ext cx="648072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6848357" y="5742878"/>
                <a:ext cx="121070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=47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357" y="5742878"/>
                <a:ext cx="1210704" cy="430887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208240" y="6172523"/>
                <a:ext cx="150699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47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240" y="6172523"/>
                <a:ext cx="1506992" cy="430887"/>
              </a:xfrm>
              <a:prstGeom prst="rect">
                <a:avLst/>
              </a:prstGeom>
              <a:blipFill rotWithShape="1">
                <a:blip r:embed="rId28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6668651" y="6172525"/>
                <a:ext cx="175116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 b="0" i="0" smtClean="0">
                        <a:latin typeface="Cambria Math"/>
                        <a:ea typeface="Cambria Math"/>
                      </a:rPr>
                      <m:t>95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ℋ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e>
                    </m:d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8651" y="6172525"/>
                <a:ext cx="1751162" cy="430887"/>
              </a:xfrm>
              <a:prstGeom prst="rect">
                <a:avLst/>
              </a:prstGeom>
              <a:blipFill rotWithShape="1">
                <a:blip r:embed="rId29"/>
                <a:stretch>
                  <a:fillRect b="-12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375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14" grpId="0"/>
      <p:bldP spid="15" grpId="0"/>
      <p:bldP spid="23" grpId="0"/>
      <p:bldP spid="24" grpId="0"/>
      <p:bldP spid="25" grpId="0"/>
      <p:bldP spid="26" grpId="0"/>
      <p:bldP spid="28" grpId="0"/>
      <p:bldP spid="29" grpId="0"/>
      <p:bldP spid="31" grpId="0"/>
      <p:bldP spid="32" grpId="0"/>
      <p:bldP spid="34" grpId="0"/>
      <p:bldP spid="37" grpId="0"/>
      <p:bldP spid="38" grpId="0"/>
      <p:bldP spid="39" grpId="0"/>
      <p:bldP spid="41" grpId="0"/>
      <p:bldP spid="45" grpId="0"/>
      <p:bldP spid="46" grpId="0"/>
      <p:bldP spid="48" grpId="0"/>
      <p:bldP spid="49" grpId="0"/>
      <p:bldP spid="52" grpId="0"/>
      <p:bldP spid="53" grpId="0"/>
      <p:bldP spid="54" grpId="0"/>
      <p:bldP spid="57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625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Zdroje, autorská práva</a:t>
            </a:r>
          </a:p>
          <a:p>
            <a:pPr fontAlgn="t">
              <a:buNone/>
            </a:pPr>
            <a:r>
              <a:rPr lang="cs-CZ" sz="2600" dirty="0"/>
              <a:t>ODVÁRKO, Oldřich. </a:t>
            </a:r>
            <a:r>
              <a:rPr lang="cs-CZ" sz="2600" i="1" dirty="0"/>
              <a:t>Matematika pro gymnázia: funkce</a:t>
            </a:r>
            <a:r>
              <a:rPr lang="cs-CZ" sz="2600" dirty="0"/>
              <a:t>. 3. upr. vyd. Praha: Prometheus, 2001, 168 s. Učebnice pro střední školy (Prometheus). ISBN 80-719-6164-7</a:t>
            </a:r>
            <a:r>
              <a:rPr lang="cs-CZ" sz="2600" dirty="0" smtClean="0"/>
              <a:t>. </a:t>
            </a:r>
          </a:p>
          <a:p>
            <a:pPr fontAlgn="t">
              <a:buNone/>
            </a:pPr>
            <a:endParaRPr lang="cs-CZ" sz="26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600" dirty="0"/>
              <a:t>JOSEF KUBÁT, Dag Hrubý. </a:t>
            </a:r>
            <a:r>
              <a:rPr lang="cs-CZ" sz="2600" i="1" dirty="0"/>
              <a:t>Sbírka úloh z matematiky pro střední školy: maturitní minimum</a:t>
            </a:r>
            <a:r>
              <a:rPr lang="cs-CZ" sz="2600" dirty="0"/>
              <a:t>. 1. vyd. Praha: Prometheus, 1996. ISBN 978-807-1960-300. </a:t>
            </a:r>
            <a:endParaRPr lang="cs-CZ" sz="26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6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500" dirty="0"/>
              <a:t>ODVÁRKO, Oldřich a Jana ŘEPOVÁ. </a:t>
            </a:r>
            <a:r>
              <a:rPr lang="cs-CZ" sz="2500" i="1" dirty="0"/>
              <a:t>Matematika pro střední odborné školy a studijní obory středních odborných učilišť</a:t>
            </a:r>
            <a:r>
              <a:rPr lang="cs-CZ" sz="2500" dirty="0"/>
              <a:t>. 5. vyd. Praha: Prometheus, 1996, 200 s. Učebnice pro střední školy (Prometheus). ISBN 80-719-6039-X.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3026</TotalTime>
  <Words>1013</Words>
  <Application>Microsoft Office PowerPoint</Application>
  <PresentationFormat>Předvádění na obrazovce (4:3)</PresentationFormat>
  <Paragraphs>260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Prezentace matika</vt:lpstr>
      <vt:lpstr>Obchodní akademie, Střední odborná škola  a Jazyková škola s právem státní jazykové zkoušky,  Hradec Králové</vt:lpstr>
      <vt:lpstr>Definice funkce</vt:lpstr>
      <vt:lpstr>Definice funkce</vt:lpstr>
      <vt:lpstr>Definice funkce, definiční obor, obor hodnot</vt:lpstr>
      <vt:lpstr>Definice funkce, definiční obor, obor hodnot</vt:lpstr>
      <vt:lpstr>Způsoby zadání funkce</vt:lpstr>
      <vt:lpstr>Procvičování</vt:lpstr>
      <vt:lpstr>Procvičování</vt:lpstr>
      <vt:lpstr>Procvičování</vt:lpstr>
      <vt:lpstr>Procvičování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297</cp:revision>
  <dcterms:created xsi:type="dcterms:W3CDTF">2012-11-30T22:17:21Z</dcterms:created>
  <dcterms:modified xsi:type="dcterms:W3CDTF">2013-09-23T18:13:48Z</dcterms:modified>
</cp:coreProperties>
</file>