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5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57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697" autoAdjust="0"/>
    <p:restoredTop sz="86835" autoAdjust="0"/>
  </p:normalViewPr>
  <p:slideViewPr>
    <p:cSldViewPr>
      <p:cViewPr>
        <p:scale>
          <a:sx n="89" d="100"/>
          <a:sy n="89" d="100"/>
        </p:scale>
        <p:origin x="-198" y="17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D44455-DE88-4660-9EE0-D4D3F6F9FE5B}" type="datetimeFigureOut">
              <a:rPr lang="cs-CZ" smtClean="0"/>
              <a:t>30.9.2013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FDA31-1FE5-4B76-A33E-38F390E577AB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025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DA30D-26CA-44D5-80F8-C2E986FAF7E0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534A9-9BDF-43D1-9C0B-E24F2A734F6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21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EACD7-D5D8-4B53-B178-6B0648DB7E72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77C5-A3FE-44C1-B3C7-A7A1871D5FAE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1971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2CBC02-360C-4383-AB9B-9367E2FC4976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FC4E3-A94E-4CAF-B2E4-A67D7449BC8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90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A445F-3BEA-423E-A5BE-FA77BE3395B0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345E9-449D-4CD8-A276-45F1EF873148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7754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C690E-CBCC-43A2-BF76-6EE9B58EA9EA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0250-C423-4C52-BCB9-8C2B590E56D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0667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1F2EF-FDF8-4BC5-9F9E-723F54E66911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EBC8-7D7B-40C0-A02C-C11D7D472DA1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132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1B43B-86DE-48A6-8F0A-D71A294E3874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17B6-24F9-4B74-B68D-4BE461BB1CDF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258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2E6E8-80A6-4CDF-AB4A-A952191BAD9B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6500C-FE93-4EB0-9F42-5937C26A2D2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494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dirty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8424E-4FF0-4438-B1CD-96F4391676A2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7A41F-0445-45B2-ACAB-F84B0735B456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9677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284F-E1F8-4088-AC1F-B58CF4B135B4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7623D-5725-4BB5-9D1A-44DE301160DA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627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AA15-BC9B-4A2E-8706-2806E6658062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2DAE2-5A9D-46F1-B9FB-D478BF120EFB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265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DF4551-AA4F-4717-80CF-EEF1DA5D7480}" type="datetimeFigureOut">
              <a:rPr lang="cs-CZ" smtClean="0"/>
              <a:pPr>
                <a:defRPr/>
              </a:pPr>
              <a:t>30.9.2013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356CF6-B015-4EB0-9801-CBD50DDC8AEC}" type="slidenum">
              <a:rPr lang="cs-CZ" smtClean="0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49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44.pn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5.png"/><Relationship Id="rId3" Type="http://schemas.openxmlformats.org/officeDocument/2006/relationships/image" Target="../media/image65.png"/><Relationship Id="rId12" Type="http://schemas.openxmlformats.org/officeDocument/2006/relationships/image" Target="../media/image74.png"/><Relationship Id="rId2" Type="http://schemas.openxmlformats.org/officeDocument/2006/relationships/image" Target="../media/image64.png"/><Relationship Id="rId16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5" Type="http://schemas.openxmlformats.org/officeDocument/2006/relationships/image" Target="../media/image7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Relationship Id="rId14" Type="http://schemas.openxmlformats.org/officeDocument/2006/relationships/image" Target="../media/image7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90.png"/><Relationship Id="rId3" Type="http://schemas.openxmlformats.org/officeDocument/2006/relationships/image" Target="../media/image54.png"/><Relationship Id="rId7" Type="http://schemas.openxmlformats.org/officeDocument/2006/relationships/image" Target="../media/image84.png"/><Relationship Id="rId12" Type="http://schemas.openxmlformats.org/officeDocument/2006/relationships/image" Target="../media/image89.png"/><Relationship Id="rId2" Type="http://schemas.openxmlformats.org/officeDocument/2006/relationships/image" Target="../media/image79.png"/><Relationship Id="rId16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11" Type="http://schemas.openxmlformats.org/officeDocument/2006/relationships/image" Target="../media/image88.png"/><Relationship Id="rId5" Type="http://schemas.openxmlformats.org/officeDocument/2006/relationships/image" Target="../media/image82.png"/><Relationship Id="rId15" Type="http://schemas.openxmlformats.org/officeDocument/2006/relationships/image" Target="../media/image9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png"/><Relationship Id="rId14" Type="http://schemas.openxmlformats.org/officeDocument/2006/relationships/image" Target="../media/image9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105.png"/><Relationship Id="rId18" Type="http://schemas.openxmlformats.org/officeDocument/2006/relationships/image" Target="../media/image110.png"/><Relationship Id="rId3" Type="http://schemas.openxmlformats.org/officeDocument/2006/relationships/image" Target="../media/image95.png"/><Relationship Id="rId7" Type="http://schemas.openxmlformats.org/officeDocument/2006/relationships/image" Target="../media/image99.png"/><Relationship Id="rId12" Type="http://schemas.openxmlformats.org/officeDocument/2006/relationships/image" Target="../media/image104.png"/><Relationship Id="rId17" Type="http://schemas.openxmlformats.org/officeDocument/2006/relationships/image" Target="../media/image109.png"/><Relationship Id="rId2" Type="http://schemas.openxmlformats.org/officeDocument/2006/relationships/image" Target="../media/image94.png"/><Relationship Id="rId16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8.png"/><Relationship Id="rId11" Type="http://schemas.openxmlformats.org/officeDocument/2006/relationships/image" Target="../media/image103.png"/><Relationship Id="rId5" Type="http://schemas.openxmlformats.org/officeDocument/2006/relationships/image" Target="../media/image97.png"/><Relationship Id="rId15" Type="http://schemas.openxmlformats.org/officeDocument/2006/relationships/image" Target="../media/image107.png"/><Relationship Id="rId10" Type="http://schemas.openxmlformats.org/officeDocument/2006/relationships/image" Target="../media/image102.png"/><Relationship Id="rId4" Type="http://schemas.openxmlformats.org/officeDocument/2006/relationships/image" Target="../media/image96.png"/><Relationship Id="rId9" Type="http://schemas.openxmlformats.org/officeDocument/2006/relationships/image" Target="../media/image101.png"/><Relationship Id="rId14" Type="http://schemas.openxmlformats.org/officeDocument/2006/relationships/image" Target="../media/image10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3" Type="http://schemas.openxmlformats.org/officeDocument/2006/relationships/image" Target="../media/image112.png"/><Relationship Id="rId7" Type="http://schemas.openxmlformats.org/officeDocument/2006/relationships/image" Target="../media/image80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Relationship Id="rId9" Type="http://schemas.openxmlformats.org/officeDocument/2006/relationships/image" Target="../media/image1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618167"/>
              </p:ext>
            </p:extLst>
          </p:nvPr>
        </p:nvGraphicFramePr>
        <p:xfrm>
          <a:off x="250825" y="2781300"/>
          <a:ext cx="8569325" cy="3579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Lenka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9635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VY_32_INOVACE_1_FUNKCE_03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Složená funkce, určování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jejího definičního oboru</a:t>
                      </a:r>
                      <a:endParaRPr lang="cs-CZ" sz="18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Funkce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1796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 a obchodní akademie 2. a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září 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Určování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definičního oboru složené funkce z jejího funkčního předpisu.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příklady na procvičení, případně k opakování učiva. Prezentace je určena jako podklad pro výklad nebo opakování v hodině.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Složená funkce, určování jejího definičního oboru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836712"/>
                <a:ext cx="8280920" cy="5832648"/>
              </a:xfrm>
            </p:spPr>
            <p:txBody>
              <a:bodyPr/>
              <a:lstStyle/>
              <a:p>
                <a:pPr marL="0" indent="0">
                  <a:buNone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820738" indent="-538163">
                  <a:buFont typeface="Wingdings" pitchFamily="2" charset="2"/>
                  <a:buChar char="§"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Určit definiční obor složené funkce dané jejím funkčním předpisem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𝑦</m:t>
                    </m:r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=</m:t>
                    </m:r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𝑓</m:t>
                    </m:r>
                    <m:d>
                      <m:dPr>
                        <m:ctrlP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dPr>
                      <m:e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𝑥</m:t>
                        </m:r>
                      </m:e>
                    </m:d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, znamená najít všechny hodnoty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z množiny reálných čísel,          pro které má výraz představující předpis funkce smysl</a:t>
                </a:r>
              </a:p>
              <a:p>
                <a:pPr marL="820738" indent="-358775">
                  <a:buNone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   (tj. určit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všechna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𝑥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, pro která lze dopočítat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𝑦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).     </a:t>
                </a:r>
              </a:p>
              <a:p>
                <a:pPr marL="820738" indent="-358775">
                  <a:buNone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</a:p>
              <a:p>
                <a:pPr marL="820738" indent="-358775">
                  <a:buNone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800100" indent="-174625">
                  <a:buNone/>
                </a:pP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   Hovoříme o maximálním definičním </a:t>
                </a:r>
                <a:r>
                  <a:rPr lang="cs-CZ" sz="2400" dirty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oboru</a:t>
                </a:r>
                <a:r>
                  <a:rPr lang="cs-CZ" sz="2400" dirty="0" smtClean="0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.</a:t>
                </a: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buFont typeface="Wingdings" pitchFamily="2" charset="2"/>
                  <a:buChar char="§"/>
                </a:pPr>
                <a:endParaRPr lang="cs-CZ" sz="2400" dirty="0" smtClean="0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2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b="1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2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  <a:p>
                <a:pPr marL="0" indent="0">
                  <a:buNone/>
                </a:pPr>
                <a:endParaRPr lang="cs-CZ" sz="2400" dirty="0" smtClean="0"/>
              </a:p>
              <a:p>
                <a:pPr marL="0" indent="0">
                  <a:buNone/>
                </a:pPr>
                <a:endParaRPr lang="cs-CZ" sz="2400" dirty="0" smtClean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836712"/>
                <a:ext cx="8280920" cy="5832648"/>
              </a:xfrm>
              <a:blipFill rotWithShape="1">
                <a:blip r:embed="rId2"/>
                <a:stretch>
                  <a:fillRect r="-10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8" name="Picture 4" descr="C:\Program Files\Microsoft Office\MEDIA\CAGCAT10\j018742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60232" y="3629407"/>
            <a:ext cx="1762049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Program Files\Microsoft Office\MEDIA\CAGCAT10\j0187423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53136"/>
            <a:ext cx="1762049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1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Definiční obor složené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9578" y="1219870"/>
            <a:ext cx="8360894" cy="5377481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Př. 	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Určete definiční obor daných funkcí: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12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1054372" y="1706262"/>
                <a:ext cx="229763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</m:ctrlPr>
                      </m:sSubPr>
                      <m:e>
                        <m:r>
                          <a:rPr lang="cs-CZ" sz="2400" i="1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𝑓</m:t>
                        </m:r>
                      </m:e>
                      <m:sub>
                        <m:r>
                          <a:rPr lang="cs-CZ" sz="2400" b="0" i="1" smtClean="0">
                            <a:solidFill>
                              <a:srgbClr val="990033"/>
                            </a:solidFill>
                            <a:latin typeface="Cambria Math"/>
                            <a:cs typeface="Arial" pitchFamily="34" charset="0"/>
                          </a:rPr>
                          <m:t>1</m:t>
                        </m:r>
                      </m:sub>
                    </m:sSub>
                    <m:r>
                      <a:rPr lang="cs-CZ" sz="2400" b="0" i="1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: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y</m:t>
                    </m:r>
                    <m:r>
                      <a:rPr lang="cs-CZ" sz="2400" b="0" i="0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=2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x</m:t>
                    </m:r>
                    <m:r>
                      <a:rPr lang="cs-CZ" sz="2400" b="0" i="0" smtClean="0">
                        <a:solidFill>
                          <a:srgbClr val="990033"/>
                        </a:solidFill>
                        <a:latin typeface="Cambria Math"/>
                        <a:cs typeface="Arial" pitchFamily="34" charset="0"/>
                      </a:rPr>
                      <m:t>+1</m:t>
                    </m:r>
                  </m:oMath>
                </a14:m>
                <a:r>
                  <a:rPr lang="cs-CZ" sz="2400" dirty="0" smtClean="0">
                    <a:solidFill>
                      <a:srgbClr val="990033"/>
                    </a:solidFill>
                  </a:rPr>
                  <a:t> </a:t>
                </a:r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4372" y="1706262"/>
                <a:ext cx="2297635" cy="461665"/>
              </a:xfrm>
              <a:prstGeom prst="rect">
                <a:avLst/>
              </a:prstGeom>
              <a:blipFill rotWithShape="1">
                <a:blip r:embed="rId2"/>
                <a:stretch>
                  <a:fillRect l="-2387"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933758" y="2346446"/>
                <a:ext cx="33941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3758" y="2346446"/>
                <a:ext cx="3394124" cy="461665"/>
              </a:xfrm>
              <a:prstGeom prst="rect">
                <a:avLst/>
              </a:prstGeom>
              <a:blipFill rotWithShape="1">
                <a:blip r:embed="rId3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Čárový popisek 3 3"/>
              <p:cNvSpPr/>
              <p:nvPr/>
            </p:nvSpPr>
            <p:spPr>
              <a:xfrm>
                <a:off x="5076056" y="1772816"/>
                <a:ext cx="3672408" cy="1829382"/>
              </a:xfrm>
              <a:prstGeom prst="borderCallout3">
                <a:avLst>
                  <a:gd name="adj1" fmla="val 45378"/>
                  <a:gd name="adj2" fmla="val -24505"/>
                  <a:gd name="adj3" fmla="val 44259"/>
                  <a:gd name="adj4" fmla="val -12982"/>
                  <a:gd name="adj5" fmla="val 53138"/>
                  <a:gd name="adj6" fmla="val -8009"/>
                  <a:gd name="adj7" fmla="val 82971"/>
                  <a:gd name="adj8" fmla="val -2882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</a:t>
                </a:r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rotože dosazením libovolného reálného čísla za</a:t>
                </a:r>
                <a:r>
                  <a:rPr lang="cs-CZ" sz="24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</a:t>
                </a:r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můžeme vypočítat hodnotu výrazu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y</m:t>
                    </m:r>
                    <m:r>
                      <a:rPr lang="cs-CZ" sz="240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=2</m:t>
                    </m:r>
                    <m:r>
                      <m:rPr>
                        <m:sty m:val="p"/>
                      </m:rPr>
                      <a:rPr lang="cs-CZ" sz="240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x</m:t>
                    </m:r>
                    <m:r>
                      <a:rPr lang="cs-CZ" sz="2400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+1</m:t>
                    </m:r>
                  </m:oMath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Čárový popisek 3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1772816"/>
                <a:ext cx="3672408" cy="1829382"/>
              </a:xfrm>
              <a:prstGeom prst="borderCallout3">
                <a:avLst>
                  <a:gd name="adj1" fmla="val 45378"/>
                  <a:gd name="adj2" fmla="val -24505"/>
                  <a:gd name="adj3" fmla="val 44259"/>
                  <a:gd name="adj4" fmla="val -12982"/>
                  <a:gd name="adj5" fmla="val 53138"/>
                  <a:gd name="adj6" fmla="val -8009"/>
                  <a:gd name="adj7" fmla="val 82971"/>
                  <a:gd name="adj8" fmla="val -2882"/>
                </a:avLst>
              </a:prstGeom>
              <a:blipFill rotWithShape="1">
                <a:blip r:embed="rId4"/>
                <a:stretch>
                  <a:fillRect t="-4276" r="-2338" b="-4276"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1168861" y="2808111"/>
            <a:ext cx="2880320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054372" y="3501008"/>
                <a:ext cx="2025971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−3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4372" y="3501008"/>
                <a:ext cx="2025971" cy="78380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1634198" y="451342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915816" y="4550852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−3≠0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4550852"/>
                <a:ext cx="1703908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197227" y="4951099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≠3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7227" y="4951099"/>
                <a:ext cx="1703908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903735" y="5643264"/>
                <a:ext cx="48965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\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</m:t>
                          </m:r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3735" y="5643264"/>
                <a:ext cx="4896544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>
            <a:off x="1054372" y="6179190"/>
            <a:ext cx="4507780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Čárový popisek 3 21"/>
              <p:cNvSpPr/>
              <p:nvPr/>
            </p:nvSpPr>
            <p:spPr>
              <a:xfrm>
                <a:off x="5768551" y="4132416"/>
                <a:ext cx="3168352" cy="1510848"/>
              </a:xfrm>
              <a:prstGeom prst="borderCallout3">
                <a:avLst>
                  <a:gd name="adj1" fmla="val 42780"/>
                  <a:gd name="adj2" fmla="val -37514"/>
                  <a:gd name="adj3" fmla="val 44259"/>
                  <a:gd name="adj4" fmla="val -12982"/>
                  <a:gd name="adj5" fmla="val 53138"/>
                  <a:gd name="adj6" fmla="val -8009"/>
                  <a:gd name="adj7" fmla="val 82971"/>
                  <a:gd name="adj8" fmla="val -2882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jmenovatel musí být různý od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(nulou nedělíme)</a:t>
                </a:r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Čárový popisek 3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8551" y="4132416"/>
                <a:ext cx="3168352" cy="1510848"/>
              </a:xfrm>
              <a:prstGeom prst="borderCallout3">
                <a:avLst>
                  <a:gd name="adj1" fmla="val 42780"/>
                  <a:gd name="adj2" fmla="val -37514"/>
                  <a:gd name="adj3" fmla="val 44259"/>
                  <a:gd name="adj4" fmla="val -12982"/>
                  <a:gd name="adj5" fmla="val 53138"/>
                  <a:gd name="adj6" fmla="val -8009"/>
                  <a:gd name="adj7" fmla="val 82971"/>
                  <a:gd name="adj8" fmla="val -2882"/>
                </a:avLst>
              </a:prstGeom>
              <a:blipFill rotWithShape="1">
                <a:blip r:embed="rId9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40711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4" grpId="0"/>
      <p:bldP spid="52" grpId="0"/>
      <p:bldP spid="4" grpId="0" animBg="1"/>
      <p:bldP spid="11" grpId="0"/>
      <p:bldP spid="10" grpId="0"/>
      <p:bldP spid="16" grpId="0"/>
      <p:bldP spid="19" grpId="0"/>
      <p:bldP spid="20" grpId="0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Definiční obor složené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9578" y="908720"/>
            <a:ext cx="8360894" cy="5688631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3)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4)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 typeface="+mj-lt"/>
              <a:buAutoNum type="alphaLcParenR"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963349" y="1196752"/>
                <a:ext cx="2297635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3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cs-CZ" sz="240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x</m:t>
                          </m:r>
                          <m:r>
                            <a:rPr lang="cs-CZ" sz="240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+1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2−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3349" y="1196752"/>
                <a:ext cx="2297635" cy="78380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1079769" y="6525344"/>
            <a:ext cx="6588575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930092" y="3861048"/>
                <a:ext cx="3353877" cy="8517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4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</m:t>
                          </m:r>
                        </m:num>
                        <m:den>
                          <m:d>
                            <m:d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i="1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−4</m:t>
                              </m:r>
                            </m:e>
                          </m:d>
                          <m:d>
                            <m:d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+2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092" y="3861048"/>
                <a:ext cx="3353877" cy="85170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1146116" y="1986719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303905" y="1998595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2−</m:t>
                      </m:r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≠0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3905" y="1998595"/>
                <a:ext cx="1703908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640611" y="2385532"/>
                <a:ext cx="15187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≠2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611" y="2385532"/>
                <a:ext cx="1518789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745321" y="3032130"/>
                <a:ext cx="48965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3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\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2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2</m:t>
                          </m:r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2;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321" y="3032130"/>
                <a:ext cx="4896544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>
            <a:off x="899592" y="3573016"/>
            <a:ext cx="4507780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Čárový popisek 3 21"/>
              <p:cNvSpPr/>
              <p:nvPr/>
            </p:nvSpPr>
            <p:spPr>
              <a:xfrm>
                <a:off x="5436096" y="1588654"/>
                <a:ext cx="2952328" cy="1326770"/>
              </a:xfrm>
              <a:prstGeom prst="borderCallout3">
                <a:avLst>
                  <a:gd name="adj1" fmla="val 46298"/>
                  <a:gd name="adj2" fmla="val -52784"/>
                  <a:gd name="adj3" fmla="val 47974"/>
                  <a:gd name="adj4" fmla="val -29839"/>
                  <a:gd name="adj5" fmla="val 83570"/>
                  <a:gd name="adj6" fmla="val -17260"/>
                  <a:gd name="adj7" fmla="val 82971"/>
                  <a:gd name="adj8" fmla="val -2882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jmenovatel musí být různý od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(nulou nedělíme)</a:t>
                </a:r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Čárový popisek 3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6096" y="1588654"/>
                <a:ext cx="2952328" cy="1326770"/>
              </a:xfrm>
              <a:prstGeom prst="borderCallout3">
                <a:avLst>
                  <a:gd name="adj1" fmla="val 46298"/>
                  <a:gd name="adj2" fmla="val -52784"/>
                  <a:gd name="adj3" fmla="val 47974"/>
                  <a:gd name="adj4" fmla="val -29839"/>
                  <a:gd name="adj5" fmla="val 83570"/>
                  <a:gd name="adj6" fmla="val -17260"/>
                  <a:gd name="adj7" fmla="val 82971"/>
                  <a:gd name="adj8" fmla="val -2882"/>
                </a:avLst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1079769" y="486916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402068" y="4879287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−4≠0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2068" y="4879287"/>
                <a:ext cx="1703908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4584142" y="4864513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+2≠0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84142" y="4864513"/>
                <a:ext cx="1703908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4007813" y="4865984"/>
                <a:ext cx="7065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∧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7813" y="4865984"/>
                <a:ext cx="706516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455492" y="5383299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≠4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492" y="5383299"/>
                <a:ext cx="1703908" cy="46166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4714329" y="5383298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≠−2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4329" y="5383298"/>
                <a:ext cx="1703908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915330" y="5949280"/>
                <a:ext cx="70410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4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\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−2;4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−2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−2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4</m:t>
                          </m:r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4;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5330" y="5949280"/>
                <a:ext cx="7041046" cy="461665"/>
              </a:xfrm>
              <a:prstGeom prst="rect">
                <a:avLst/>
              </a:prstGeom>
              <a:blipFill rotWithShape="1">
                <a:blip r:embed="rId13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Čárový popisek 3 27"/>
              <p:cNvSpPr/>
              <p:nvPr/>
            </p:nvSpPr>
            <p:spPr>
              <a:xfrm>
                <a:off x="5796136" y="3553870"/>
                <a:ext cx="2952328" cy="1326770"/>
              </a:xfrm>
              <a:prstGeom prst="borderCallout3">
                <a:avLst>
                  <a:gd name="adj1" fmla="val 102687"/>
                  <a:gd name="adj2" fmla="val -64851"/>
                  <a:gd name="adj3" fmla="val 78406"/>
                  <a:gd name="adj4" fmla="val -41504"/>
                  <a:gd name="adj5" fmla="val 28972"/>
                  <a:gd name="adj6" fmla="val -28523"/>
                  <a:gd name="adj7" fmla="val 28372"/>
                  <a:gd name="adj8" fmla="val -4894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jmenovatel musí být různý od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(nulou nedělíme)</a:t>
                </a:r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Čárový popisek 3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3553870"/>
                <a:ext cx="2952328" cy="1326770"/>
              </a:xfrm>
              <a:prstGeom prst="borderCallout3">
                <a:avLst>
                  <a:gd name="adj1" fmla="val 102687"/>
                  <a:gd name="adj2" fmla="val -64851"/>
                  <a:gd name="adj3" fmla="val 78406"/>
                  <a:gd name="adj4" fmla="val -41504"/>
                  <a:gd name="adj5" fmla="val 28972"/>
                  <a:gd name="adj6" fmla="val -28523"/>
                  <a:gd name="adj7" fmla="val 28372"/>
                  <a:gd name="adj8" fmla="val -4894"/>
                </a:avLst>
              </a:prstGeom>
              <a:blipFill rotWithShape="1">
                <a:blip r:embed="rId14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Volný tvar 8"/>
          <p:cNvSpPr/>
          <p:nvPr/>
        </p:nvSpPr>
        <p:spPr>
          <a:xfrm>
            <a:off x="5220072" y="4083917"/>
            <a:ext cx="390468" cy="795370"/>
          </a:xfrm>
          <a:custGeom>
            <a:avLst/>
            <a:gdLst>
              <a:gd name="connsiteX0" fmla="*/ 724394 w 724394"/>
              <a:gd name="connsiteY0" fmla="*/ 0 h 783771"/>
              <a:gd name="connsiteX1" fmla="*/ 190005 w 724394"/>
              <a:gd name="connsiteY1" fmla="*/ 296883 h 783771"/>
              <a:gd name="connsiteX2" fmla="*/ 0 w 724394"/>
              <a:gd name="connsiteY2" fmla="*/ 783771 h 783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4394" h="783771">
                <a:moveTo>
                  <a:pt x="724394" y="0"/>
                </a:moveTo>
                <a:lnTo>
                  <a:pt x="190005" y="296883"/>
                </a:lnTo>
                <a:lnTo>
                  <a:pt x="0" y="783771"/>
                </a:lnTo>
              </a:path>
            </a:pathLst>
          </a:custGeom>
          <a:noFill/>
          <a:ln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60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4" grpId="0"/>
      <p:bldP spid="11" grpId="0"/>
      <p:bldP spid="10" grpId="0"/>
      <p:bldP spid="16" grpId="0"/>
      <p:bldP spid="19" grpId="0"/>
      <p:bldP spid="20" grpId="0"/>
      <p:bldP spid="22" grpId="0" animBg="1"/>
      <p:bldP spid="15" grpId="0"/>
      <p:bldP spid="17" grpId="0"/>
      <p:bldP spid="23" grpId="0"/>
      <p:bldP spid="24" grpId="0"/>
      <p:bldP spid="25" grpId="0"/>
      <p:bldP spid="26" grpId="0"/>
      <p:bldP spid="27" grpId="0"/>
      <p:bldP spid="2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Definiční obor složené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9578" y="908720"/>
            <a:ext cx="8360894" cy="5688631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5)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6)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 typeface="+mj-lt"/>
              <a:buAutoNum type="alphaLcParenR"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963349" y="1196752"/>
                <a:ext cx="2888571" cy="7923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5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0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3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−2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num>
                        <m:den>
                          <m:sSup>
                            <m:sSup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+9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+20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3349" y="1196752"/>
                <a:ext cx="2888571" cy="79239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1120033" y="6309320"/>
            <a:ext cx="2916167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930093" y="3861048"/>
                <a:ext cx="2377353" cy="7923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6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3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num>
                        <m:den>
                          <m:sSup>
                            <m:sSup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+4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093" y="3861048"/>
                <a:ext cx="2377353" cy="79239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1146116" y="1986719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303905" y="1998595"/>
                <a:ext cx="32623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+9</m:t>
                      </m:r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+20≠0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3905" y="1998595"/>
                <a:ext cx="3262378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370252" y="2418117"/>
                <a:ext cx="292567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+5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+4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≠0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0252" y="2418117"/>
                <a:ext cx="2925672" cy="46166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 flipV="1">
            <a:off x="971832" y="3850624"/>
            <a:ext cx="7355071" cy="10424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Čárový popisek 3 21"/>
              <p:cNvSpPr/>
              <p:nvPr/>
            </p:nvSpPr>
            <p:spPr>
              <a:xfrm>
                <a:off x="5796136" y="1277679"/>
                <a:ext cx="2952328" cy="1326770"/>
              </a:xfrm>
              <a:prstGeom prst="borderCallout3">
                <a:avLst>
                  <a:gd name="adj1" fmla="val 63176"/>
                  <a:gd name="adj2" fmla="val -41406"/>
                  <a:gd name="adj3" fmla="val 47974"/>
                  <a:gd name="adj4" fmla="val -29839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jmenovatel musí být různý od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(nulou nedělíme)</a:t>
                </a:r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Čárový popisek 3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1277679"/>
                <a:ext cx="2952328" cy="1326770"/>
              </a:xfrm>
              <a:prstGeom prst="borderCallout3">
                <a:avLst>
                  <a:gd name="adj1" fmla="val 63176"/>
                  <a:gd name="adj2" fmla="val -41406"/>
                  <a:gd name="adj3" fmla="val 47974"/>
                  <a:gd name="adj4" fmla="val -29839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blipFill rotWithShape="1">
                <a:blip r:embed="rId6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1079769" y="486916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402068" y="4879287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+4≠0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2068" y="4879287"/>
                <a:ext cx="1703908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455492" y="5383299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</a:rPr>
                        <m:t>≠−4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492" y="5383299"/>
                <a:ext cx="1703908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863821" y="3308862"/>
                <a:ext cx="75710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5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\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−5;−4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−5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−5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−4</m:t>
                          </m:r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−4;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821" y="3308862"/>
                <a:ext cx="7571095" cy="461665"/>
              </a:xfrm>
              <a:prstGeom prst="rect">
                <a:avLst/>
              </a:prstGeom>
              <a:blipFill rotWithShape="1">
                <a:blip r:embed="rId9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Čárový popisek 3 27"/>
              <p:cNvSpPr/>
              <p:nvPr/>
            </p:nvSpPr>
            <p:spPr>
              <a:xfrm>
                <a:off x="5796136" y="3930935"/>
                <a:ext cx="2952328" cy="1203323"/>
              </a:xfrm>
              <a:prstGeom prst="borderCallout3">
                <a:avLst>
                  <a:gd name="adj1" fmla="val 93382"/>
                  <a:gd name="adj2" fmla="val -56002"/>
                  <a:gd name="adj3" fmla="val 78406"/>
                  <a:gd name="adj4" fmla="val -41504"/>
                  <a:gd name="adj5" fmla="val 28972"/>
                  <a:gd name="adj6" fmla="val -28523"/>
                  <a:gd name="adj7" fmla="val 28372"/>
                  <a:gd name="adj8" fmla="val -4894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jmenovatel musí být různý od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(nulou nedělíme)</a:t>
                </a:r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Čárový popisek 3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3930935"/>
                <a:ext cx="2952328" cy="1203323"/>
              </a:xfrm>
              <a:prstGeom prst="borderCallout3">
                <a:avLst>
                  <a:gd name="adj1" fmla="val 93382"/>
                  <a:gd name="adj2" fmla="val -56002"/>
                  <a:gd name="adj3" fmla="val 78406"/>
                  <a:gd name="adj4" fmla="val -41504"/>
                  <a:gd name="adj5" fmla="val 28972"/>
                  <a:gd name="adj6" fmla="val -28523"/>
                  <a:gd name="adj7" fmla="val 28372"/>
                  <a:gd name="adj8" fmla="val -4894"/>
                </a:avLst>
              </a:prstGeom>
              <a:blipFill rotWithShape="1">
                <a:blip r:embed="rId10"/>
                <a:stretch>
                  <a:fillRect b="-2439"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797413" y="2857888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≠−4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7413" y="2857888"/>
                <a:ext cx="1703908" cy="46166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2455492" y="2857888"/>
                <a:ext cx="12609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≠−</m:t>
                      </m:r>
                      <m:r>
                        <a:rPr lang="cs-CZ" sz="2400" b="0" i="0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492" y="2857888"/>
                <a:ext cx="1260921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919971" y="5790456"/>
                <a:ext cx="33941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6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971" y="5790456"/>
                <a:ext cx="3394124" cy="461665"/>
              </a:xfrm>
              <a:prstGeom prst="rect">
                <a:avLst/>
              </a:prstGeom>
              <a:blipFill rotWithShape="1">
                <a:blip r:embed="rId13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Čárový popisek 3 32"/>
          <p:cNvSpPr/>
          <p:nvPr/>
        </p:nvSpPr>
        <p:spPr>
          <a:xfrm>
            <a:off x="4752069" y="5225138"/>
            <a:ext cx="4099097" cy="1084182"/>
          </a:xfrm>
          <a:prstGeom prst="borderCallout3">
            <a:avLst>
              <a:gd name="adj1" fmla="val 35399"/>
              <a:gd name="adj2" fmla="val -16834"/>
              <a:gd name="adj3" fmla="val 33437"/>
              <a:gd name="adj4" fmla="val -10458"/>
              <a:gd name="adj5" fmla="val 14928"/>
              <a:gd name="adj6" fmla="val -7780"/>
              <a:gd name="adj7" fmla="val 16256"/>
              <a:gd name="adj8" fmla="val -2986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ato podmínka platí               pro všechna reálná čísla, druhá mocnina je číslo nezáporné</a:t>
            </a:r>
            <a:endParaRPr lang="cs-CZ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0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4" grpId="0"/>
      <p:bldP spid="11" grpId="0"/>
      <p:bldP spid="10" grpId="0"/>
      <p:bldP spid="16" grpId="0"/>
      <p:bldP spid="19" grpId="0"/>
      <p:bldP spid="22" grpId="0" animBg="1"/>
      <p:bldP spid="15" grpId="0"/>
      <p:bldP spid="17" grpId="0"/>
      <p:bldP spid="25" grpId="0"/>
      <p:bldP spid="27" grpId="0"/>
      <p:bldP spid="28" grpId="0" animBg="1"/>
      <p:bldP spid="29" grpId="0"/>
      <p:bldP spid="30" grpId="0"/>
      <p:bldP spid="32" grpId="0"/>
      <p:bldP spid="3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Definiční obor složené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9578" y="908720"/>
            <a:ext cx="8360894" cy="5688631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7)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8)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 typeface="+mj-lt"/>
              <a:buAutoNum type="alphaLcParenR"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963349" y="1196752"/>
                <a:ext cx="3350746" cy="7910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7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−4</m:t>
                          </m:r>
                        </m:num>
                        <m:den>
                          <m:sSup>
                            <m:sSup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+5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−3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3349" y="1196752"/>
                <a:ext cx="3350746" cy="79105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1120033" y="6309320"/>
            <a:ext cx="2916167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963349" y="4179636"/>
                <a:ext cx="2377353" cy="848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8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+5</m:t>
                          </m:r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3349" y="4179636"/>
                <a:ext cx="2377353" cy="8484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1146116" y="1986719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085224" y="1998595"/>
                <a:ext cx="326237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 smtClean="0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+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5</m:t>
                      </m:r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−3</m:t>
                      </m:r>
                      <m:r>
                        <a:rPr lang="cs-CZ" sz="2400" b="0" i="1" smtClean="0">
                          <a:latin typeface="Cambria Math"/>
                        </a:rPr>
                        <m:t>≠0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5224" y="1998595"/>
                <a:ext cx="3262378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20"/>
          <p:cNvCxnSpPr/>
          <p:nvPr/>
        </p:nvCxnSpPr>
        <p:spPr>
          <a:xfrm flipV="1">
            <a:off x="963349" y="4169212"/>
            <a:ext cx="7355071" cy="10424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Čárový popisek 3 21"/>
              <p:cNvSpPr/>
              <p:nvPr/>
            </p:nvSpPr>
            <p:spPr>
              <a:xfrm>
                <a:off x="5972151" y="1436212"/>
                <a:ext cx="2952328" cy="1012172"/>
              </a:xfrm>
              <a:prstGeom prst="borderCallout3">
                <a:avLst>
                  <a:gd name="adj1" fmla="val 73403"/>
                  <a:gd name="adj2" fmla="val -35562"/>
                  <a:gd name="adj3" fmla="val 73542"/>
                  <a:gd name="adj4" fmla="val -22242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jmenovatel musí být různý od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Čárový popisek 3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2151" y="1436212"/>
                <a:ext cx="2952328" cy="1012172"/>
              </a:xfrm>
              <a:prstGeom prst="borderCallout3">
                <a:avLst>
                  <a:gd name="adj1" fmla="val 73403"/>
                  <a:gd name="adj2" fmla="val -35562"/>
                  <a:gd name="adj3" fmla="val 73542"/>
                  <a:gd name="adj4" fmla="val -22242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blipFill rotWithShape="1">
                <a:blip r:embed="rId5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1079769" y="4994304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2380381" y="4994305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e>
                      </m:d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+5</m:t>
                      </m:r>
                      <m:r>
                        <a:rPr lang="cs-CZ" sz="2400" b="0" i="1" smtClean="0">
                          <a:latin typeface="Cambria Math"/>
                        </a:rPr>
                        <m:t>≠0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0381" y="4994305"/>
                <a:ext cx="1703908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455492" y="5383299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 smtClean="0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</a:rPr>
                        <m:t>≠−5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492" y="5383299"/>
                <a:ext cx="1703908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863821" y="3605585"/>
                <a:ext cx="75710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7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\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−3;0,5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−3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−3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0,5</m:t>
                          </m:r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0,5;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821" y="3605585"/>
                <a:ext cx="7571095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Čárový popisek 3 27"/>
              <p:cNvSpPr/>
              <p:nvPr/>
            </p:nvSpPr>
            <p:spPr>
              <a:xfrm>
                <a:off x="5780250" y="4301763"/>
                <a:ext cx="2952328" cy="972491"/>
              </a:xfrm>
              <a:prstGeom prst="borderCallout3">
                <a:avLst>
                  <a:gd name="adj1" fmla="val 93382"/>
                  <a:gd name="adj2" fmla="val -56002"/>
                  <a:gd name="adj3" fmla="val 78406"/>
                  <a:gd name="adj4" fmla="val -41504"/>
                  <a:gd name="adj5" fmla="val 28972"/>
                  <a:gd name="adj6" fmla="val -28523"/>
                  <a:gd name="adj7" fmla="val 28372"/>
                  <a:gd name="adj8" fmla="val -4894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jmenovatel musí být různý od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Čárový popisek 3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0250" y="4301763"/>
                <a:ext cx="2952328" cy="972491"/>
              </a:xfrm>
              <a:prstGeom prst="borderCallout3">
                <a:avLst>
                  <a:gd name="adj1" fmla="val 93382"/>
                  <a:gd name="adj2" fmla="val -56002"/>
                  <a:gd name="adj3" fmla="val 78406"/>
                  <a:gd name="adj4" fmla="val -41504"/>
                  <a:gd name="adj5" fmla="val 28972"/>
                  <a:gd name="adj6" fmla="val -28523"/>
                  <a:gd name="adj7" fmla="val 28372"/>
                  <a:gd name="adj8" fmla="val -4894"/>
                </a:avLst>
              </a:prstGeom>
              <a:blipFill rotWithShape="1">
                <a:blip r:embed="rId9"/>
                <a:stretch>
                  <a:fillRect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6957855" y="2540020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≠−3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7855" y="2540020"/>
                <a:ext cx="1703908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Čárový popisek 3 30"/>
          <p:cNvSpPr/>
          <p:nvPr/>
        </p:nvSpPr>
        <p:spPr>
          <a:xfrm>
            <a:off x="4681541" y="5383299"/>
            <a:ext cx="4243113" cy="1084182"/>
          </a:xfrm>
          <a:prstGeom prst="borderCallout3">
            <a:avLst>
              <a:gd name="adj1" fmla="val 24260"/>
              <a:gd name="adj2" fmla="val -15207"/>
              <a:gd name="adj3" fmla="val 36620"/>
              <a:gd name="adj4" fmla="val -10865"/>
              <a:gd name="adj5" fmla="val 41980"/>
              <a:gd name="adj6" fmla="val -5747"/>
              <a:gd name="adj7" fmla="val 43308"/>
              <a:gd name="adj8" fmla="val -546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ato podmínka platí pro všechna reálná čísla, absolutní hodnota je číslo nezáporné</a:t>
            </a:r>
            <a:endParaRPr lang="cs-CZ" sz="22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919971" y="5790456"/>
                <a:ext cx="33941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8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ℛ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971" y="5790456"/>
                <a:ext cx="3394124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1146116" y="2465235"/>
                <a:ext cx="4201486" cy="867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−5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25+24</m:t>
                              </m:r>
                            </m:e>
                          </m:rad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6116" y="2465235"/>
                <a:ext cx="4201486" cy="867610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4898975" y="2540020"/>
                <a:ext cx="1473225" cy="791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−5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±7</m:t>
                          </m:r>
                        </m:num>
                        <m:den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24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98975" y="2540020"/>
                <a:ext cx="1473225" cy="791307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se šipkou 25"/>
          <p:cNvCxnSpPr>
            <a:stCxn id="24" idx="3"/>
          </p:cNvCxnSpPr>
          <p:nvPr/>
        </p:nvCxnSpPr>
        <p:spPr>
          <a:xfrm>
            <a:off x="6372200" y="2935674"/>
            <a:ext cx="643030" cy="360862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se šipkou 32"/>
          <p:cNvCxnSpPr/>
          <p:nvPr/>
        </p:nvCxnSpPr>
        <p:spPr>
          <a:xfrm flipV="1">
            <a:off x="6372200" y="2719715"/>
            <a:ext cx="643031" cy="215958"/>
          </a:xfrm>
          <a:prstGeom prst="straightConnector1">
            <a:avLst/>
          </a:prstGeom>
          <a:ln w="19050">
            <a:solidFill>
              <a:srgbClr val="990033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6957855" y="3065703"/>
                <a:ext cx="170390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</a:rPr>
                        <m:t>≠0,5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7855" y="3065703"/>
                <a:ext cx="1703908" cy="461665"/>
              </a:xfrm>
              <a:prstGeom prst="rect">
                <a:avLst/>
              </a:prstGeom>
              <a:blipFill rotWithShape="1">
                <a:blip r:embed="rId14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9353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1" grpId="0"/>
      <p:bldP spid="10" grpId="0"/>
      <p:bldP spid="16" grpId="0"/>
      <p:bldP spid="22" grpId="0" animBg="1"/>
      <p:bldP spid="15" grpId="0"/>
      <p:bldP spid="17" grpId="0"/>
      <p:bldP spid="25" grpId="0"/>
      <p:bldP spid="27" grpId="0"/>
      <p:bldP spid="28" grpId="0" animBg="1"/>
      <p:bldP spid="29" grpId="0"/>
      <p:bldP spid="31" grpId="0" animBg="1"/>
      <p:bldP spid="32" grpId="0"/>
      <p:bldP spid="23" grpId="0"/>
      <p:bldP spid="24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Definiční obor složené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9578" y="908720"/>
            <a:ext cx="8360894" cy="5688631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9)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10)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 typeface="+mj-lt"/>
              <a:buAutoNum type="alphaLcParenR"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863909" y="824787"/>
                <a:ext cx="2476793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9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−3</m:t>
                          </m:r>
                        </m:e>
                      </m:rad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09" y="824787"/>
                <a:ext cx="2476793" cy="50520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1259632" y="6093296"/>
            <a:ext cx="2096647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033026" y="3501008"/>
                <a:ext cx="3561508" cy="505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10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+4</m:t>
                          </m:r>
                        </m:e>
                      </m:rad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+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3−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e>
                      </m:rad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026" y="3501008"/>
                <a:ext cx="3561508" cy="50520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963349" y="132999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103491" y="4377690"/>
                <a:ext cx="18968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+4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491" y="4377690"/>
                <a:ext cx="1896804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Čárový popisek 3 21"/>
          <p:cNvSpPr/>
          <p:nvPr/>
        </p:nvSpPr>
        <p:spPr>
          <a:xfrm>
            <a:off x="5347602" y="829014"/>
            <a:ext cx="3314161" cy="1012172"/>
          </a:xfrm>
          <a:prstGeom prst="borderCallout3">
            <a:avLst>
              <a:gd name="adj1" fmla="val 69911"/>
              <a:gd name="adj2" fmla="val -44572"/>
              <a:gd name="adj3" fmla="val 64119"/>
              <a:gd name="adj4" fmla="val -24946"/>
              <a:gd name="adj5" fmla="val 20277"/>
              <a:gd name="adj6" fmla="val -17892"/>
              <a:gd name="adj7" fmla="val 18271"/>
              <a:gd name="adj8" fmla="val -986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protože druhou odmocninu lze vypočítat jen z nezáporného čísla</a:t>
            </a:r>
            <a:endParaRPr lang="cs-CZ" sz="22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20033" y="437769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758474" y="2420888"/>
                <a:ext cx="2858021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9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begChr m:val="⟨"/>
                          <m:endChr m:val="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;</m:t>
                          </m:r>
                          <m:d>
                            <m:dPr>
                              <m:begChr m:val="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∞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474" y="2420888"/>
                <a:ext cx="2858021" cy="78380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1064650" y="5483970"/>
                <a:ext cx="26082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10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−4;3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650" y="5483970"/>
                <a:ext cx="2608204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2522733" y="1791655"/>
                <a:ext cx="1667092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f>
                        <m:f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2733" y="1791655"/>
                <a:ext cx="1667092" cy="78380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4358230" y="4377690"/>
                <a:ext cx="17736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3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−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8230" y="4377690"/>
                <a:ext cx="1773604" cy="461665"/>
              </a:xfrm>
              <a:prstGeom prst="rect">
                <a:avLst/>
              </a:prstGeom>
              <a:blipFill rotWithShape="1">
                <a:blip r:embed="rId8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3760263" y="4377690"/>
                <a:ext cx="7065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∧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0263" y="4377690"/>
                <a:ext cx="706516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2216717" y="4839355"/>
                <a:ext cx="18968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−</m:t>
                      </m:r>
                      <m:r>
                        <a:rPr lang="cs-CZ" sz="2400" b="0" i="0" smtClean="0">
                          <a:latin typeface="Cambria Math"/>
                          <a:ea typeface="Cambria Math"/>
                          <a:cs typeface="Arial" pitchFamily="34" charset="0"/>
                        </a:rPr>
                        <m:t>4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6717" y="4839355"/>
                <a:ext cx="1896804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4561667" y="4878125"/>
                <a:ext cx="15985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≤</m:t>
                      </m:r>
                      <m:r>
                        <a:rPr lang="cs-CZ" sz="2400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1667" y="4878125"/>
                <a:ext cx="1598549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0" name="Skupina 59"/>
          <p:cNvGrpSpPr/>
          <p:nvPr/>
        </p:nvGrpSpPr>
        <p:grpSpPr>
          <a:xfrm>
            <a:off x="6202680" y="4700134"/>
            <a:ext cx="2097067" cy="898398"/>
            <a:chOff x="6202680" y="4700134"/>
            <a:chExt cx="2097067" cy="898398"/>
          </a:xfrm>
        </p:grpSpPr>
        <p:cxnSp>
          <p:nvCxnSpPr>
            <p:cNvPr id="6" name="Přímá spojnice 5"/>
            <p:cNvCxnSpPr/>
            <p:nvPr/>
          </p:nvCxnSpPr>
          <p:spPr>
            <a:xfrm>
              <a:off x="6283523" y="5120382"/>
              <a:ext cx="201622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6800468" y="4996220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7595530" y="4967982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ovéPole 42"/>
                <p:cNvSpPr txBox="1"/>
                <p:nvPr/>
              </p:nvSpPr>
              <p:spPr>
                <a:xfrm>
                  <a:off x="7388855" y="5229200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3" name="TextovéPole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388855" y="5229200"/>
                  <a:ext cx="416569" cy="369332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ovéPole 44"/>
                <p:cNvSpPr txBox="1"/>
                <p:nvPr/>
              </p:nvSpPr>
              <p:spPr>
                <a:xfrm>
                  <a:off x="6588111" y="5228942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5" name="TextovéPole 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88111" y="5228942"/>
                  <a:ext cx="416569" cy="369332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 r="-1323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Volný tvar 13"/>
            <p:cNvSpPr/>
            <p:nvPr/>
          </p:nvSpPr>
          <p:spPr>
            <a:xfrm>
              <a:off x="6804660" y="4861302"/>
              <a:ext cx="1394460" cy="259080"/>
            </a:xfrm>
            <a:custGeom>
              <a:avLst/>
              <a:gdLst>
                <a:gd name="connsiteX0" fmla="*/ 0 w 1394460"/>
                <a:gd name="connsiteY0" fmla="*/ 259080 h 259080"/>
                <a:gd name="connsiteX1" fmla="*/ 0 w 1394460"/>
                <a:gd name="connsiteY1" fmla="*/ 0 h 259080"/>
                <a:gd name="connsiteX2" fmla="*/ 1394460 w 1394460"/>
                <a:gd name="connsiteY2" fmla="*/ 3810 h 25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4460" h="259080">
                  <a:moveTo>
                    <a:pt x="0" y="259080"/>
                  </a:moveTo>
                  <a:lnTo>
                    <a:pt x="0" y="0"/>
                  </a:lnTo>
                  <a:lnTo>
                    <a:pt x="1394460" y="3810"/>
                  </a:lnTo>
                </a:path>
              </a:pathLst>
            </a:custGeom>
            <a:noFill/>
            <a:ln>
              <a:solidFill>
                <a:srgbClr val="92D05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Volný tvar 19"/>
            <p:cNvSpPr/>
            <p:nvPr/>
          </p:nvSpPr>
          <p:spPr>
            <a:xfrm>
              <a:off x="6202680" y="4736134"/>
              <a:ext cx="1394460" cy="381000"/>
            </a:xfrm>
            <a:custGeom>
              <a:avLst/>
              <a:gdLst>
                <a:gd name="connsiteX0" fmla="*/ 1394460 w 1394460"/>
                <a:gd name="connsiteY0" fmla="*/ 381000 h 381000"/>
                <a:gd name="connsiteX1" fmla="*/ 1394460 w 1394460"/>
                <a:gd name="connsiteY1" fmla="*/ 3810 h 381000"/>
                <a:gd name="connsiteX2" fmla="*/ 0 w 1394460"/>
                <a:gd name="connsiteY2" fmla="*/ 0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4460" h="381000">
                  <a:moveTo>
                    <a:pt x="1394460" y="381000"/>
                  </a:moveTo>
                  <a:lnTo>
                    <a:pt x="1394460" y="3810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00B0F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7556521" y="4700134"/>
              <a:ext cx="72008" cy="7200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Ovál 46"/>
            <p:cNvSpPr/>
            <p:nvPr/>
          </p:nvSpPr>
          <p:spPr>
            <a:xfrm>
              <a:off x="6768656" y="4825302"/>
              <a:ext cx="72008" cy="72000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8" name="Ovál 47"/>
            <p:cNvSpPr/>
            <p:nvPr/>
          </p:nvSpPr>
          <p:spPr>
            <a:xfrm>
              <a:off x="6768656" y="5084382"/>
              <a:ext cx="72008" cy="72000"/>
            </a:xfrm>
            <a:prstGeom prst="ellipse">
              <a:avLst/>
            </a:prstGeom>
            <a:solidFill>
              <a:srgbClr val="990033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49" name="Ovál 48"/>
            <p:cNvSpPr/>
            <p:nvPr/>
          </p:nvSpPr>
          <p:spPr>
            <a:xfrm>
              <a:off x="7561136" y="5084382"/>
              <a:ext cx="72008" cy="72000"/>
            </a:xfrm>
            <a:prstGeom prst="ellipse">
              <a:avLst/>
            </a:prstGeom>
            <a:solidFill>
              <a:srgbClr val="990033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cxnSp>
          <p:nvCxnSpPr>
            <p:cNvPr id="51" name="Přímá spojnice 50"/>
            <p:cNvCxnSpPr/>
            <p:nvPr/>
          </p:nvCxnSpPr>
          <p:spPr>
            <a:xfrm>
              <a:off x="6803050" y="5123528"/>
              <a:ext cx="792480" cy="0"/>
            </a:xfrm>
            <a:prstGeom prst="line">
              <a:avLst/>
            </a:prstGeom>
            <a:ln w="19050">
              <a:solidFill>
                <a:srgbClr val="9900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3" name="Čárový popisek 3 52"/>
          <p:cNvSpPr/>
          <p:nvPr/>
        </p:nvSpPr>
        <p:spPr>
          <a:xfrm>
            <a:off x="5347601" y="3099418"/>
            <a:ext cx="3314161" cy="1012172"/>
          </a:xfrm>
          <a:prstGeom prst="borderCallout3">
            <a:avLst>
              <a:gd name="adj1" fmla="val 137645"/>
              <a:gd name="adj2" fmla="val -47789"/>
              <a:gd name="adj3" fmla="val 107475"/>
              <a:gd name="adj4" fmla="val -18214"/>
              <a:gd name="adj5" fmla="val 74482"/>
              <a:gd name="adj6" fmla="val -16194"/>
              <a:gd name="adj7" fmla="val 59967"/>
              <a:gd name="adj8" fmla="val -3108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protože druhou odmocninu lze vypočítat jen z nezáporného čísla</a:t>
            </a:r>
            <a:endParaRPr lang="cs-CZ" sz="2200" dirty="0">
              <a:solidFill>
                <a:schemeClr val="tx1"/>
              </a:solidFill>
            </a:endParaRPr>
          </a:p>
        </p:txBody>
      </p:sp>
      <p:sp>
        <p:nvSpPr>
          <p:cNvPr id="54" name="Volný tvar 53"/>
          <p:cNvSpPr/>
          <p:nvPr/>
        </p:nvSpPr>
        <p:spPr>
          <a:xfrm>
            <a:off x="4854564" y="3859107"/>
            <a:ext cx="390468" cy="544643"/>
          </a:xfrm>
          <a:custGeom>
            <a:avLst/>
            <a:gdLst>
              <a:gd name="connsiteX0" fmla="*/ 724394 w 724394"/>
              <a:gd name="connsiteY0" fmla="*/ 0 h 783771"/>
              <a:gd name="connsiteX1" fmla="*/ 190005 w 724394"/>
              <a:gd name="connsiteY1" fmla="*/ 296883 h 783771"/>
              <a:gd name="connsiteX2" fmla="*/ 0 w 724394"/>
              <a:gd name="connsiteY2" fmla="*/ 783771 h 783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24394" h="783771">
                <a:moveTo>
                  <a:pt x="724394" y="0"/>
                </a:moveTo>
                <a:lnTo>
                  <a:pt x="190005" y="296883"/>
                </a:lnTo>
                <a:lnTo>
                  <a:pt x="0" y="783771"/>
                </a:lnTo>
              </a:path>
            </a:pathLst>
          </a:custGeom>
          <a:noFill/>
          <a:ln>
            <a:solidFill>
              <a:srgbClr val="990033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2187484" y="1344514"/>
                <a:ext cx="16670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2</m:t>
                      </m:r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−3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7484" y="1344514"/>
                <a:ext cx="1667092" cy="461665"/>
              </a:xfrm>
              <a:prstGeom prst="rect">
                <a:avLst/>
              </a:prstGeom>
              <a:blipFill rotWithShape="1">
                <a:blip r:embed="rId14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Přímá spojnice 58"/>
          <p:cNvCxnSpPr/>
          <p:nvPr/>
        </p:nvCxnSpPr>
        <p:spPr>
          <a:xfrm>
            <a:off x="1120033" y="3429000"/>
            <a:ext cx="2096647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2489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1" grpId="0"/>
      <p:bldP spid="10" grpId="0"/>
      <p:bldP spid="16" grpId="0"/>
      <p:bldP spid="22" grpId="0" animBg="1"/>
      <p:bldP spid="15" grpId="0"/>
      <p:bldP spid="27" grpId="0"/>
      <p:bldP spid="32" grpId="0"/>
      <p:bldP spid="30" grpId="0"/>
      <p:bldP spid="35" grpId="0"/>
      <p:bldP spid="36" grpId="0"/>
      <p:bldP spid="37" grpId="0"/>
      <p:bldP spid="38" grpId="0"/>
      <p:bldP spid="53" grpId="0" animBg="1"/>
      <p:bldP spid="54" grpId="0" animBg="1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Definiční obor složené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82291"/>
            <a:ext cx="8428022" cy="5844930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11)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12)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 typeface="+mj-lt"/>
              <a:buAutoNum type="alphaLcParenR"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1064650" y="782256"/>
                <a:ext cx="2935645" cy="5528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11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−6</m:t>
                          </m:r>
                        </m:e>
                      </m:rad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4650" y="782256"/>
                <a:ext cx="2935645" cy="55284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1373028" y="6555494"/>
            <a:ext cx="2284698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019266" y="3313309"/>
                <a:ext cx="2638460" cy="8552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3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−2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266" y="3313309"/>
                <a:ext cx="2638460" cy="85529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992581" y="1379521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103491" y="4274468"/>
                <a:ext cx="18968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−2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491" y="4274468"/>
                <a:ext cx="1896804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Čárový popisek 3 21"/>
          <p:cNvSpPr/>
          <p:nvPr/>
        </p:nvSpPr>
        <p:spPr>
          <a:xfrm>
            <a:off x="5274728" y="829014"/>
            <a:ext cx="3314161" cy="1012172"/>
          </a:xfrm>
          <a:prstGeom prst="borderCallout3">
            <a:avLst>
              <a:gd name="adj1" fmla="val 71166"/>
              <a:gd name="adj2" fmla="val -27328"/>
              <a:gd name="adj3" fmla="val 61610"/>
              <a:gd name="adj4" fmla="val -19581"/>
              <a:gd name="adj5" fmla="val 21532"/>
              <a:gd name="adj6" fmla="val -13293"/>
              <a:gd name="adj7" fmla="val 18271"/>
              <a:gd name="adj8" fmla="val -986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protože druhou odmocninu lze vypočítat jen z nezáporného čísla</a:t>
            </a:r>
            <a:endParaRPr lang="cs-CZ" sz="22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00220" y="4274469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951516" y="2329078"/>
                <a:ext cx="40006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11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endChr m:val="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</m:t>
                          </m:r>
                          <m:d>
                            <m:dPr>
                              <m:begChr m:val=""/>
                              <m:endChr m:val="⟩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−2</m:t>
                              </m:r>
                            </m:e>
                          </m:d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begChr m:val="⟨"/>
                          <m:endChr m:val="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3; </m:t>
                          </m:r>
                          <m:d>
                            <m:dPr>
                              <m:begChr m:val="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∞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1516" y="2329078"/>
                <a:ext cx="4000619" cy="461665"/>
              </a:xfrm>
              <a:prstGeom prst="rect">
                <a:avLst/>
              </a:prstGeom>
              <a:blipFill rotWithShape="1">
                <a:blip r:embed="rId5"/>
                <a:stretch>
                  <a:fillRect t="-127632" r="-17378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1228370" y="6006058"/>
                <a:ext cx="26082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12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2;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8370" y="6006058"/>
                <a:ext cx="2608204" cy="461665"/>
              </a:xfrm>
              <a:prstGeom prst="rect">
                <a:avLst/>
              </a:prstGeom>
              <a:blipFill rotWithShape="1">
                <a:blip r:embed="rId6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4387926" y="4274466"/>
                <a:ext cx="17736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−2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≠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7926" y="4274466"/>
                <a:ext cx="1773604" cy="461665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3785458" y="4274467"/>
                <a:ext cx="7065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∧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5458" y="4274467"/>
                <a:ext cx="706516" cy="461665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3269325" y="5669302"/>
                <a:ext cx="18968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&gt;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2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9325" y="5669302"/>
                <a:ext cx="1896804" cy="46166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Čárový popisek 3 52"/>
          <p:cNvSpPr/>
          <p:nvPr/>
        </p:nvSpPr>
        <p:spPr>
          <a:xfrm>
            <a:off x="4643111" y="3234873"/>
            <a:ext cx="3314161" cy="1012172"/>
          </a:xfrm>
          <a:prstGeom prst="borderCallout3">
            <a:avLst>
              <a:gd name="adj1" fmla="val 113949"/>
              <a:gd name="adj2" fmla="val -35577"/>
              <a:gd name="adj3" fmla="val 82298"/>
              <a:gd name="adj4" fmla="val -31331"/>
              <a:gd name="adj5" fmla="val 74482"/>
              <a:gd name="adj6" fmla="val -16194"/>
              <a:gd name="adj7" fmla="val 59967"/>
              <a:gd name="adj8" fmla="val -3108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protože druhou odmocninu lze vypočítat jen z nezáporného čísla</a:t>
            </a:r>
            <a:endParaRPr lang="cs-CZ" sz="22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ovéPole 54"/>
              <p:cNvSpPr txBox="1"/>
              <p:nvPr/>
            </p:nvSpPr>
            <p:spPr>
              <a:xfrm>
                <a:off x="2148544" y="1388377"/>
                <a:ext cx="224156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</m:ctrlPr>
                        </m:sSup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</m:e>
                        <m:sup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p>
                      </m:sSup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−</m:t>
                      </m:r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−6≥0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5" name="TextovéPole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8544" y="1388377"/>
                <a:ext cx="2241562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Přímá spojnice 58"/>
          <p:cNvCxnSpPr/>
          <p:nvPr/>
        </p:nvCxnSpPr>
        <p:spPr>
          <a:xfrm>
            <a:off x="1100220" y="2817528"/>
            <a:ext cx="3656681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1550088" y="1841186"/>
                <a:ext cx="294188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−3</m:t>
                          </m:r>
                        </m:e>
                      </m:d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+2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0088" y="1841186"/>
                <a:ext cx="2941886" cy="461665"/>
              </a:xfrm>
              <a:prstGeom prst="rect">
                <a:avLst/>
              </a:prstGeom>
              <a:blipFill rotWithShape="1">
                <a:blip r:embed="rId12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3" name="Skupina 12"/>
          <p:cNvGrpSpPr/>
          <p:nvPr/>
        </p:nvGrpSpPr>
        <p:grpSpPr>
          <a:xfrm>
            <a:off x="5485666" y="2025719"/>
            <a:ext cx="2016224" cy="646464"/>
            <a:chOff x="5485666" y="2025719"/>
            <a:chExt cx="2016224" cy="646464"/>
          </a:xfrm>
        </p:grpSpPr>
        <p:cxnSp>
          <p:nvCxnSpPr>
            <p:cNvPr id="6" name="Přímá spojnice 5"/>
            <p:cNvCxnSpPr/>
            <p:nvPr/>
          </p:nvCxnSpPr>
          <p:spPr>
            <a:xfrm>
              <a:off x="5485666" y="2204864"/>
              <a:ext cx="201622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>
              <a:off x="5868144" y="2048718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6899909" y="2052464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3" name="TextovéPole 42"/>
                <p:cNvSpPr txBox="1"/>
                <p:nvPr/>
              </p:nvSpPr>
              <p:spPr>
                <a:xfrm>
                  <a:off x="6691624" y="2302851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3" name="TextovéPole 4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91624" y="2302851"/>
                  <a:ext cx="416569" cy="369332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5" name="TextovéPole 44"/>
                <p:cNvSpPr txBox="1"/>
                <p:nvPr/>
              </p:nvSpPr>
              <p:spPr>
                <a:xfrm>
                  <a:off x="5588595" y="2302851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−2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45" name="TextovéPole 4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588595" y="2302851"/>
                  <a:ext cx="416569" cy="369332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 r="-13235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8" name="Ovál 47"/>
            <p:cNvSpPr/>
            <p:nvPr/>
          </p:nvSpPr>
          <p:spPr>
            <a:xfrm>
              <a:off x="5832140" y="2165118"/>
              <a:ext cx="72008" cy="72000"/>
            </a:xfrm>
            <a:prstGeom prst="ellipse">
              <a:avLst/>
            </a:prstGeom>
            <a:solidFill>
              <a:srgbClr val="990033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49" name="Ovál 48"/>
            <p:cNvSpPr/>
            <p:nvPr/>
          </p:nvSpPr>
          <p:spPr>
            <a:xfrm>
              <a:off x="6863905" y="2165118"/>
              <a:ext cx="72008" cy="72000"/>
            </a:xfrm>
            <a:prstGeom prst="ellipse">
              <a:avLst/>
            </a:prstGeom>
            <a:solidFill>
              <a:srgbClr val="990033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4" name="Plus 3"/>
            <p:cNvSpPr/>
            <p:nvPr/>
          </p:nvSpPr>
          <p:spPr>
            <a:xfrm>
              <a:off x="5588594" y="2048718"/>
              <a:ext cx="144000" cy="144000"/>
            </a:xfrm>
            <a:prstGeom prst="mathPlus">
              <a:avLst/>
            </a:prstGeom>
            <a:solidFill>
              <a:schemeClr val="tx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Plus 38"/>
            <p:cNvSpPr/>
            <p:nvPr/>
          </p:nvSpPr>
          <p:spPr>
            <a:xfrm>
              <a:off x="7040425" y="2047734"/>
              <a:ext cx="144000" cy="144000"/>
            </a:xfrm>
            <a:prstGeom prst="mathPlus">
              <a:avLst/>
            </a:prstGeom>
            <a:solidFill>
              <a:schemeClr val="tx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Minus 4"/>
            <p:cNvSpPr/>
            <p:nvPr/>
          </p:nvSpPr>
          <p:spPr>
            <a:xfrm>
              <a:off x="6300192" y="2061198"/>
              <a:ext cx="144016" cy="72000"/>
            </a:xfrm>
            <a:prstGeom prst="mathMinus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vál 6"/>
            <p:cNvSpPr/>
            <p:nvPr/>
          </p:nvSpPr>
          <p:spPr>
            <a:xfrm>
              <a:off x="5569420" y="2036493"/>
              <a:ext cx="163174" cy="163174"/>
            </a:xfrm>
            <a:prstGeom prst="ellipse">
              <a:avLst/>
            </a:pr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7030838" y="2025719"/>
              <a:ext cx="163174" cy="163174"/>
            </a:xfrm>
            <a:prstGeom prst="ellipse">
              <a:avLst/>
            </a:pr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Čárový popisek 3 49"/>
              <p:cNvSpPr/>
              <p:nvPr/>
            </p:nvSpPr>
            <p:spPr>
              <a:xfrm>
                <a:off x="6720471" y="4505298"/>
                <a:ext cx="1836519" cy="1339691"/>
              </a:xfrm>
              <a:prstGeom prst="borderCallout3">
                <a:avLst>
                  <a:gd name="adj1" fmla="val 1384"/>
                  <a:gd name="adj2" fmla="val -37195"/>
                  <a:gd name="adj3" fmla="val 2247"/>
                  <a:gd name="adj4" fmla="val -18977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jmenovatel musí být různý od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0" name="Čárový popisek 3 4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0471" y="4505298"/>
                <a:ext cx="1836519" cy="1339691"/>
              </a:xfrm>
              <a:prstGeom prst="borderCallout3">
                <a:avLst>
                  <a:gd name="adj1" fmla="val 1384"/>
                  <a:gd name="adj2" fmla="val -37195"/>
                  <a:gd name="adj3" fmla="val 2247"/>
                  <a:gd name="adj4" fmla="val -18977"/>
                  <a:gd name="adj5" fmla="val 20277"/>
                  <a:gd name="adj6" fmla="val -17892"/>
                  <a:gd name="adj7" fmla="val 18271"/>
                  <a:gd name="adj8" fmla="val -986"/>
                </a:avLst>
              </a:prstGeom>
              <a:blipFill rotWithShape="1">
                <a:blip r:embed="rId15"/>
                <a:stretch>
                  <a:fillRect b="-10084"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Pravá složená závorka 8"/>
          <p:cNvSpPr/>
          <p:nvPr/>
        </p:nvSpPr>
        <p:spPr>
          <a:xfrm rot="5400000">
            <a:off x="3910903" y="3139686"/>
            <a:ext cx="489110" cy="3561481"/>
          </a:xfrm>
          <a:prstGeom prst="rightBrace">
            <a:avLst/>
          </a:prstGeom>
          <a:ln w="19050">
            <a:solidFill>
              <a:srgbClr val="9900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3207056" y="5194903"/>
                <a:ext cx="18968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−2</m:t>
                      </m:r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&gt;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7056" y="5194903"/>
                <a:ext cx="1896804" cy="461665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51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1" grpId="0"/>
      <p:bldP spid="10" grpId="0"/>
      <p:bldP spid="16" grpId="0"/>
      <p:bldP spid="22" grpId="0" animBg="1"/>
      <p:bldP spid="15" grpId="0"/>
      <p:bldP spid="27" grpId="0"/>
      <p:bldP spid="32" grpId="0"/>
      <p:bldP spid="35" grpId="0"/>
      <p:bldP spid="36" grpId="0"/>
      <p:bldP spid="37" grpId="0"/>
      <p:bldP spid="53" grpId="0" animBg="1"/>
      <p:bldP spid="55" grpId="0"/>
      <p:bldP spid="34" grpId="0"/>
      <p:bldP spid="50" grpId="0" animBg="1"/>
      <p:bldP spid="9" grpId="0" animBg="1"/>
      <p:bldP spid="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Definiční obor složené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82256"/>
            <a:ext cx="8356014" cy="5944965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13)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14)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 typeface="+mj-lt"/>
              <a:buAutoNum type="alphaLcParenR"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783570" y="918825"/>
                <a:ext cx="2639841" cy="939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13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+5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−1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570" y="918825"/>
                <a:ext cx="2639841" cy="93910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1293482" y="6535376"/>
            <a:ext cx="3638558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065850" y="3949533"/>
                <a:ext cx="2638460" cy="11835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14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+5</m:t>
                              </m:r>
                            </m:num>
                            <m:den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−1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5850" y="3949533"/>
                <a:ext cx="2638460" cy="118352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879354" y="1876473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837765" y="1876472"/>
                <a:ext cx="18968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−1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&gt;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765" y="1876472"/>
                <a:ext cx="1896804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Čárový popisek 3 21"/>
          <p:cNvSpPr/>
          <p:nvPr/>
        </p:nvSpPr>
        <p:spPr>
          <a:xfrm>
            <a:off x="4445640" y="877032"/>
            <a:ext cx="3314161" cy="1012172"/>
          </a:xfrm>
          <a:prstGeom prst="borderCallout3">
            <a:avLst>
              <a:gd name="adj1" fmla="val 102429"/>
              <a:gd name="adj2" fmla="val -37641"/>
              <a:gd name="adj3" fmla="val 73781"/>
              <a:gd name="adj4" fmla="val -18109"/>
              <a:gd name="adj5" fmla="val 23013"/>
              <a:gd name="adj6" fmla="val -11031"/>
              <a:gd name="adj7" fmla="val 18271"/>
              <a:gd name="adj8" fmla="val -986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protože druhou odmocninu lze vypočítat jen z nezáporného čísla</a:t>
            </a:r>
            <a:endParaRPr lang="cs-CZ" sz="22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65850" y="522931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1067407" y="3543108"/>
                <a:ext cx="26607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13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1;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7407" y="3543108"/>
                <a:ext cx="2660794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1973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1124848" y="6006058"/>
                <a:ext cx="403825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14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endChr m:val="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</m:t>
                          </m:r>
                          <m:d>
                            <m:dPr>
                              <m:begChr m:val=""/>
                              <m:endChr m:val="⟩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−5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∪</m:t>
                          </m:r>
                        </m:e>
                      </m:d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1;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4848" y="6006058"/>
                <a:ext cx="4038253" cy="461665"/>
              </a:xfrm>
              <a:prstGeom prst="rect">
                <a:avLst/>
              </a:prstGeom>
              <a:blipFill rotWithShape="1">
                <a:blip r:embed="rId6"/>
                <a:stretch>
                  <a:fillRect t="-127632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3351052" y="1876473"/>
                <a:ext cx="7065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∧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1052" y="1876473"/>
                <a:ext cx="706516" cy="46166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Čárový popisek 3 52"/>
              <p:cNvSpPr/>
              <p:nvPr/>
            </p:nvSpPr>
            <p:spPr>
              <a:xfrm>
                <a:off x="5366998" y="2461015"/>
                <a:ext cx="3314161" cy="1826157"/>
              </a:xfrm>
              <a:prstGeom prst="borderCallout3">
                <a:avLst>
                  <a:gd name="adj1" fmla="val -20970"/>
                  <a:gd name="adj2" fmla="val 3486"/>
                  <a:gd name="adj3" fmla="val -21936"/>
                  <a:gd name="adj4" fmla="val 17921"/>
                  <a:gd name="adj5" fmla="val -19678"/>
                  <a:gd name="adj6" fmla="val 26709"/>
                  <a:gd name="adj7" fmla="val -3761"/>
                  <a:gd name="adj8" fmla="val 25987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druhou odmocninu lze vypočítat jen z nezáporného čísla a jmenovatel musí být různý od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53" name="Čárový popisek 3 5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6998" y="2461015"/>
                <a:ext cx="3314161" cy="1826157"/>
              </a:xfrm>
              <a:prstGeom prst="borderCallout3">
                <a:avLst>
                  <a:gd name="adj1" fmla="val -20970"/>
                  <a:gd name="adj2" fmla="val 3486"/>
                  <a:gd name="adj3" fmla="val -21936"/>
                  <a:gd name="adj4" fmla="val 17921"/>
                  <a:gd name="adj5" fmla="val -19678"/>
                  <a:gd name="adj6" fmla="val 26709"/>
                  <a:gd name="adj7" fmla="val -3761"/>
                  <a:gd name="adj8" fmla="val 25987"/>
                </a:avLst>
              </a:prstGeom>
              <a:blipFill rotWithShape="1">
                <a:blip r:embed="rId8"/>
                <a:stretch>
                  <a:fillRect r="-2372" b="-3141"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Přímá spojnice 58"/>
          <p:cNvCxnSpPr/>
          <p:nvPr/>
        </p:nvCxnSpPr>
        <p:spPr>
          <a:xfrm>
            <a:off x="1293482" y="4009178"/>
            <a:ext cx="2129929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2186009" y="5108827"/>
                <a:ext cx="1896804" cy="791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+5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−1</m:t>
                          </m:r>
                        </m:den>
                      </m:f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6009" y="5108827"/>
                <a:ext cx="1896804" cy="79130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950645" y="1876471"/>
                <a:ext cx="162071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+5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0645" y="1876471"/>
                <a:ext cx="1620715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ovéPole 45"/>
              <p:cNvSpPr txBox="1"/>
              <p:nvPr/>
            </p:nvSpPr>
            <p:spPr>
              <a:xfrm>
                <a:off x="1950645" y="2341523"/>
                <a:ext cx="162071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−5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6" name="TextovéPole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0645" y="2341523"/>
                <a:ext cx="1620715" cy="461665"/>
              </a:xfrm>
              <a:prstGeom prst="rect">
                <a:avLst/>
              </a:prstGeom>
              <a:blipFill rotWithShape="1">
                <a:blip r:embed="rId11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3681965" y="2287534"/>
                <a:ext cx="18968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&gt;1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1965" y="2287534"/>
                <a:ext cx="1896804" cy="46166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7" name="Skupina 16"/>
          <p:cNvGrpSpPr/>
          <p:nvPr/>
        </p:nvGrpSpPr>
        <p:grpSpPr>
          <a:xfrm>
            <a:off x="5163102" y="5840498"/>
            <a:ext cx="2016224" cy="646464"/>
            <a:chOff x="4462868" y="5799955"/>
            <a:chExt cx="2016224" cy="646464"/>
          </a:xfrm>
        </p:grpSpPr>
        <p:cxnSp>
          <p:nvCxnSpPr>
            <p:cNvPr id="56" name="Přímá spojnice 55"/>
            <p:cNvCxnSpPr/>
            <p:nvPr/>
          </p:nvCxnSpPr>
          <p:spPr>
            <a:xfrm>
              <a:off x="4462868" y="5979100"/>
              <a:ext cx="201622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Přímá spojnice 56"/>
            <p:cNvCxnSpPr/>
            <p:nvPr/>
          </p:nvCxnSpPr>
          <p:spPr>
            <a:xfrm>
              <a:off x="4845346" y="5822954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Přímá spojnice 57"/>
            <p:cNvCxnSpPr/>
            <p:nvPr/>
          </p:nvCxnSpPr>
          <p:spPr>
            <a:xfrm>
              <a:off x="5877111" y="5826700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ovéPole 59"/>
                <p:cNvSpPr txBox="1"/>
                <p:nvPr/>
              </p:nvSpPr>
              <p:spPr>
                <a:xfrm>
                  <a:off x="5668826" y="6077087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60" name="TextovéPole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668826" y="6077087"/>
                  <a:ext cx="416569" cy="369332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TextovéPole 60"/>
                <p:cNvSpPr txBox="1"/>
                <p:nvPr/>
              </p:nvSpPr>
              <p:spPr>
                <a:xfrm>
                  <a:off x="4565797" y="6077087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61" name="TextovéPole 6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65797" y="6077087"/>
                  <a:ext cx="416569" cy="369332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 r="-14706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2" name="Ovál 61"/>
            <p:cNvSpPr/>
            <p:nvPr/>
          </p:nvSpPr>
          <p:spPr>
            <a:xfrm>
              <a:off x="4809342" y="5939354"/>
              <a:ext cx="72008" cy="72000"/>
            </a:xfrm>
            <a:prstGeom prst="ellipse">
              <a:avLst/>
            </a:prstGeom>
            <a:solidFill>
              <a:srgbClr val="990033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63" name="Ovál 62"/>
            <p:cNvSpPr/>
            <p:nvPr/>
          </p:nvSpPr>
          <p:spPr>
            <a:xfrm>
              <a:off x="5841107" y="5939354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sp>
          <p:nvSpPr>
            <p:cNvPr id="64" name="Plus 63"/>
            <p:cNvSpPr/>
            <p:nvPr/>
          </p:nvSpPr>
          <p:spPr>
            <a:xfrm>
              <a:off x="4565796" y="5822954"/>
              <a:ext cx="144000" cy="144000"/>
            </a:xfrm>
            <a:prstGeom prst="mathPlus">
              <a:avLst/>
            </a:prstGeom>
            <a:solidFill>
              <a:schemeClr val="tx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Plus 64"/>
            <p:cNvSpPr/>
            <p:nvPr/>
          </p:nvSpPr>
          <p:spPr>
            <a:xfrm>
              <a:off x="6017627" y="5821970"/>
              <a:ext cx="144000" cy="144000"/>
            </a:xfrm>
            <a:prstGeom prst="mathPlus">
              <a:avLst/>
            </a:prstGeom>
            <a:solidFill>
              <a:schemeClr val="tx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6" name="Minus 65"/>
            <p:cNvSpPr/>
            <p:nvPr/>
          </p:nvSpPr>
          <p:spPr>
            <a:xfrm>
              <a:off x="5277394" y="5835434"/>
              <a:ext cx="144016" cy="72000"/>
            </a:xfrm>
            <a:prstGeom prst="mathMinus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Ovál 66"/>
            <p:cNvSpPr/>
            <p:nvPr/>
          </p:nvSpPr>
          <p:spPr>
            <a:xfrm>
              <a:off x="4546622" y="5810729"/>
              <a:ext cx="163174" cy="163174"/>
            </a:xfrm>
            <a:prstGeom prst="ellipse">
              <a:avLst/>
            </a:pr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Ovál 67"/>
            <p:cNvSpPr/>
            <p:nvPr/>
          </p:nvSpPr>
          <p:spPr>
            <a:xfrm>
              <a:off x="6008040" y="5799955"/>
              <a:ext cx="163174" cy="163174"/>
            </a:xfrm>
            <a:prstGeom prst="ellipse">
              <a:avLst/>
            </a:prstGeom>
            <a:noFill/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701996" y="2773208"/>
            <a:ext cx="2031057" cy="898398"/>
            <a:chOff x="1701996" y="2773208"/>
            <a:chExt cx="2031057" cy="898398"/>
          </a:xfrm>
        </p:grpSpPr>
        <p:cxnSp>
          <p:nvCxnSpPr>
            <p:cNvPr id="70" name="Přímá spojnice 69"/>
            <p:cNvCxnSpPr/>
            <p:nvPr/>
          </p:nvCxnSpPr>
          <p:spPr>
            <a:xfrm>
              <a:off x="1701996" y="3193456"/>
              <a:ext cx="2016224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Přímá spojnice 70"/>
            <p:cNvCxnSpPr/>
            <p:nvPr/>
          </p:nvCxnSpPr>
          <p:spPr>
            <a:xfrm>
              <a:off x="2218941" y="3069294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Přímá spojnice 71"/>
            <p:cNvCxnSpPr/>
            <p:nvPr/>
          </p:nvCxnSpPr>
          <p:spPr>
            <a:xfrm>
              <a:off x="3014003" y="3041056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TextovéPole 72"/>
                <p:cNvSpPr txBox="1"/>
                <p:nvPr/>
              </p:nvSpPr>
              <p:spPr>
                <a:xfrm>
                  <a:off x="2807328" y="3302274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73" name="TextovéPole 7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07328" y="3302274"/>
                  <a:ext cx="416569" cy="369332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ovéPole 73"/>
                <p:cNvSpPr txBox="1"/>
                <p:nvPr/>
              </p:nvSpPr>
              <p:spPr>
                <a:xfrm>
                  <a:off x="2006584" y="3302016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−5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74" name="TextovéPole 7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06584" y="3302016"/>
                  <a:ext cx="416569" cy="369332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 r="-16176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5" name="Volný tvar 74"/>
            <p:cNvSpPr/>
            <p:nvPr/>
          </p:nvSpPr>
          <p:spPr>
            <a:xfrm>
              <a:off x="2223133" y="2934376"/>
              <a:ext cx="1394460" cy="259080"/>
            </a:xfrm>
            <a:custGeom>
              <a:avLst/>
              <a:gdLst>
                <a:gd name="connsiteX0" fmla="*/ 0 w 1394460"/>
                <a:gd name="connsiteY0" fmla="*/ 259080 h 259080"/>
                <a:gd name="connsiteX1" fmla="*/ 0 w 1394460"/>
                <a:gd name="connsiteY1" fmla="*/ 0 h 259080"/>
                <a:gd name="connsiteX2" fmla="*/ 1394460 w 1394460"/>
                <a:gd name="connsiteY2" fmla="*/ 3810 h 25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4460" h="259080">
                  <a:moveTo>
                    <a:pt x="0" y="259080"/>
                  </a:moveTo>
                  <a:lnTo>
                    <a:pt x="0" y="0"/>
                  </a:lnTo>
                  <a:lnTo>
                    <a:pt x="1394460" y="3810"/>
                  </a:lnTo>
                </a:path>
              </a:pathLst>
            </a:custGeom>
            <a:noFill/>
            <a:ln>
              <a:solidFill>
                <a:srgbClr val="92D05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6" name="Volný tvar 75"/>
            <p:cNvSpPr/>
            <p:nvPr/>
          </p:nvSpPr>
          <p:spPr>
            <a:xfrm flipH="1">
              <a:off x="3009853" y="2797476"/>
              <a:ext cx="682397" cy="395980"/>
            </a:xfrm>
            <a:custGeom>
              <a:avLst/>
              <a:gdLst>
                <a:gd name="connsiteX0" fmla="*/ 1394460 w 1394460"/>
                <a:gd name="connsiteY0" fmla="*/ 381000 h 381000"/>
                <a:gd name="connsiteX1" fmla="*/ 1394460 w 1394460"/>
                <a:gd name="connsiteY1" fmla="*/ 3810 h 381000"/>
                <a:gd name="connsiteX2" fmla="*/ 0 w 1394460"/>
                <a:gd name="connsiteY2" fmla="*/ 0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4460" h="381000">
                  <a:moveTo>
                    <a:pt x="1394460" y="381000"/>
                  </a:moveTo>
                  <a:lnTo>
                    <a:pt x="1394460" y="3810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00B0F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7" name="Ovál 76"/>
            <p:cNvSpPr/>
            <p:nvPr/>
          </p:nvSpPr>
          <p:spPr>
            <a:xfrm>
              <a:off x="2974994" y="2773208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8" name="Ovál 77"/>
            <p:cNvSpPr/>
            <p:nvPr/>
          </p:nvSpPr>
          <p:spPr>
            <a:xfrm>
              <a:off x="2187129" y="2898376"/>
              <a:ext cx="72008" cy="72000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0" name="Ovál 79"/>
            <p:cNvSpPr/>
            <p:nvPr/>
          </p:nvSpPr>
          <p:spPr>
            <a:xfrm>
              <a:off x="2979609" y="3157456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cxnSp>
          <p:nvCxnSpPr>
            <p:cNvPr id="81" name="Přímá spojnice 80"/>
            <p:cNvCxnSpPr/>
            <p:nvPr/>
          </p:nvCxnSpPr>
          <p:spPr>
            <a:xfrm flipH="1">
              <a:off x="3014003" y="3193456"/>
              <a:ext cx="719050" cy="3146"/>
            </a:xfrm>
            <a:prstGeom prst="line">
              <a:avLst/>
            </a:prstGeom>
            <a:ln w="19050">
              <a:solidFill>
                <a:srgbClr val="990033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Čárový popisek 3 81"/>
          <p:cNvSpPr/>
          <p:nvPr/>
        </p:nvSpPr>
        <p:spPr>
          <a:xfrm>
            <a:off x="5382108" y="4430640"/>
            <a:ext cx="3314161" cy="1012172"/>
          </a:xfrm>
          <a:prstGeom prst="borderCallout3">
            <a:avLst>
              <a:gd name="adj1" fmla="val 102429"/>
              <a:gd name="adj2" fmla="val -44162"/>
              <a:gd name="adj3" fmla="val 73781"/>
              <a:gd name="adj4" fmla="val -20617"/>
              <a:gd name="adj5" fmla="val 23013"/>
              <a:gd name="adj6" fmla="val -11031"/>
              <a:gd name="adj7" fmla="val 18271"/>
              <a:gd name="adj8" fmla="val -986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protože druhou odmocninu lze vypočítat jen z nezáporného čísla</a:t>
            </a:r>
            <a:endParaRPr lang="cs-CZ" sz="2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30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1" grpId="0"/>
      <p:bldP spid="10" grpId="0"/>
      <p:bldP spid="16" grpId="0"/>
      <p:bldP spid="22" grpId="0" animBg="1"/>
      <p:bldP spid="15" grpId="0"/>
      <p:bldP spid="27" grpId="0"/>
      <p:bldP spid="32" grpId="0"/>
      <p:bldP spid="36" grpId="0"/>
      <p:bldP spid="53" grpId="0" animBg="1"/>
      <p:bldP spid="52" grpId="0"/>
      <p:bldP spid="38" grpId="0"/>
      <p:bldP spid="46" grpId="0"/>
      <p:bldP spid="47" grpId="0"/>
      <p:bldP spid="8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Definiční obor složené funkce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91353"/>
            <a:ext cx="8356014" cy="5935868"/>
          </a:xfrm>
        </p:spPr>
        <p:txBody>
          <a:bodyPr/>
          <a:lstStyle/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15)</a:t>
            </a: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16) </a:t>
            </a:r>
          </a:p>
          <a:p>
            <a:pPr marL="0" indent="0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457200" indent="-457200">
              <a:buFont typeface="+mj-lt"/>
              <a:buAutoNum type="alphaLcParenR"/>
            </a:pP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865200" y="747934"/>
                <a:ext cx="4002597" cy="5395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15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radPr>
                        <m:deg/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d>
                            <m:d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+2</m:t>
                              </m:r>
                            </m:e>
                          </m:d>
                          <m:d>
                            <m:d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−6</m:t>
                              </m:r>
                            </m:e>
                          </m:d>
                        </m:e>
                      </m:rad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5200" y="747934"/>
                <a:ext cx="4002597" cy="53957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>
            <a:off x="1124848" y="6669360"/>
            <a:ext cx="4023216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1065850" y="4492314"/>
                <a:ext cx="3519160" cy="9387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i="1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𝑓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16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7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radPr>
                            <m:deg/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cs-CZ" sz="2400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  <a:cs typeface="Arial" pitchFamily="34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  <a:cs typeface="Arial" pitchFamily="34" charset="0"/>
                                    </a:rPr>
                                    <m:t>𝑥</m:t>
                                  </m:r>
                                  <m:r>
                                    <a:rPr lang="cs-CZ" sz="2400" b="0" i="1" smtClean="0">
                                      <a:solidFill>
                                        <a:srgbClr val="990033"/>
                                      </a:solidFill>
                                      <a:latin typeface="Cambria Math"/>
                                      <a:cs typeface="Arial" pitchFamily="34" charset="0"/>
                                    </a:rPr>
                                    <m:t>+3</m:t>
                                  </m:r>
                                </m:e>
                              </m:d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−1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5850" y="4492314"/>
                <a:ext cx="3519160" cy="93878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719572" y="142618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p:sp>
        <p:nvSpPr>
          <p:cNvPr id="22" name="Čárový popisek 3 21"/>
          <p:cNvSpPr/>
          <p:nvPr/>
        </p:nvSpPr>
        <p:spPr>
          <a:xfrm>
            <a:off x="5344026" y="781419"/>
            <a:ext cx="3314161" cy="1012172"/>
          </a:xfrm>
          <a:prstGeom prst="borderCallout3">
            <a:avLst>
              <a:gd name="adj1" fmla="val 66620"/>
              <a:gd name="adj2" fmla="val -26605"/>
              <a:gd name="adj3" fmla="val 32596"/>
              <a:gd name="adj4" fmla="val -17703"/>
              <a:gd name="adj5" fmla="val 23013"/>
              <a:gd name="adj6" fmla="val -11031"/>
              <a:gd name="adj7" fmla="val 18271"/>
              <a:gd name="adj8" fmla="val -986"/>
            </a:avLst>
          </a:prstGeom>
          <a:noFill/>
          <a:ln>
            <a:solidFill>
              <a:srgbClr val="990033"/>
            </a:solidFill>
            <a:headEnd type="arrow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protože druhou odmocninu lze vypočítat jen z nezáporného čísla</a:t>
            </a:r>
            <a:endParaRPr lang="cs-CZ" sz="22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65850" y="5394706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odm</a:t>
            </a:r>
            <a:r>
              <a:rPr lang="cs-CZ" sz="2400" dirty="0" smtClean="0"/>
              <a:t>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95288" y="3945631"/>
                <a:ext cx="37446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15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begChr m:val="⟨"/>
                          <m:endChr m:val="⟩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−2;0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begChr m:val="⟨"/>
                          <m:endChr m:val=""/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6;</m:t>
                          </m:r>
                          <m:d>
                            <m:dPr>
                              <m:begChr m:val="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∞</m:t>
                              </m:r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288" y="3945631"/>
                <a:ext cx="3744664" cy="461665"/>
              </a:xfrm>
              <a:prstGeom prst="rect">
                <a:avLst/>
              </a:prstGeom>
              <a:blipFill rotWithShape="1">
                <a:blip r:embed="rId4"/>
                <a:stretch>
                  <a:fillRect t="-127632" r="-16450" b="-1973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970574" y="6074839"/>
                <a:ext cx="44118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16</m:t>
                              </m:r>
                            </m:sub>
                          </m:sSub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−∞;−4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−2; 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0574" y="6074839"/>
                <a:ext cx="4411850" cy="461665"/>
              </a:xfrm>
              <a:prstGeom prst="rect">
                <a:avLst/>
              </a:prstGeom>
              <a:blipFill rotWithShape="1">
                <a:blip r:embed="rId5"/>
                <a:stretch>
                  <a:fillRect b="-2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Přímá spojnice 58"/>
          <p:cNvCxnSpPr/>
          <p:nvPr/>
        </p:nvCxnSpPr>
        <p:spPr>
          <a:xfrm>
            <a:off x="612953" y="4413094"/>
            <a:ext cx="3310975" cy="0"/>
          </a:xfrm>
          <a:prstGeom prst="line">
            <a:avLst/>
          </a:prstGeom>
          <a:ln w="381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2129125" y="5394707"/>
                <a:ext cx="26661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+3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−1&gt;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9125" y="5394707"/>
                <a:ext cx="2666137" cy="46166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633713" y="1426186"/>
                <a:ext cx="32888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>
                          <a:latin typeface="Cambria Math"/>
                          <a:cs typeface="Arial" pitchFamily="34" charset="0"/>
                        </a:rPr>
                        <m:t>𝑥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+2</m:t>
                          </m:r>
                        </m:e>
                      </m:d>
                      <m:d>
                        <m:dPr>
                          <m:ctrlP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i="1">
                              <a:latin typeface="Cambria Math"/>
                              <a:cs typeface="Arial" pitchFamily="34" charset="0"/>
                            </a:rPr>
                            <m:t>−6</m:t>
                          </m:r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≥</m:t>
                      </m:r>
                      <m:r>
                        <a:rPr lang="cs-CZ" sz="2400" b="0" i="1" smtClean="0"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3713" y="1426186"/>
                <a:ext cx="3288860" cy="461665"/>
              </a:xfrm>
              <a:prstGeom prst="rect">
                <a:avLst/>
              </a:prstGeom>
              <a:blipFill rotWithShape="1">
                <a:blip r:embed="rId7"/>
                <a:stretch>
                  <a:fillRect b="-13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ovéPole 47"/>
          <p:cNvSpPr txBox="1"/>
          <p:nvPr/>
        </p:nvSpPr>
        <p:spPr>
          <a:xfrm>
            <a:off x="5344026" y="1887851"/>
            <a:ext cx="16490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nul. body.: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6958000" y="1887850"/>
                <a:ext cx="186661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cs typeface="Arial" pitchFamily="34" charset="0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=0;−2;6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8000" y="1887850"/>
                <a:ext cx="1866616" cy="461665"/>
              </a:xfrm>
              <a:prstGeom prst="rect">
                <a:avLst/>
              </a:prstGeom>
              <a:blipFill rotWithShape="1">
                <a:blip r:embed="rId10"/>
                <a:stretch>
                  <a:fillRect b="-2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ovéPole 50"/>
              <p:cNvSpPr txBox="1"/>
              <p:nvPr/>
            </p:nvSpPr>
            <p:spPr>
              <a:xfrm>
                <a:off x="2216525" y="5752235"/>
                <a:ext cx="26661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+3</m:t>
                          </m:r>
                        </m:e>
                      </m:d>
                      <m:r>
                        <a:rPr lang="cs-CZ" sz="2400" b="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&gt;1</m:t>
                      </m:r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51" name="TextovéPole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6525" y="5752235"/>
                <a:ext cx="2666137" cy="46166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Skupina 4"/>
          <p:cNvGrpSpPr/>
          <p:nvPr/>
        </p:nvGrpSpPr>
        <p:grpSpPr>
          <a:xfrm>
            <a:off x="5309767" y="5625540"/>
            <a:ext cx="2257077" cy="864797"/>
            <a:chOff x="5309767" y="5625540"/>
            <a:chExt cx="2257077" cy="864797"/>
          </a:xfrm>
        </p:grpSpPr>
        <p:grpSp>
          <p:nvGrpSpPr>
            <p:cNvPr id="4" name="Skupina 3"/>
            <p:cNvGrpSpPr/>
            <p:nvPr/>
          </p:nvGrpSpPr>
          <p:grpSpPr>
            <a:xfrm>
              <a:off x="5502788" y="5638106"/>
              <a:ext cx="2064056" cy="852231"/>
              <a:chOff x="5502788" y="5638106"/>
              <a:chExt cx="2064056" cy="852231"/>
            </a:xfrm>
          </p:grpSpPr>
          <p:cxnSp>
            <p:nvCxnSpPr>
              <p:cNvPr id="70" name="Přímá spojnice 69"/>
              <p:cNvCxnSpPr/>
              <p:nvPr/>
            </p:nvCxnSpPr>
            <p:spPr>
              <a:xfrm>
                <a:off x="5502788" y="6058354"/>
                <a:ext cx="2016224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Přímá spojnice 70"/>
              <p:cNvCxnSpPr/>
              <p:nvPr/>
            </p:nvCxnSpPr>
            <p:spPr>
              <a:xfrm>
                <a:off x="6064821" y="5909100"/>
                <a:ext cx="0" cy="3048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Přímá spojnice 71"/>
              <p:cNvCxnSpPr/>
              <p:nvPr/>
            </p:nvCxnSpPr>
            <p:spPr>
              <a:xfrm>
                <a:off x="6814795" y="5905954"/>
                <a:ext cx="0" cy="30480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3" name="TextovéPole 72"/>
                  <p:cNvSpPr txBox="1"/>
                  <p:nvPr/>
                </p:nvSpPr>
                <p:spPr>
                  <a:xfrm>
                    <a:off x="6584537" y="6121005"/>
                    <a:ext cx="416569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73" name="TextovéPole 7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584537" y="6121005"/>
                    <a:ext cx="416569" cy="369332"/>
                  </a:xfrm>
                  <a:prstGeom prst="rect">
                    <a:avLst/>
                  </a:prstGeom>
                  <a:blipFill rotWithShape="1">
                    <a:blip r:embed="rId8"/>
                    <a:stretch>
                      <a:fillRect r="-14706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4" name="TextovéPole 73"/>
                  <p:cNvSpPr txBox="1"/>
                  <p:nvPr/>
                </p:nvSpPr>
                <p:spPr>
                  <a:xfrm>
                    <a:off x="6160775" y="6121005"/>
                    <a:ext cx="416569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oMath>
                      </m:oMathPara>
                    </a14:m>
                    <a:endParaRPr lang="cs-CZ" dirty="0"/>
                  </a:p>
                </p:txBody>
              </p:sp>
            </mc:Choice>
            <mc:Fallback xmlns="">
              <p:sp>
                <p:nvSpPr>
                  <p:cNvPr id="74" name="TextovéPole 7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160775" y="6121005"/>
                    <a:ext cx="416569" cy="369332"/>
                  </a:xfrm>
                  <a:prstGeom prst="rect">
                    <a:avLst/>
                  </a:prstGeom>
                  <a:blipFill rotWithShape="1">
                    <a:blip r:embed="rId9"/>
                    <a:stretch>
                      <a:fillRect r="-13235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76" name="Volný tvar 75"/>
              <p:cNvSpPr/>
              <p:nvPr/>
            </p:nvSpPr>
            <p:spPr>
              <a:xfrm flipH="1">
                <a:off x="6814795" y="5662374"/>
                <a:ext cx="682397" cy="395980"/>
              </a:xfrm>
              <a:custGeom>
                <a:avLst/>
                <a:gdLst>
                  <a:gd name="connsiteX0" fmla="*/ 1394460 w 1394460"/>
                  <a:gd name="connsiteY0" fmla="*/ 381000 h 381000"/>
                  <a:gd name="connsiteX1" fmla="*/ 1394460 w 1394460"/>
                  <a:gd name="connsiteY1" fmla="*/ 3810 h 381000"/>
                  <a:gd name="connsiteX2" fmla="*/ 0 w 1394460"/>
                  <a:gd name="connsiteY2" fmla="*/ 0 h 381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394460" h="381000">
                    <a:moveTo>
                      <a:pt x="1394460" y="381000"/>
                    </a:moveTo>
                    <a:lnTo>
                      <a:pt x="1394460" y="381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rgbClr val="00B0F0"/>
                </a:solidFill>
                <a:headEnd type="none" w="med" len="med"/>
                <a:tailEnd type="arrow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7" name="Ovál 76"/>
              <p:cNvSpPr/>
              <p:nvPr/>
            </p:nvSpPr>
            <p:spPr>
              <a:xfrm>
                <a:off x="6775786" y="5638106"/>
                <a:ext cx="72008" cy="72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0" name="Ovál 79"/>
              <p:cNvSpPr/>
              <p:nvPr/>
            </p:nvSpPr>
            <p:spPr>
              <a:xfrm>
                <a:off x="6778791" y="6000964"/>
                <a:ext cx="72008" cy="72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99003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>
                  <a:solidFill>
                    <a:srgbClr val="990033"/>
                  </a:solidFill>
                </a:endParaRPr>
              </a:p>
            </p:txBody>
          </p:sp>
          <p:cxnSp>
            <p:nvCxnSpPr>
              <p:cNvPr id="81" name="Přímá spojnice 80"/>
              <p:cNvCxnSpPr/>
              <p:nvPr/>
            </p:nvCxnSpPr>
            <p:spPr>
              <a:xfrm flipH="1">
                <a:off x="6847794" y="6052062"/>
                <a:ext cx="719050" cy="3146"/>
              </a:xfrm>
              <a:prstGeom prst="line">
                <a:avLst/>
              </a:prstGeom>
              <a:ln w="19050"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4" name="Přímá spojnice 53"/>
            <p:cNvCxnSpPr/>
            <p:nvPr/>
          </p:nvCxnSpPr>
          <p:spPr>
            <a:xfrm>
              <a:off x="6452512" y="5905954"/>
              <a:ext cx="0" cy="3048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TextovéPole 54"/>
                <p:cNvSpPr txBox="1"/>
                <p:nvPr/>
              </p:nvSpPr>
              <p:spPr>
                <a:xfrm>
                  <a:off x="5779636" y="6121005"/>
                  <a:ext cx="41656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/>
                          </a:rPr>
                          <m:t>−4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55" name="TextovéPole 5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79636" y="6121005"/>
                  <a:ext cx="416569" cy="369332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 r="-14706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9" name="Volný tvar 68"/>
            <p:cNvSpPr/>
            <p:nvPr/>
          </p:nvSpPr>
          <p:spPr>
            <a:xfrm>
              <a:off x="5382424" y="5662374"/>
              <a:ext cx="682397" cy="395980"/>
            </a:xfrm>
            <a:custGeom>
              <a:avLst/>
              <a:gdLst>
                <a:gd name="connsiteX0" fmla="*/ 1394460 w 1394460"/>
                <a:gd name="connsiteY0" fmla="*/ 381000 h 381000"/>
                <a:gd name="connsiteX1" fmla="*/ 1394460 w 1394460"/>
                <a:gd name="connsiteY1" fmla="*/ 3810 h 381000"/>
                <a:gd name="connsiteX2" fmla="*/ 0 w 1394460"/>
                <a:gd name="connsiteY2" fmla="*/ 0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94460" h="381000">
                  <a:moveTo>
                    <a:pt x="1394460" y="381000"/>
                  </a:moveTo>
                  <a:lnTo>
                    <a:pt x="1394460" y="3810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rgbClr val="00B0F0"/>
              </a:solidFill>
              <a:headEnd type="none" w="med" len="med"/>
              <a:tailEnd type="arrow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Ovál 78"/>
            <p:cNvSpPr/>
            <p:nvPr/>
          </p:nvSpPr>
          <p:spPr>
            <a:xfrm>
              <a:off x="6028817" y="5625540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3" name="Ovál 82"/>
            <p:cNvSpPr/>
            <p:nvPr/>
          </p:nvSpPr>
          <p:spPr>
            <a:xfrm>
              <a:off x="6028817" y="6002839"/>
              <a:ext cx="72008" cy="7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900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990033"/>
                </a:solidFill>
              </a:endParaRPr>
            </a:p>
          </p:txBody>
        </p:sp>
        <p:cxnSp>
          <p:nvCxnSpPr>
            <p:cNvPr id="84" name="Přímá spojnice 83"/>
            <p:cNvCxnSpPr/>
            <p:nvPr/>
          </p:nvCxnSpPr>
          <p:spPr>
            <a:xfrm>
              <a:off x="5309767" y="6055208"/>
              <a:ext cx="719050" cy="3146"/>
            </a:xfrm>
            <a:prstGeom prst="line">
              <a:avLst/>
            </a:prstGeom>
            <a:ln w="19050">
              <a:solidFill>
                <a:srgbClr val="990033"/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6" name="Čárový popisek 3 85"/>
              <p:cNvSpPr/>
              <p:nvPr/>
            </p:nvSpPr>
            <p:spPr>
              <a:xfrm>
                <a:off x="4330629" y="4180365"/>
                <a:ext cx="4507815" cy="1250732"/>
              </a:xfrm>
              <a:prstGeom prst="borderCallout3">
                <a:avLst>
                  <a:gd name="adj1" fmla="val 126323"/>
                  <a:gd name="adj2" fmla="val 2591"/>
                  <a:gd name="adj3" fmla="val 132883"/>
                  <a:gd name="adj4" fmla="val 8674"/>
                  <a:gd name="adj5" fmla="val 123315"/>
                  <a:gd name="adj6" fmla="val 15075"/>
                  <a:gd name="adj7" fmla="val 102677"/>
                  <a:gd name="adj8" fmla="val 17933"/>
                </a:avLst>
              </a:prstGeom>
              <a:noFill/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cs-CZ" sz="2200" dirty="0" smtClean="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rPr>
                  <a:t>protože druhou odmocninu lze vypočítat jen z nezáporného čísla   a jmenovatel musí být různý od 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solidFill>
                          <a:schemeClr val="tx1"/>
                        </a:solidFill>
                        <a:latin typeface="Cambria Math"/>
                        <a:cs typeface="Arial" pitchFamily="34" charset="0"/>
                      </a:rPr>
                      <m:t>0</m:t>
                    </m:r>
                  </m:oMath>
                </a14:m>
                <a:endParaRPr lang="cs-CZ" sz="22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6" name="Čárový popisek 3 8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0629" y="4180365"/>
                <a:ext cx="4507815" cy="1250732"/>
              </a:xfrm>
              <a:prstGeom prst="borderCallout3">
                <a:avLst>
                  <a:gd name="adj1" fmla="val 126323"/>
                  <a:gd name="adj2" fmla="val 2591"/>
                  <a:gd name="adj3" fmla="val 132883"/>
                  <a:gd name="adj4" fmla="val 8674"/>
                  <a:gd name="adj5" fmla="val 123315"/>
                  <a:gd name="adj6" fmla="val 15075"/>
                  <a:gd name="adj7" fmla="val 102677"/>
                  <a:gd name="adj8" fmla="val 17933"/>
                </a:avLst>
              </a:prstGeom>
              <a:blipFill rotWithShape="1">
                <a:blip r:embed="rId13"/>
                <a:stretch>
                  <a:fillRect r="-4704"/>
                </a:stretch>
              </a:blipFill>
              <a:ln>
                <a:solidFill>
                  <a:srgbClr val="990033"/>
                </a:solidFill>
                <a:headEnd type="arrow" w="med" len="med"/>
                <a:tailEnd type="none" w="med" len="med"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1" name="Skupina 20"/>
          <p:cNvGrpSpPr/>
          <p:nvPr/>
        </p:nvGrpSpPr>
        <p:grpSpPr>
          <a:xfrm>
            <a:off x="1050860" y="1945382"/>
            <a:ext cx="4203321" cy="1867702"/>
            <a:chOff x="1050860" y="1945382"/>
            <a:chExt cx="4203321" cy="1867702"/>
          </a:xfrm>
        </p:grpSpPr>
        <p:grpSp>
          <p:nvGrpSpPr>
            <p:cNvPr id="20" name="Skupina 19"/>
            <p:cNvGrpSpPr/>
            <p:nvPr/>
          </p:nvGrpSpPr>
          <p:grpSpPr>
            <a:xfrm>
              <a:off x="1050860" y="1945382"/>
              <a:ext cx="4203321" cy="1867702"/>
              <a:chOff x="1124848" y="1949406"/>
              <a:chExt cx="4203321" cy="1867702"/>
            </a:xfrm>
          </p:grpSpPr>
          <p:cxnSp>
            <p:nvCxnSpPr>
              <p:cNvPr id="7" name="Přímá spojnice 6"/>
              <p:cNvCxnSpPr/>
              <p:nvPr/>
            </p:nvCxnSpPr>
            <p:spPr>
              <a:xfrm>
                <a:off x="1124848" y="2349515"/>
                <a:ext cx="386246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9" name="TextovéPole 88"/>
                  <p:cNvSpPr txBox="1"/>
                  <p:nvPr/>
                </p:nvSpPr>
                <p:spPr>
                  <a:xfrm>
                    <a:off x="2171525" y="1949406"/>
                    <a:ext cx="2581335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000" i="1" smtClean="0">
                              <a:latin typeface="Cambria Math"/>
                              <a:cs typeface="Arial" pitchFamily="34" charset="0"/>
                            </a:rPr>
                            <m:t>−</m:t>
                          </m:r>
                          <m:r>
                            <a:rPr lang="cs-CZ" sz="2000" b="0" i="1" smtClean="0">
                              <a:latin typeface="Cambria Math"/>
                              <a:cs typeface="Arial" pitchFamily="34" charset="0"/>
                            </a:rPr>
                            <m:t>2           0           6</m:t>
                          </m:r>
                        </m:oMath>
                      </m:oMathPara>
                    </a14:m>
                    <a:endParaRPr lang="cs-CZ" sz="2000" dirty="0"/>
                  </a:p>
                </p:txBody>
              </p:sp>
            </mc:Choice>
            <mc:Fallback xmlns="">
              <p:sp>
                <p:nvSpPr>
                  <p:cNvPr id="89" name="TextovéPole 8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171525" y="1949406"/>
                    <a:ext cx="2581335" cy="400110"/>
                  </a:xfrm>
                  <a:prstGeom prst="rect">
                    <a:avLst/>
                  </a:prstGeom>
                  <a:blipFill rotWithShape="1">
                    <a:blip r:embed="rId1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0" name="TextovéPole 89"/>
                  <p:cNvSpPr txBox="1"/>
                  <p:nvPr/>
                </p:nvSpPr>
                <p:spPr>
                  <a:xfrm>
                    <a:off x="1486945" y="2349516"/>
                    <a:ext cx="3435627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cs-CZ" sz="200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000" b="0" i="1" smtClean="0">
                            <a:latin typeface="Cambria Math"/>
                            <a:cs typeface="Arial" pitchFamily="34" charset="0"/>
                          </a:rPr>
                          <m:t>           −        −        +         +</m:t>
                        </m:r>
                      </m:oMath>
                    </a14:m>
                    <a:r>
                      <a:rPr lang="cs-CZ" sz="2000" dirty="0" smtClean="0"/>
                      <a:t>        </a:t>
                    </a:r>
                    <a:endParaRPr lang="cs-CZ" sz="2000" dirty="0"/>
                  </a:p>
                </p:txBody>
              </p:sp>
            </mc:Choice>
            <mc:Fallback xmlns="">
              <p:sp>
                <p:nvSpPr>
                  <p:cNvPr id="90" name="TextovéPole 8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486945" y="2349516"/>
                    <a:ext cx="3435627" cy="400110"/>
                  </a:xfrm>
                  <a:prstGeom prst="rect">
                    <a:avLst/>
                  </a:prstGeom>
                  <a:blipFill rotWithShape="1">
                    <a:blip r:embed="rId15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1" name="TextovéPole 90"/>
                  <p:cNvSpPr txBox="1"/>
                  <p:nvPr/>
                </p:nvSpPr>
                <p:spPr>
                  <a:xfrm>
                    <a:off x="1266896" y="2722188"/>
                    <a:ext cx="3655677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cs-CZ" sz="2000" i="1" smtClean="0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000" b="0" i="0" smtClean="0">
                              <a:latin typeface="Cambria Math"/>
                              <a:cs typeface="Arial" pitchFamily="34" charset="0"/>
                            </a:rPr>
                            <m:t>+2      −        +        +         +  </m:t>
                          </m:r>
                        </m:oMath>
                      </m:oMathPara>
                    </a14:m>
                    <a:endParaRPr lang="cs-CZ" sz="2000" dirty="0"/>
                  </a:p>
                </p:txBody>
              </p:sp>
            </mc:Choice>
            <mc:Fallback xmlns="">
              <p:sp>
                <p:nvSpPr>
                  <p:cNvPr id="91" name="TextovéPole 9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266896" y="2722188"/>
                    <a:ext cx="3655677" cy="400110"/>
                  </a:xfrm>
                  <a:prstGeom prst="rect">
                    <a:avLst/>
                  </a:prstGeom>
                  <a:blipFill rotWithShape="1">
                    <a:blip r:embed="rId1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2" name="TextovéPole 91"/>
                  <p:cNvSpPr txBox="1"/>
                  <p:nvPr/>
                </p:nvSpPr>
                <p:spPr>
                  <a:xfrm>
                    <a:off x="1331639" y="3017204"/>
                    <a:ext cx="3978127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cs-CZ" sz="2000" i="1" smtClean="0">
                            <a:latin typeface="Cambria Math"/>
                            <a:cs typeface="Arial" pitchFamily="34" charset="0"/>
                          </a:rPr>
                          <m:t>𝑥</m:t>
                        </m:r>
                        <m:r>
                          <a:rPr lang="cs-CZ" sz="2000" b="0" i="0" smtClean="0">
                            <a:latin typeface="Cambria Math"/>
                            <a:cs typeface="Arial" pitchFamily="34" charset="0"/>
                          </a:rPr>
                          <m:t>−6      −        −        −         +     </m:t>
                        </m:r>
                      </m:oMath>
                    </a14:m>
                    <a:r>
                      <a:rPr lang="cs-CZ" sz="2000" dirty="0" smtClean="0"/>
                      <a:t>  </a:t>
                    </a:r>
                    <a:endParaRPr lang="cs-CZ" sz="2000" dirty="0"/>
                  </a:p>
                </p:txBody>
              </p:sp>
            </mc:Choice>
            <mc:Fallback xmlns="">
              <p:sp>
                <p:nvSpPr>
                  <p:cNvPr id="92" name="TextovéPole 9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331639" y="3017204"/>
                    <a:ext cx="3978127" cy="400110"/>
                  </a:xfrm>
                  <a:prstGeom prst="rect">
                    <a:avLst/>
                  </a:prstGeom>
                  <a:blipFill rotWithShape="1">
                    <a:blip r:embed="rId1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93" name="Přímá spojnice 92"/>
              <p:cNvCxnSpPr/>
              <p:nvPr/>
            </p:nvCxnSpPr>
            <p:spPr>
              <a:xfrm>
                <a:off x="2807285" y="2341131"/>
                <a:ext cx="0" cy="12764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Přímá spojnice 93"/>
              <p:cNvCxnSpPr/>
              <p:nvPr/>
            </p:nvCxnSpPr>
            <p:spPr>
              <a:xfrm>
                <a:off x="3549377" y="2341131"/>
                <a:ext cx="0" cy="12764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Přímá spojnice 94"/>
              <p:cNvCxnSpPr/>
              <p:nvPr/>
            </p:nvCxnSpPr>
            <p:spPr>
              <a:xfrm>
                <a:off x="4321449" y="2341131"/>
                <a:ext cx="0" cy="127643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Přímá spojnice 95"/>
              <p:cNvCxnSpPr/>
              <p:nvPr/>
            </p:nvCxnSpPr>
            <p:spPr>
              <a:xfrm>
                <a:off x="1124848" y="3417314"/>
                <a:ext cx="386246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8" name="TextovéPole 97"/>
                  <p:cNvSpPr txBox="1"/>
                  <p:nvPr/>
                </p:nvSpPr>
                <p:spPr>
                  <a:xfrm>
                    <a:off x="1943708" y="3416998"/>
                    <a:ext cx="3384461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r>
                          <a:rPr lang="cs-CZ" sz="2000" b="0" i="0" smtClean="0">
                            <a:latin typeface="Cambria Math"/>
                            <a:cs typeface="Arial" pitchFamily="34" charset="0"/>
                          </a:rPr>
                          <m:t>      −        +         −         +     </m:t>
                        </m:r>
                      </m:oMath>
                    </a14:m>
                    <a:r>
                      <a:rPr lang="cs-CZ" sz="2000" dirty="0" smtClean="0"/>
                      <a:t>  </a:t>
                    </a:r>
                    <a:endParaRPr lang="cs-CZ" sz="2000" dirty="0"/>
                  </a:p>
                </p:txBody>
              </p:sp>
            </mc:Choice>
            <mc:Fallback xmlns="">
              <p:sp>
                <p:nvSpPr>
                  <p:cNvPr id="98" name="TextovéPole 9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943708" y="3416998"/>
                    <a:ext cx="3384461" cy="400110"/>
                  </a:xfrm>
                  <a:prstGeom prst="rect">
                    <a:avLst/>
                  </a:prstGeom>
                  <a:blipFill rotWithShape="1">
                    <a:blip r:embed="rId1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12" name="Ovál 11"/>
              <p:cNvSpPr/>
              <p:nvPr/>
            </p:nvSpPr>
            <p:spPr>
              <a:xfrm>
                <a:off x="2764076" y="2886243"/>
                <a:ext cx="72000" cy="72000"/>
              </a:xfrm>
              <a:prstGeom prst="ellipse">
                <a:avLst/>
              </a:prstGeom>
              <a:solidFill>
                <a:srgbClr val="990033"/>
              </a:solidFill>
              <a:ln>
                <a:solidFill>
                  <a:srgbClr val="99003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9" name="Ovál 98"/>
              <p:cNvSpPr/>
              <p:nvPr/>
            </p:nvSpPr>
            <p:spPr>
              <a:xfrm>
                <a:off x="3513377" y="2513571"/>
                <a:ext cx="72000" cy="72000"/>
              </a:xfrm>
              <a:prstGeom prst="ellipse">
                <a:avLst/>
              </a:prstGeom>
              <a:solidFill>
                <a:srgbClr val="990033"/>
              </a:solidFill>
              <a:ln>
                <a:solidFill>
                  <a:srgbClr val="99003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0" name="Ovál 99"/>
              <p:cNvSpPr/>
              <p:nvPr/>
            </p:nvSpPr>
            <p:spPr>
              <a:xfrm>
                <a:off x="4296155" y="3181259"/>
                <a:ext cx="72000" cy="72000"/>
              </a:xfrm>
              <a:prstGeom prst="ellipse">
                <a:avLst/>
              </a:prstGeom>
              <a:solidFill>
                <a:srgbClr val="990033"/>
              </a:solidFill>
              <a:ln>
                <a:solidFill>
                  <a:srgbClr val="99003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" name="Ovál 12"/>
              <p:cNvSpPr/>
              <p:nvPr/>
            </p:nvSpPr>
            <p:spPr>
              <a:xfrm>
                <a:off x="3015064" y="3473126"/>
                <a:ext cx="305638" cy="305638"/>
              </a:xfrm>
              <a:prstGeom prst="ellipse">
                <a:avLst/>
              </a:prstGeom>
              <a:noFill/>
              <a:ln>
                <a:solidFill>
                  <a:srgbClr val="99003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1" name="Ovál 100"/>
              <p:cNvSpPr/>
              <p:nvPr/>
            </p:nvSpPr>
            <p:spPr>
              <a:xfrm>
                <a:off x="4489624" y="3473126"/>
                <a:ext cx="305638" cy="305638"/>
              </a:xfrm>
              <a:prstGeom prst="ellipse">
                <a:avLst/>
              </a:prstGeom>
              <a:noFill/>
              <a:ln>
                <a:solidFill>
                  <a:srgbClr val="99003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cxnSp>
          <p:nvCxnSpPr>
            <p:cNvPr id="88" name="Přímá spojnice 87"/>
            <p:cNvCxnSpPr/>
            <p:nvPr/>
          </p:nvCxnSpPr>
          <p:spPr>
            <a:xfrm>
              <a:off x="2128902" y="2349515"/>
              <a:ext cx="0" cy="12764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4802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1" grpId="0"/>
      <p:bldP spid="10" grpId="0"/>
      <p:bldP spid="22" grpId="0" animBg="1"/>
      <p:bldP spid="15" grpId="0"/>
      <p:bldP spid="27" grpId="0"/>
      <p:bldP spid="32" grpId="0"/>
      <p:bldP spid="52" grpId="0"/>
      <p:bldP spid="38" grpId="0"/>
      <p:bldP spid="48" grpId="0"/>
      <p:bldP spid="50" grpId="0"/>
      <p:bldP spid="51" grpId="0"/>
      <p:bldP spid="8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pPr algn="l"/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Procvičování</a:t>
            </a:r>
            <a:endParaRPr lang="cs-CZ" sz="28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80920" cy="5832648"/>
          </a:xfrm>
        </p:spPr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24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457200" indent="-457200">
              <a:buFont typeface="+mj-lt"/>
              <a:buAutoNum type="arabicParenR"/>
            </a:pPr>
            <a:endParaRPr lang="cs-CZ" sz="24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11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1100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endParaRPr lang="cs-CZ" sz="11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endParaRPr lang="cs-CZ" sz="22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98267" y="786418"/>
                <a:ext cx="4002597" cy="5395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𝑔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  <m:t>1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90033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solidFill>
                                <a:srgbClr val="990033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radPr>
                        <m:deg/>
                        <m:e>
                          <m:d>
                            <m:d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−1</m:t>
                              </m:r>
                            </m:e>
                          </m:d>
                          <m:d>
                            <m:dPr>
                              <m:ctrlP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+3</m:t>
                              </m:r>
                            </m:e>
                          </m:d>
                        </m:e>
                      </m:rad>
                    </m:oMath>
                  </m:oMathPara>
                </a14:m>
                <a:endParaRPr lang="cs-CZ" sz="2400" dirty="0">
                  <a:solidFill>
                    <a:srgbClr val="990033"/>
                  </a:solidFill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8267" y="786418"/>
                <a:ext cx="4002597" cy="53957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59544" y="1916832"/>
                <a:ext cx="3240360" cy="8552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𝑔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2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00B0F0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00B0F0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00B0F0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solidFill>
                                <a:srgbClr val="00B0F0"/>
                              </a:solidFill>
                              <a:latin typeface="Cambria Math"/>
                              <a:cs typeface="Arial" pitchFamily="34" charset="0"/>
                            </a:rPr>
                            <m:t>1</m:t>
                          </m:r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cs-CZ" sz="24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cs typeface="Arial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sz="24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cs typeface="Arial" pitchFamily="34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cs-CZ" sz="2400" b="0" i="1" smtClean="0">
                                      <a:solidFill>
                                        <a:srgbClr val="00B0F0"/>
                                      </a:solidFill>
                                      <a:latin typeface="Cambria Math"/>
                                      <a:cs typeface="Arial" pitchFamily="34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+5</m:t>
                              </m:r>
                              <m: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−3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544" y="1916832"/>
                <a:ext cx="3240360" cy="85529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227930" y="3212976"/>
                <a:ext cx="2263950" cy="9077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solidFill>
                                <a:srgbClr val="92D05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solidFill>
                                <a:srgbClr val="92D050"/>
                              </a:solidFill>
                              <a:latin typeface="Cambria Math"/>
                              <a:cs typeface="Arial" pitchFamily="34" charset="0"/>
                            </a:rPr>
                            <m:t>𝑔</m:t>
                          </m:r>
                        </m:e>
                        <m:sub>
                          <m:r>
                            <a:rPr lang="cs-CZ" sz="2400" b="0" i="1" smtClean="0">
                              <a:solidFill>
                                <a:srgbClr val="92D050"/>
                              </a:solidFill>
                              <a:latin typeface="Cambria Math"/>
                              <a:cs typeface="Arial" pitchFamily="34" charset="0"/>
                            </a:rPr>
                            <m:t>3</m:t>
                          </m:r>
                        </m:sub>
                      </m:sSub>
                      <m:r>
                        <a:rPr lang="cs-CZ" sz="2400" b="0" i="1" smtClean="0">
                          <a:solidFill>
                            <a:srgbClr val="92D050"/>
                          </a:solidFill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solidFill>
                            <a:srgbClr val="92D050"/>
                          </a:solidFill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solidFill>
                            <a:srgbClr val="92D050"/>
                          </a:solidFill>
                          <a:latin typeface="Cambria Math"/>
                          <a:cs typeface="Arial" pitchFamily="34" charset="0"/>
                        </a:rPr>
                        <m:t>=</m:t>
                      </m:r>
                      <m:f>
                        <m:fPr>
                          <m:ctrlPr>
                            <a:rPr lang="cs-CZ" sz="2400" b="0" i="1" smtClean="0">
                              <a:solidFill>
                                <a:srgbClr val="92D050"/>
                              </a:solidFill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rgbClr val="92D05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rgbClr val="92D05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</m:rad>
                        </m:num>
                        <m:den>
                          <m:rad>
                            <m:radPr>
                              <m:degHide m:val="on"/>
                              <m:ctrlPr>
                                <a:rPr lang="cs-CZ" sz="2400" b="0" i="1" smtClean="0">
                                  <a:solidFill>
                                    <a:srgbClr val="92D05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2400" b="0" i="1" smtClean="0">
                                  <a:solidFill>
                                    <a:srgbClr val="92D05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6−5</m:t>
                              </m:r>
                              <m:r>
                                <a:rPr lang="cs-CZ" sz="2400" b="0" i="1" smtClean="0">
                                  <a:solidFill>
                                    <a:srgbClr val="92D050"/>
                                  </a:solidFill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e>
                          </m:rad>
                        </m:den>
                      </m:f>
                    </m:oMath>
                  </m:oMathPara>
                </a14:m>
                <a:endParaRPr lang="cs-CZ" sz="2400" dirty="0">
                  <a:solidFill>
                    <a:srgbClr val="92D050"/>
                  </a:soli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930" y="3212976"/>
                <a:ext cx="2263950" cy="90774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06429" y="4477719"/>
                <a:ext cx="4689707" cy="11835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sSubPr>
                        <m:e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𝑔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4</m:t>
                          </m:r>
                        </m:sub>
                      </m:sSub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:</m:t>
                      </m:r>
                      <m:r>
                        <m:rPr>
                          <m:sty m:val="p"/>
                        </m:rPr>
                        <a:rPr lang="cs-CZ" sz="2400" b="0" i="0" smtClean="0">
                          <a:latin typeface="Cambria Math"/>
                          <a:cs typeface="Arial" pitchFamily="34" charset="0"/>
                        </a:rPr>
                        <m:t>y</m:t>
                      </m:r>
                      <m:r>
                        <a:rPr lang="cs-CZ" sz="2400" b="0" i="0" smtClean="0">
                          <a:latin typeface="Cambria Math"/>
                          <a:cs typeface="Arial" pitchFamily="34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cs typeface="Arial" pitchFamily="34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  <m:r>
                                <a:rPr lang="cs-CZ" sz="2400" b="0" i="1" smtClean="0">
                                  <a:latin typeface="Cambria Math"/>
                                  <a:cs typeface="Arial" pitchFamily="34" charset="0"/>
                                </a:rPr>
                                <m:t>+3</m:t>
                              </m:r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cs typeface="Arial" pitchFamily="34" charset="0"/>
                                </a:rPr>
                                <m:t>6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cs typeface="Arial" pitchFamily="34" charset="0"/>
                                </a:rPr>
                                <m:t>1−3</m:t>
                              </m:r>
                              <m:r>
                                <a:rPr lang="cs-CZ" sz="2400" b="0" i="1" smtClean="0">
                                  <a:latin typeface="Cambria Math"/>
                                  <a:cs typeface="Arial" pitchFamily="34" charset="0"/>
                                </a:rPr>
                                <m:t>𝑥</m:t>
                              </m:r>
                            </m:den>
                          </m:f>
                        </m:e>
                      </m:rad>
                      <m:r>
                        <a:rPr lang="cs-CZ" sz="2400" b="0" i="1" smtClean="0">
                          <a:latin typeface="Cambria Math"/>
                          <a:cs typeface="Arial" pitchFamily="34" charset="0"/>
                        </a:rPr>
                        <m:t>−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5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3</m:t>
                          </m:r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𝑥</m:t>
                          </m:r>
                          <m:r>
                            <a:rPr lang="cs-CZ" sz="2400" b="0" i="1" smtClean="0">
                              <a:latin typeface="Cambria Math"/>
                              <a:cs typeface="Arial" pitchFamily="34" charset="0"/>
                            </a:rPr>
                            <m:t>+2</m:t>
                          </m:r>
                        </m:den>
                      </m:f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429" y="4477719"/>
                <a:ext cx="4689707" cy="118352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917853" y="2636912"/>
                <a:ext cx="4084704" cy="9221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00B0F0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solidFill>
                                <a:srgbClr val="00B0F0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400" b="0" i="1" smtClean="0">
                                  <a:solidFill>
                                    <a:srgbClr val="00B0F0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−3</m:t>
                          </m:r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2</m:t>
                              </m:r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;∞</m:t>
                          </m:r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7853" y="2636912"/>
                <a:ext cx="4084704" cy="92217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851746" y="1178302"/>
                <a:ext cx="4150811" cy="10468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990033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solidFill>
                                <a:srgbClr val="990033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400" b="0" i="1" smtClean="0">
                                  <a:solidFill>
                                    <a:srgbClr val="990033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endChr m:val=""/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−∞;</m:t>
                          </m:r>
                          <m:d>
                            <m:dPr>
                              <m:begChr m:val=""/>
                              <m:endChr m:val="⟩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−3</m:t>
                              </m:r>
                            </m:e>
                          </m:d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∪</m:t>
                          </m:r>
                          <m:d>
                            <m:dPr>
                              <m:begChr m:val="⟨"/>
                              <m:endChr m:val=""/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b="0" i="1" smtClean="0">
                                      <a:latin typeface="Cambria Math"/>
                                      <a:ea typeface="Cambria Math"/>
                                      <a:cs typeface="Arial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  <a:cs typeface="Arial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  <a:cs typeface="Arial" pitchFamily="34" charset="0"/>
                                    </a:rPr>
                                    <m:t>2</m:t>
                                  </m:r>
                                </m:den>
                              </m:f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;</m:t>
                              </m:r>
                              <m:d>
                                <m:dPr>
                                  <m:begChr m:val=""/>
                                  <m:ctrlPr>
                                    <a:rPr lang="cs-CZ" sz="2400" b="0" i="1" smtClean="0">
                                      <a:latin typeface="Cambria Math"/>
                                      <a:ea typeface="Cambria Math"/>
                                      <a:cs typeface="Arial" pitchFamily="34" charset="0"/>
                                    </a:rPr>
                                  </m:ctrlPr>
                                </m:dPr>
                                <m:e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  <a:cs typeface="Arial" pitchFamily="34" charset="0"/>
                                    </a:rPr>
                                    <m:t>∞</m:t>
                                  </m:r>
                                </m:e>
                              </m:d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746" y="1178302"/>
                <a:ext cx="4150811" cy="104689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917853" y="3866957"/>
                <a:ext cx="2310331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solidFill>
                            <a:srgbClr val="92D050"/>
                          </a:solidFill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solidFill>
                                <a:srgbClr val="92D050"/>
                              </a:solidFill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solidFill>
                                    <a:srgbClr val="92D050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solidFill>
                                    <a:srgbClr val="92D050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400" b="0" i="1" smtClean="0">
                                  <a:solidFill>
                                    <a:srgbClr val="92D050"/>
                                  </a:solidFill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3</m:t>
                              </m:r>
                            </m:sub>
                          </m:sSub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begChr m:val="⟨"/>
                          <m:endChr m:val=""/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0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;</m:t>
                          </m:r>
                          <m:d>
                            <m:dPr>
                              <m:begChr m:val=""/>
                              <m:ctrlPr>
                                <a:rPr lang="cs-CZ" sz="2400" i="1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sz="2400" i="1" smtClean="0">
                                      <a:latin typeface="Cambria Math"/>
                                      <a:ea typeface="Cambria Math"/>
                                      <a:cs typeface="Arial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  <a:cs typeface="Arial" pitchFamily="34" charset="0"/>
                                    </a:rPr>
                                    <m:t>6</m:t>
                                  </m:r>
                                </m:num>
                                <m:den>
                                  <m:r>
                                    <a:rPr lang="cs-CZ" sz="2400" b="0" i="1" smtClean="0">
                                      <a:latin typeface="Cambria Math"/>
                                      <a:ea typeface="Cambria Math"/>
                                      <a:cs typeface="Arial" pitchFamily="34" charset="0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7853" y="3866957"/>
                <a:ext cx="2310331" cy="78617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881707" y="5661248"/>
                <a:ext cx="4755356" cy="7861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𝒟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240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𝑔</m:t>
                              </m:r>
                            </m:e>
                            <m:sub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4</m:t>
                              </m:r>
                            </m:sub>
                          </m:sSub>
                        </m:e>
                      </m:d>
                      <m:r>
                        <a:rPr lang="cs-CZ" sz="2400" i="1">
                          <a:latin typeface="Cambria Math"/>
                          <a:ea typeface="Cambria Math"/>
                          <a:cs typeface="Arial" pitchFamily="34" charset="0"/>
                        </a:rPr>
                        <m:t>=</m:t>
                      </m:r>
                      <m:d>
                        <m:dPr>
                          <m:ctrlP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3</m:t>
                          </m:r>
                          <m:r>
                            <a:rPr lang="cs-CZ" sz="2400" i="1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;</m:t>
                          </m:r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r>
                        <a:rPr lang="cs-CZ" sz="2400" i="1" smtClean="0">
                          <a:latin typeface="Cambria Math"/>
                          <a:ea typeface="Cambria Math"/>
                          <a:cs typeface="Arial" pitchFamily="34" charset="0"/>
                        </a:rPr>
                        <m:t>∪</m:t>
                      </m:r>
                      <m:d>
                        <m:dPr>
                          <m:ctrlPr>
                            <a:rPr lang="cs-CZ" sz="240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</m:ctrlPr>
                        </m:d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3</m:t>
                              </m:r>
                            </m:den>
                          </m:f>
                          <m:r>
                            <a:rPr lang="cs-CZ" sz="2400" b="0" i="1" smtClean="0">
                              <a:latin typeface="Cambria Math"/>
                              <a:ea typeface="Cambria Math"/>
                              <a:cs typeface="Arial" pitchFamily="34" charset="0"/>
                            </a:rPr>
                            <m:t>; </m:t>
                          </m:r>
                          <m:f>
                            <m:fPr>
                              <m:ctrlP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400" b="0" i="1" smtClean="0">
                                  <a:latin typeface="Cambria Math"/>
                                  <a:ea typeface="Cambria Math"/>
                                  <a:cs typeface="Arial" pitchFamily="34" charset="0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24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1707" y="5661248"/>
                <a:ext cx="4755356" cy="78617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418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endParaRPr lang="cs-CZ" sz="20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fontScale="77500" lnSpcReduction="20000"/>
          </a:bodyPr>
          <a:lstStyle/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Zdroje, autorská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práva</a:t>
            </a: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endParaRPr lang="cs-CZ" sz="2400" b="1" dirty="0" smtClean="0">
              <a:latin typeface="Arial" pitchFamily="34" charset="0"/>
              <a:cs typeface="Arial" pitchFamily="34" charset="0"/>
            </a:endParaRPr>
          </a:p>
          <a:p>
            <a:pPr fontAlgn="t">
              <a:buNone/>
            </a:pPr>
            <a:r>
              <a:rPr lang="cs-CZ" sz="2400" dirty="0"/>
              <a:t>ROSICKÁ, Marta a Lada ELIÁŠOVÁ. </a:t>
            </a:r>
            <a:r>
              <a:rPr lang="cs-CZ" sz="2400" i="1" dirty="0"/>
              <a:t>Sbírka příkladů z matematiky k přijímacím zkouškám na VŠE</a:t>
            </a:r>
            <a:r>
              <a:rPr lang="cs-CZ" sz="2400" dirty="0"/>
              <a:t>. Vyd. 1. Praha: </a:t>
            </a:r>
            <a:r>
              <a:rPr lang="cs-CZ" sz="2400" dirty="0" err="1"/>
              <a:t>Ekopress</a:t>
            </a:r>
            <a:r>
              <a:rPr lang="cs-CZ" sz="2400" dirty="0"/>
              <a:t>, c2002, 187 s. ISBN 80-861-1962-9. </a:t>
            </a:r>
            <a:endParaRPr lang="cs-CZ" sz="2600" dirty="0" smtClean="0"/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cs-CZ" sz="26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Všechna neocitovaná autorská díla jsou dílem autora.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Všechny neocitované kliparty jsou součástí prostředků MS Office.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„Materiály jsou určeny pro bezplatné používání pro potřeby výuky a vzdělávání na všech typech škol a školských zařízení. Jakékoli další využití podléhá autorskému zákonu.“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 mat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3715</TotalTime>
  <Words>1519</Words>
  <Application>Microsoft Office PowerPoint</Application>
  <PresentationFormat>Předvádění na obrazovce (4:3)</PresentationFormat>
  <Paragraphs>339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Prezentace matika</vt:lpstr>
      <vt:lpstr>Obchodní akademie, Střední odborná škola  a Jazyková škola s právem státní jazykové zkoušky,  Hradec Králové</vt:lpstr>
      <vt:lpstr>Složená funkce, určování jejího definičního oboru</vt:lpstr>
      <vt:lpstr>Definiční obor složené funkce</vt:lpstr>
      <vt:lpstr>Definiční obor složené funkce</vt:lpstr>
      <vt:lpstr>Definiční obor složené funkce</vt:lpstr>
      <vt:lpstr>Definiční obor složené funkce</vt:lpstr>
      <vt:lpstr>Definiční obor složené funkce</vt:lpstr>
      <vt:lpstr>Definiční obor složené funkce</vt:lpstr>
      <vt:lpstr>Definiční obor složené funkce</vt:lpstr>
      <vt:lpstr>Definiční obor složené funkce</vt:lpstr>
      <vt:lpstr>Procvičování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Lenka Marková</cp:lastModifiedBy>
  <cp:revision>362</cp:revision>
  <dcterms:created xsi:type="dcterms:W3CDTF">2012-11-30T22:17:21Z</dcterms:created>
  <dcterms:modified xsi:type="dcterms:W3CDTF">2013-09-30T18:54:50Z</dcterms:modified>
</cp:coreProperties>
</file>