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81" r:id="rId3"/>
    <p:sldId id="282" r:id="rId4"/>
    <p:sldId id="283" r:id="rId5"/>
    <p:sldId id="285" r:id="rId6"/>
    <p:sldId id="286" r:id="rId7"/>
    <p:sldId id="284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66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jpeg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5.jpeg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3845303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VY_32_INOVACE_7_FUNKCE_04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vlastnosti funkcí I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Monotónnost funkce.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pojmu,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ukázkové příklady.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–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rostoucí, klesající, neklesající, nerostoucí 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charset="0"/>
                <a:cs typeface="Arial" charset="0"/>
              </a:rPr>
              <a:t>Vymezení pojmů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Arial" charset="0"/>
                <a:cs typeface="Arial" charset="0"/>
              </a:rPr>
              <a:t>Řešené příklady</a:t>
            </a: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–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monotónnost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464198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Funkce </a:t>
            </a:r>
            <a:r>
              <a:rPr lang="cs-CZ" sz="2400" i="1" dirty="0" smtClean="0">
                <a:latin typeface="Arial" charset="0"/>
                <a:cs typeface="Arial" charset="0"/>
              </a:rPr>
              <a:t>f</a:t>
            </a:r>
            <a:r>
              <a:rPr lang="cs-CZ" sz="2400" dirty="0" smtClean="0">
                <a:latin typeface="Arial" charset="0"/>
                <a:cs typeface="Arial" charset="0"/>
              </a:rPr>
              <a:t> definovaná na množině </a:t>
            </a:r>
            <a:r>
              <a:rPr lang="cs-CZ" sz="2400" i="1" dirty="0" smtClean="0">
                <a:latin typeface="Arial" charset="0"/>
                <a:cs typeface="Arial" charset="0"/>
              </a:rPr>
              <a:t>A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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D(f)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se nazývá funkce na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A:</a:t>
            </a: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  <a:sym typeface="Symbol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  <a:sym typeface="Symbol"/>
              </a:rPr>
              <a:t>rostoucí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x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,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 A;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&lt;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&lt; 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  <a:sym typeface="Symbol"/>
              </a:rPr>
              <a:t>klesající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x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,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 A;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&lt;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&gt; 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</a:t>
            </a:r>
            <a:endParaRPr lang="cs-CZ" sz="2400" i="1" dirty="0" smtClean="0">
              <a:latin typeface="Arial" charset="0"/>
              <a:cs typeface="Arial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  <a:sym typeface="Symbol"/>
              </a:rPr>
              <a:t>neklesající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x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,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 A;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&lt;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 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</a:t>
            </a:r>
            <a:endParaRPr lang="cs-CZ" sz="2400" i="1" dirty="0" smtClean="0">
              <a:latin typeface="Arial" charset="0"/>
              <a:cs typeface="Arial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  <a:sym typeface="Symbol"/>
              </a:rPr>
              <a:t>nerostoucí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x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,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 A;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&lt;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 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990033"/>
                </a:solidFill>
                <a:latin typeface="Arial" charset="0"/>
                <a:cs typeface="Arial" charset="0"/>
                <a:sym typeface="Symbol"/>
              </a:rPr>
              <a:t>prostá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x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,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 A;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= 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 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1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=  f(x</a:t>
            </a:r>
            <a:r>
              <a:rPr lang="cs-CZ" sz="2400" i="1" baseline="-25000" dirty="0" smtClean="0">
                <a:latin typeface="Arial" charset="0"/>
                <a:cs typeface="Arial" charset="0"/>
                <a:sym typeface="Symbol"/>
              </a:rPr>
              <a:t>2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) 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rostoucí a klesající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 </a:t>
            </a:r>
            <a:r>
              <a:rPr lang="cs-CZ" sz="2400" i="1" dirty="0" smtClean="0">
                <a:solidFill>
                  <a:srgbClr val="00B050"/>
                </a:solidFill>
                <a:latin typeface="Arial" charset="0"/>
                <a:cs typeface="Arial" charset="0"/>
                <a:sym typeface="Symbol"/>
              </a:rPr>
              <a:t>ryze monotónní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70C0"/>
                </a:solidFill>
                <a:latin typeface="Arial" charset="0"/>
                <a:cs typeface="Arial" charset="0"/>
                <a:sym typeface="Symbol"/>
              </a:rPr>
              <a:t>nerostoucí a neklesající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 </a:t>
            </a:r>
            <a:r>
              <a:rPr lang="cs-CZ" sz="2400" i="1" dirty="0" smtClean="0">
                <a:solidFill>
                  <a:srgbClr val="00B050"/>
                </a:solidFill>
                <a:latin typeface="Arial" charset="0"/>
                <a:cs typeface="Arial" charset="0"/>
                <a:sym typeface="Symbol"/>
              </a:rPr>
              <a:t>monotónní</a:t>
            </a: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–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monotónnost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229600" cy="4464198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Rozhodněte, ve kterých intervalech je funkce rostoucí, klesající:                          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                                     </a:t>
            </a: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Řešení</a:t>
            </a:r>
          </a:p>
          <a:p>
            <a:pPr indent="0">
              <a:buNone/>
            </a:pP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                                     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rostoucí 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			          klesající  									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5" name="Picture 2" descr="C:\Users\Mamka\Desktop\skenování0001.jpg"/>
          <p:cNvPicPr>
            <a:picLocks noChangeAspect="1" noChangeArrowheads="1"/>
          </p:cNvPicPr>
          <p:nvPr/>
        </p:nvPicPr>
        <p:blipFill>
          <a:blip r:embed="rId3" cstate="print"/>
          <a:srcRect l="32101" t="42315" r="47568" b="40207"/>
          <a:stretch>
            <a:fillRect/>
          </a:stretch>
        </p:blipFill>
        <p:spPr bwMode="auto">
          <a:xfrm>
            <a:off x="323528" y="3068960"/>
            <a:ext cx="3096344" cy="3096344"/>
          </a:xfrm>
          <a:prstGeom prst="rect">
            <a:avLst/>
          </a:prstGeom>
          <a:noFill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575300" y="3716338"/>
          <a:ext cx="946150" cy="498475"/>
        </p:xfrm>
        <a:graphic>
          <a:graphicData uri="http://schemas.openxmlformats.org/presentationml/2006/ole">
            <p:oleObj spid="_x0000_s1027" name="Rovnice" r:id="rId4" imgW="482400" imgH="2538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652120" y="4077072"/>
          <a:ext cx="834741" cy="576064"/>
        </p:xfrm>
        <a:graphic>
          <a:graphicData uri="http://schemas.openxmlformats.org/presentationml/2006/ole">
            <p:oleObj spid="_x0000_s1028" name="Rovnice" r:id="rId5" imgW="368280" imgH="2538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–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monotónnost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229600" cy="4464198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Rozhodněte, ve kterých intervalech je funkce rostoucí, klesající:                          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                                     </a:t>
            </a: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Řešení</a:t>
            </a:r>
          </a:p>
          <a:p>
            <a:pPr indent="0">
              <a:buNone/>
            </a:pP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                                     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rostoucí 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			          klesající  									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599113" y="3716338"/>
          <a:ext cx="896937" cy="498475"/>
        </p:xfrm>
        <a:graphic>
          <a:graphicData uri="http://schemas.openxmlformats.org/presentationml/2006/ole">
            <p:oleObj spid="_x0000_s2050" name="Rovnice" r:id="rId3" imgW="457200" imgH="2538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580112" y="4149080"/>
          <a:ext cx="2232248" cy="544561"/>
        </p:xfrm>
        <a:graphic>
          <a:graphicData uri="http://schemas.openxmlformats.org/presentationml/2006/ole">
            <p:oleObj spid="_x0000_s2051" name="Rovnice" r:id="rId4" imgW="1041120" imgH="253800" progId="Equation.3">
              <p:embed/>
            </p:oleObj>
          </a:graphicData>
        </a:graphic>
      </p:graphicFrame>
      <p:pic>
        <p:nvPicPr>
          <p:cNvPr id="8" name="Picture 2" descr="C:\Users\Mamka\Desktop\skenování0001.jpg"/>
          <p:cNvPicPr>
            <a:picLocks noChangeAspect="1" noChangeArrowheads="1"/>
          </p:cNvPicPr>
          <p:nvPr/>
        </p:nvPicPr>
        <p:blipFill>
          <a:blip r:embed="rId5" cstate="print"/>
          <a:srcRect l="58905" t="41905" r="22904" b="40617"/>
          <a:stretch>
            <a:fillRect/>
          </a:stretch>
        </p:blipFill>
        <p:spPr bwMode="auto">
          <a:xfrm>
            <a:off x="755576" y="2924944"/>
            <a:ext cx="2952328" cy="32996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–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monotónnost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229600" cy="4464198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Rozhodněte, ve kterých intervalech je funkce rostoucí, klesající:                          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                                     </a:t>
            </a: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Řešení</a:t>
            </a:r>
          </a:p>
          <a:p>
            <a:pPr indent="0">
              <a:buNone/>
            </a:pP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                                     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rostoucí 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			          klesající  									</a:t>
            </a: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 indent="0">
              <a:buNone/>
            </a:pPr>
            <a:endParaRPr lang="cs-CZ" sz="2400" dirty="0" smtClean="0">
              <a:latin typeface="Arial" charset="0"/>
              <a:cs typeface="Arial" charset="0"/>
              <a:sym typeface="Symbol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562600" y="3752850"/>
          <a:ext cx="971550" cy="423863"/>
        </p:xfrm>
        <a:graphic>
          <a:graphicData uri="http://schemas.openxmlformats.org/presentationml/2006/ole">
            <p:oleObj spid="_x0000_s3074" name="Rovnice" r:id="rId3" imgW="495000" imgH="2156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580112" y="4149080"/>
          <a:ext cx="842963" cy="461963"/>
        </p:xfrm>
        <a:graphic>
          <a:graphicData uri="http://schemas.openxmlformats.org/presentationml/2006/ole">
            <p:oleObj spid="_x0000_s3075" name="Rovnice" r:id="rId4" imgW="393480" imgH="215640" progId="Equation.3">
              <p:embed/>
            </p:oleObj>
          </a:graphicData>
        </a:graphic>
      </p:graphicFrame>
      <p:pic>
        <p:nvPicPr>
          <p:cNvPr id="3076" name="Picture 4" descr="C:\Users\Mamka\Desktop\skenování0001.jpg"/>
          <p:cNvPicPr>
            <a:picLocks noChangeAspect="1" noChangeArrowheads="1"/>
          </p:cNvPicPr>
          <p:nvPr/>
        </p:nvPicPr>
        <p:blipFill>
          <a:blip r:embed="rId5" cstate="print"/>
          <a:srcRect l="82753" t="43365" b="40077"/>
          <a:stretch>
            <a:fillRect/>
          </a:stretch>
        </p:blipFill>
        <p:spPr bwMode="auto">
          <a:xfrm>
            <a:off x="611560" y="2852936"/>
            <a:ext cx="2966134" cy="33123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–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monotónnost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229600" cy="4464198"/>
          </a:xfrm>
        </p:spPr>
        <p:txBody>
          <a:bodyPr/>
          <a:lstStyle/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Načrtněte graf funkce a určete množiny, na nichž je monotónní, grafem funkce f je množina bodů: 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[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0; 1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]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,</a:t>
            </a:r>
          </a:p>
          <a:p>
            <a:pPr indent="0">
              <a:buNone/>
            </a:pP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[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1; 0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]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,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 [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2; 1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]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, 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[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3; 1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]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,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 [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5; 2</a:t>
            </a:r>
            <a:r>
              <a:rPr lang="en-US" sz="2400" dirty="0" smtClean="0">
                <a:latin typeface="Arial" charset="0"/>
                <a:cs typeface="Arial" charset="0"/>
                <a:sym typeface="Symbol"/>
              </a:rPr>
              <a:t>]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.</a:t>
            </a:r>
          </a:p>
          <a:p>
            <a:pPr indent="0">
              <a:buNone/>
            </a:pP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                                         </a:t>
            </a: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 Řešení</a:t>
            </a:r>
          </a:p>
          <a:p>
            <a:pPr indent="0">
              <a:buNone/>
            </a:pP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				   </a:t>
            </a:r>
            <a:r>
              <a:rPr lang="cs-CZ" sz="2400" dirty="0" smtClean="0">
                <a:latin typeface="Arial" charset="0"/>
                <a:cs typeface="Arial" charset="0"/>
                <a:sym typeface="Symbol"/>
              </a:rPr>
              <a:t>funkce je neklesající na </a:t>
            </a:r>
            <a:r>
              <a:rPr lang="cs-CZ" sz="2400" i="1" dirty="0" smtClean="0">
                <a:latin typeface="Arial" charset="0"/>
                <a:cs typeface="Arial" charset="0"/>
                <a:sym typeface="Symbol"/>
              </a:rPr>
              <a:t>D(f)</a:t>
            </a:r>
            <a:r>
              <a:rPr lang="cs-CZ" sz="2400" b="1" dirty="0" smtClean="0">
                <a:latin typeface="Arial" charset="0"/>
                <a:cs typeface="Arial" charset="0"/>
                <a:sym typeface="Symbol"/>
              </a:rPr>
              <a:t>				</a:t>
            </a: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6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56992"/>
            <a:ext cx="3346314" cy="337309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8" name="Přímá spojnice se šipkou 88"/>
          <p:cNvCxnSpPr>
            <a:cxnSpLocks noChangeShapeType="1"/>
          </p:cNvCxnSpPr>
          <p:nvPr/>
        </p:nvCxnSpPr>
        <p:spPr bwMode="auto">
          <a:xfrm>
            <a:off x="755576" y="5157192"/>
            <a:ext cx="3206750" cy="0"/>
          </a:xfrm>
          <a:prstGeom prst="straightConnector1">
            <a:avLst/>
          </a:prstGeom>
          <a:noFill/>
          <a:ln w="19050">
            <a:solidFill>
              <a:srgbClr val="000000"/>
            </a:solidFill>
            <a:round/>
            <a:headEnd/>
            <a:tailEnd type="arrow" w="med" len="med"/>
          </a:ln>
        </p:spPr>
      </p:cxnSp>
      <p:cxnSp>
        <p:nvCxnSpPr>
          <p:cNvPr id="79" name="Přímá spojnice se šipkou 89"/>
          <p:cNvCxnSpPr>
            <a:cxnSpLocks noChangeShapeType="1"/>
          </p:cNvCxnSpPr>
          <p:nvPr/>
        </p:nvCxnSpPr>
        <p:spPr bwMode="auto">
          <a:xfrm flipV="1">
            <a:off x="2352601" y="3420467"/>
            <a:ext cx="0" cy="3228975"/>
          </a:xfrm>
          <a:prstGeom prst="straightConnector1">
            <a:avLst/>
          </a:prstGeom>
          <a:noFill/>
          <a:ln w="19050">
            <a:solidFill>
              <a:srgbClr val="000000"/>
            </a:solidFill>
            <a:round/>
            <a:headEnd/>
            <a:tailEnd type="arrow" w="med" len="med"/>
          </a:ln>
        </p:spPr>
      </p:cxnSp>
      <p:sp>
        <p:nvSpPr>
          <p:cNvPr id="80" name="Textové pole 80"/>
          <p:cNvSpPr txBox="1">
            <a:spLocks/>
          </p:cNvSpPr>
          <p:nvPr/>
        </p:nvSpPr>
        <p:spPr bwMode="auto">
          <a:xfrm>
            <a:off x="3897238" y="4977805"/>
            <a:ext cx="231775" cy="300037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x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1" name="Textové pole 81"/>
          <p:cNvSpPr txBox="1">
            <a:spLocks/>
          </p:cNvSpPr>
          <p:nvPr/>
        </p:nvSpPr>
        <p:spPr bwMode="auto">
          <a:xfrm>
            <a:off x="2312913" y="3229967"/>
            <a:ext cx="231775" cy="292100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y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203848" y="3933056"/>
            <a:ext cx="72008" cy="7200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304000" y="5364000"/>
            <a:ext cx="72008" cy="7200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555776" y="5085184"/>
            <a:ext cx="72008" cy="7200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771800" y="4869160"/>
            <a:ext cx="72008" cy="7200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987824" y="4869160"/>
            <a:ext cx="72008" cy="7200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5157192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1</a:t>
            </a:r>
            <a:endParaRPr lang="cs-CZ" sz="1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5301208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ym typeface="Symbol"/>
              </a:rPr>
              <a:t></a:t>
            </a:r>
            <a:r>
              <a:rPr lang="cs-CZ" sz="1000" dirty="0" smtClean="0"/>
              <a:t>1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i="1" dirty="0" smtClean="0"/>
              <a:t>Matematika: </a:t>
            </a:r>
            <a:r>
              <a:rPr lang="cs-CZ" sz="1800" i="1" dirty="0" err="1" smtClean="0"/>
              <a:t>příptava</a:t>
            </a:r>
            <a:r>
              <a:rPr lang="cs-CZ" sz="1800" i="1" dirty="0" smtClean="0"/>
              <a:t> k maturitě a k přijímacím zkouškám na vysoké školy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spol. s r. o., 1998. ISBN 80-7196-099-3.</a:t>
            </a:r>
          </a:p>
          <a:p>
            <a:pPr marL="0" indent="0" eaLnBrk="1" hangingPunct="1">
              <a:buNone/>
            </a:pPr>
            <a:r>
              <a:rPr lang="cs-CZ" sz="1800" dirty="0" smtClean="0"/>
              <a:t>HUDCOVÁ, Milada a Libuše KUBIČÍKOVÁ. </a:t>
            </a:r>
            <a:r>
              <a:rPr lang="cs-CZ" sz="1800" i="1" dirty="0" smtClean="0"/>
              <a:t>Sbírka úloh z matematiky pro SOŠ, SOU a nástavbové studium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2011, 415 s. ISBN 978-807-1963-189.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endParaRPr lang="cs-CZ" sz="1800" smtClean="0"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smtClean="0">
                <a:latin typeface="Arial" charset="0"/>
              </a:rPr>
              <a:t>Autor</a:t>
            </a:r>
            <a:r>
              <a:rPr lang="cs-CZ" sz="1800" dirty="0" smtClean="0">
                <a:latin typeface="Arial" charset="0"/>
              </a:rPr>
              <a:t>: Mgr. Vladimíra Houšková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Základní vlastnosti funkcí I</a:t>
            </a: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2487</TotalTime>
  <Words>412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Obchodní akademie, Střední odborná škola  a Jazyková škola s právem státní jazykové zkoušky,  Hradec Králové</vt:lpstr>
      <vt:lpstr>Základní vlastnosti funkcí – rostoucí, klesající, neklesající, nerostoucí </vt:lpstr>
      <vt:lpstr>Základní vlastnosti funkcí – monotónnost</vt:lpstr>
      <vt:lpstr>Základní vlastnosti funkcí – monotónnost</vt:lpstr>
      <vt:lpstr>Základní vlastnosti funkcí – monotónnost</vt:lpstr>
      <vt:lpstr>Základní vlastnosti funkcí – monotónnost</vt:lpstr>
      <vt:lpstr>Základní vlastnosti funkcí – monotónnost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290</cp:revision>
  <dcterms:created xsi:type="dcterms:W3CDTF">2012-11-30T22:17:21Z</dcterms:created>
  <dcterms:modified xsi:type="dcterms:W3CDTF">2014-05-25T21:53:05Z</dcterms:modified>
</cp:coreProperties>
</file>