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81" r:id="rId3"/>
    <p:sldId id="282" r:id="rId4"/>
    <p:sldId id="283" r:id="rId5"/>
    <p:sldId id="272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VY_32_INOVACE_7_FUNKCE_05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vlastnosti funkcí II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Sudost, lichost funkcí.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Výklad, řešené úlohy.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sudost, lichost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, jejíž </a:t>
            </a:r>
            <a:r>
              <a:rPr lang="cs-CZ" sz="2400" i="1" dirty="0" smtClean="0">
                <a:latin typeface="Arial" charset="0"/>
                <a:cs typeface="Arial" charset="0"/>
              </a:rPr>
              <a:t>D(f)</a:t>
            </a:r>
            <a:r>
              <a:rPr lang="cs-CZ" sz="2400" dirty="0" smtClean="0">
                <a:latin typeface="Arial" charset="0"/>
                <a:cs typeface="Arial" charset="0"/>
              </a:rPr>
              <a:t> je souměrný podle počátku soustavy souřadnic,tj. pro kterou platí x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 (x) 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se nazývá:</a:t>
            </a:r>
          </a:p>
          <a:p>
            <a:pPr indent="0"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charset="0"/>
                <a:cs typeface="Arial" charset="0"/>
                <a:sym typeface="Symbol"/>
              </a:rPr>
              <a:t>sudá funkce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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x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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D(f);  </a:t>
            </a:r>
            <a:r>
              <a:rPr lang="cs-CZ" sz="2400" i="1" dirty="0" err="1" smtClean="0">
                <a:latin typeface="Arial" charset="0"/>
                <a:cs typeface="Arial" charset="0"/>
                <a:sym typeface="Symbol"/>
              </a:rPr>
              <a:t>f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(x) = f(x); tj.,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graf je </a:t>
            </a:r>
            <a:r>
              <a:rPr lang="cs-CZ" sz="24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osově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souměrný podle osy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y</a:t>
            </a:r>
          </a:p>
          <a:p>
            <a:pPr indent="0"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charset="0"/>
                <a:cs typeface="Arial" charset="0"/>
                <a:sym typeface="Symbol"/>
              </a:rPr>
              <a:t>lichá </a:t>
            </a:r>
            <a:r>
              <a:rPr lang="cs-CZ" sz="2400" i="1" dirty="0" smtClean="0">
                <a:solidFill>
                  <a:srgbClr val="C00000"/>
                </a:solidFill>
                <a:latin typeface="Arial" charset="0"/>
                <a:cs typeface="Arial" charset="0"/>
                <a:sym typeface="Symbol"/>
              </a:rPr>
              <a:t>funkce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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x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 D(f);  </a:t>
            </a:r>
            <a:r>
              <a:rPr lang="cs-CZ" sz="2400" i="1" dirty="0" err="1" smtClean="0">
                <a:latin typeface="Arial" charset="0"/>
                <a:cs typeface="Arial" charset="0"/>
                <a:sym typeface="Symbol"/>
              </a:rPr>
              <a:t>f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(x) = 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f(x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); tj.,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graf je </a:t>
            </a:r>
            <a:r>
              <a:rPr lang="cs-CZ" sz="24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středově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souměrný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podle </a:t>
            </a:r>
            <a:r>
              <a:rPr lang="cs-CZ" sz="2400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počátku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soustavy souřadnic</a:t>
            </a:r>
            <a:endParaRPr lang="cs-CZ" sz="2400" i="1" dirty="0" smtClean="0">
              <a:solidFill>
                <a:srgbClr val="C00000"/>
              </a:solidFill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i="1" dirty="0" smtClean="0">
              <a:solidFill>
                <a:srgbClr val="C00000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sudost, lichost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Které z funkcí jsou sudé a které jsou liché: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Řešení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i="1" dirty="0" smtClean="0">
              <a:solidFill>
                <a:srgbClr val="C00000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83568" y="2420888"/>
          <a:ext cx="4813735" cy="504056"/>
        </p:xfrm>
        <a:graphic>
          <a:graphicData uri="http://schemas.openxmlformats.org/presentationml/2006/ole">
            <p:oleObj spid="_x0000_s1026" name="Rovnice" r:id="rId3" imgW="2425680" imgH="2538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3645024"/>
          <a:ext cx="6734175" cy="431800"/>
        </p:xfrm>
        <a:graphic>
          <a:graphicData uri="http://schemas.openxmlformats.org/presentationml/2006/ole">
            <p:oleObj spid="_x0000_s1027" name="Rovnice" r:id="rId4" imgW="3365280" imgH="215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11560" y="4077072"/>
          <a:ext cx="7267575" cy="431800"/>
        </p:xfrm>
        <a:graphic>
          <a:graphicData uri="http://schemas.openxmlformats.org/presentationml/2006/ole">
            <p:oleObj spid="_x0000_s1028" name="Rovnice" r:id="rId5" imgW="3632040" imgH="215640" progId="Equation.3">
              <p:embed/>
            </p:oleObj>
          </a:graphicData>
        </a:graphic>
      </p:graphicFrame>
      <p:graphicFrame>
        <p:nvGraphicFramePr>
          <p:cNvPr id="1029" name="Object 3"/>
          <p:cNvGraphicFramePr>
            <a:graphicFrameLocks noChangeAspect="1"/>
          </p:cNvGraphicFramePr>
          <p:nvPr/>
        </p:nvGraphicFramePr>
        <p:xfrm>
          <a:off x="611560" y="4509120"/>
          <a:ext cx="5997575" cy="508000"/>
        </p:xfrm>
        <a:graphic>
          <a:graphicData uri="http://schemas.openxmlformats.org/presentationml/2006/ole">
            <p:oleObj spid="_x0000_s1029" name="Rovnice" r:id="rId6" imgW="2997000" imgH="253800" progId="Equation.3">
              <p:embed/>
            </p:oleObj>
          </a:graphicData>
        </a:graphic>
      </p:graphicFrame>
      <p:graphicFrame>
        <p:nvGraphicFramePr>
          <p:cNvPr id="1030" name="Object 3"/>
          <p:cNvGraphicFramePr>
            <a:graphicFrameLocks noChangeAspect="1"/>
          </p:cNvGraphicFramePr>
          <p:nvPr/>
        </p:nvGraphicFramePr>
        <p:xfrm>
          <a:off x="611560" y="5013176"/>
          <a:ext cx="7218362" cy="482600"/>
        </p:xfrm>
        <a:graphic>
          <a:graphicData uri="http://schemas.openxmlformats.org/presentationml/2006/ole">
            <p:oleObj spid="_x0000_s1030" name="Rovnice" r:id="rId7" imgW="3606480" imgH="241200" progId="Equation.3">
              <p:embed/>
            </p:oleObj>
          </a:graphicData>
        </a:graphic>
      </p:graphicFrame>
      <p:graphicFrame>
        <p:nvGraphicFramePr>
          <p:cNvPr id="9" name="Object 3"/>
          <p:cNvGraphicFramePr>
            <a:graphicFrameLocks noChangeAspect="1"/>
          </p:cNvGraphicFramePr>
          <p:nvPr/>
        </p:nvGraphicFramePr>
        <p:xfrm>
          <a:off x="611560" y="5517232"/>
          <a:ext cx="6861175" cy="508000"/>
        </p:xfrm>
        <a:graphic>
          <a:graphicData uri="http://schemas.openxmlformats.org/presentationml/2006/ole">
            <p:oleObj spid="_x0000_s1031" name="Rovnice" r:id="rId8" imgW="3429000" imgH="253800" progId="Equation.3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funkcí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sudost, lichost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229600" cy="4137025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Které z funkcí jsou sudé a které jsou liché: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indent="0">
              <a:spcBef>
                <a:spcPts val="1800"/>
              </a:spcBef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Řešení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 sudá                                  nejsou sudé ani liché </a:t>
            </a:r>
            <a:r>
              <a:rPr lang="cs-CZ" sz="1800" dirty="0" smtClean="0">
                <a:latin typeface="Arial" charset="0"/>
                <a:cs typeface="Arial" charset="0"/>
              </a:rPr>
              <a:t>souměrná podle </a:t>
            </a:r>
            <a:r>
              <a:rPr lang="cs-CZ" sz="1800" i="1" dirty="0" smtClean="0">
                <a:latin typeface="Arial" charset="0"/>
                <a:cs typeface="Arial" charset="0"/>
              </a:rPr>
              <a:t>y              </a:t>
            </a:r>
            <a:r>
              <a:rPr lang="cs-CZ" sz="2400" dirty="0" smtClean="0">
                <a:latin typeface="Arial" charset="0"/>
                <a:cs typeface="Arial" charset="0"/>
              </a:rPr>
              <a:t>lichá</a:t>
            </a:r>
            <a:endParaRPr lang="cs-CZ" sz="2400" i="1" dirty="0" smtClean="0">
              <a:latin typeface="Arial" charset="0"/>
              <a:cs typeface="Arial" charset="0"/>
            </a:endParaRPr>
          </a:p>
          <a:p>
            <a:pPr indent="0">
              <a:buNone/>
            </a:pPr>
            <a:r>
              <a:rPr lang="cs-CZ" sz="1800" dirty="0" smtClean="0">
                <a:latin typeface="Arial" charset="0"/>
                <a:cs typeface="Arial" charset="0"/>
              </a:rPr>
              <a:t> </a:t>
            </a:r>
            <a:r>
              <a:rPr lang="cs-CZ" sz="1800" dirty="0" smtClean="0">
                <a:latin typeface="Arial" charset="0"/>
                <a:cs typeface="Arial" charset="0"/>
              </a:rPr>
              <a:t>                          </a:t>
            </a:r>
            <a:r>
              <a:rPr lang="cs-CZ" sz="1800" dirty="0" smtClean="0">
                <a:latin typeface="Arial" charset="0"/>
                <a:cs typeface="Arial" charset="0"/>
              </a:rPr>
              <a:t> souměrná podl</a:t>
            </a:r>
            <a:r>
              <a:rPr lang="cs-CZ" sz="1800" dirty="0" smtClean="0">
                <a:latin typeface="Arial" charset="0"/>
                <a:cs typeface="Arial" charset="0"/>
              </a:rPr>
              <a:t>e počátku</a:t>
            </a:r>
            <a:r>
              <a:rPr lang="cs-CZ" sz="1800" dirty="0" smtClean="0">
                <a:latin typeface="Arial" charset="0"/>
                <a:cs typeface="Arial" charset="0"/>
              </a:rPr>
              <a:t>	</a:t>
            </a:r>
          </a:p>
          <a:p>
            <a:pPr indent="0">
              <a:buNone/>
            </a:pPr>
            <a:endParaRPr lang="cs-CZ" sz="2400" i="1" dirty="0" smtClean="0">
              <a:solidFill>
                <a:srgbClr val="C00000"/>
              </a:solidFill>
              <a:latin typeface="Arial" charset="0"/>
              <a:cs typeface="Arial" charset="0"/>
            </a:endParaRPr>
          </a:p>
        </p:txBody>
      </p:sp>
      <p:pic>
        <p:nvPicPr>
          <p:cNvPr id="2057" name="Picture 9" descr="C:\Users\Mamka\Desktop\skenování0003.jpg"/>
          <p:cNvPicPr>
            <a:picLocks noChangeAspect="1" noChangeArrowheads="1"/>
          </p:cNvPicPr>
          <p:nvPr/>
        </p:nvPicPr>
        <p:blipFill>
          <a:blip r:embed="rId2" cstate="print"/>
          <a:srcRect l="15682" t="4351" r="25512" b="81728"/>
          <a:stretch>
            <a:fillRect/>
          </a:stretch>
        </p:blipFill>
        <p:spPr bwMode="auto">
          <a:xfrm rot="60000">
            <a:off x="844215" y="2413209"/>
            <a:ext cx="7389169" cy="19703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 eaLnBrk="1" hangingPunct="1">
              <a:buNone/>
            </a:pPr>
            <a:r>
              <a:rPr lang="cs-CZ" sz="1800" i="1" dirty="0" smtClean="0"/>
              <a:t>Matematika: </a:t>
            </a:r>
            <a:r>
              <a:rPr lang="cs-CZ" sz="1800" i="1" dirty="0" err="1" smtClean="0"/>
              <a:t>příptava</a:t>
            </a:r>
            <a:r>
              <a:rPr lang="cs-CZ" sz="1800" i="1" dirty="0" smtClean="0"/>
              <a:t> k maturitě a k přijímacím zkouškám na vysoké školy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spol. s r. o., 1998. ISBN 80-7196-099-3.</a:t>
            </a:r>
            <a:endParaRPr lang="cs-CZ" sz="1800" smtClean="0"/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smtClean="0">
                <a:latin typeface="Arial" charset="0"/>
              </a:rPr>
              <a:t>Autor</a:t>
            </a:r>
            <a:r>
              <a:rPr lang="cs-CZ" sz="1800" dirty="0" smtClean="0">
                <a:latin typeface="Arial" charset="0"/>
              </a:rPr>
              <a:t>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Základní vlastnosti funkcí II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2440</TotalTime>
  <Words>266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Editor rovnic 3.0</vt:lpstr>
      <vt:lpstr>Obchodní akademie, Střední odborná škola  a Jazyková škola s právem státní jazykové zkoušky,  Hradec Králové</vt:lpstr>
      <vt:lpstr>Základní vlastnosti funkcí sudost, lichost</vt:lpstr>
      <vt:lpstr>Základní vlastnosti funkcí sudost, lichost</vt:lpstr>
      <vt:lpstr>Základní vlastnosti funkcí sudost, lichost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288</cp:revision>
  <dcterms:created xsi:type="dcterms:W3CDTF">2012-11-30T22:17:21Z</dcterms:created>
  <dcterms:modified xsi:type="dcterms:W3CDTF">2014-05-25T21:42:00Z</dcterms:modified>
</cp:coreProperties>
</file>