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56" r:id="rId2"/>
    <p:sldId id="281" r:id="rId3"/>
    <p:sldId id="282" r:id="rId4"/>
    <p:sldId id="283" r:id="rId5"/>
    <p:sldId id="284" r:id="rId6"/>
    <p:sldId id="272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33CC33"/>
    <a:srgbClr val="990033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8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57BFE5-EE55-4C45-B634-C8DE55FED3B6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62183D-9A93-4086-8A98-2146ADCFA7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3138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873845303"/>
              </p:ext>
            </p:extLst>
          </p:nvPr>
        </p:nvGraphicFramePr>
        <p:xfrm>
          <a:off x="250825" y="2544763"/>
          <a:ext cx="8786813" cy="3889965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4521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Vladimíra Houšková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VY_32_INOVACE_7_FUNKCE_06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vlastnosti funkcí III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37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Ekonomické lyceum, Obchodní akademie, 1.–4.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Inverzní funkce.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Definice pojmu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řešený příklad.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Základní vlastnosti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funkcí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inverzní funkce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251520" y="1988840"/>
            <a:ext cx="8712968" cy="413702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Jestliže funkce </a:t>
            </a:r>
            <a:r>
              <a:rPr lang="cs-CZ" sz="2400" i="1" dirty="0" smtClean="0">
                <a:latin typeface="Arial" charset="0"/>
                <a:cs typeface="Arial" charset="0"/>
              </a:rPr>
              <a:t>y</a:t>
            </a:r>
            <a:r>
              <a:rPr lang="cs-CZ" sz="2400" dirty="0" smtClean="0">
                <a:latin typeface="Arial" charset="0"/>
                <a:cs typeface="Arial" charset="0"/>
              </a:rPr>
              <a:t> = </a:t>
            </a:r>
            <a:r>
              <a:rPr lang="cs-CZ" sz="2400" i="1" dirty="0" smtClean="0">
                <a:latin typeface="Arial" charset="0"/>
                <a:cs typeface="Arial" charset="0"/>
              </a:rPr>
              <a:t>f(x)</a:t>
            </a:r>
            <a:r>
              <a:rPr lang="cs-CZ" sz="2400" dirty="0" smtClean="0">
                <a:latin typeface="Arial" charset="0"/>
                <a:cs typeface="Arial" charset="0"/>
              </a:rPr>
              <a:t> je prostá v celém definičním oboru </a:t>
            </a:r>
            <a:r>
              <a:rPr lang="cs-CZ" sz="2400" i="1" dirty="0" smtClean="0">
                <a:latin typeface="Arial" charset="0"/>
                <a:cs typeface="Arial" charset="0"/>
              </a:rPr>
              <a:t>D(f)</a:t>
            </a:r>
            <a:r>
              <a:rPr lang="cs-CZ" sz="2400" dirty="0" smtClean="0">
                <a:latin typeface="Arial" charset="0"/>
                <a:cs typeface="Arial" charset="0"/>
              </a:rPr>
              <a:t> a má obor hodnot </a:t>
            </a:r>
            <a:r>
              <a:rPr lang="cs-CZ" sz="2400" i="1" dirty="0" smtClean="0">
                <a:latin typeface="Arial" charset="0"/>
                <a:cs typeface="Arial" charset="0"/>
              </a:rPr>
              <a:t>H(f)</a:t>
            </a:r>
            <a:r>
              <a:rPr lang="cs-CZ" sz="2400" dirty="0" smtClean="0">
                <a:latin typeface="Arial" charset="0"/>
                <a:cs typeface="Arial" charset="0"/>
              </a:rPr>
              <a:t>, pak lze na </a:t>
            </a:r>
            <a:r>
              <a:rPr lang="cs-CZ" sz="2400" i="1" dirty="0" smtClean="0">
                <a:latin typeface="Arial" charset="0"/>
                <a:cs typeface="Arial" charset="0"/>
              </a:rPr>
              <a:t>H(f)</a:t>
            </a:r>
            <a:r>
              <a:rPr lang="cs-CZ" sz="2400" dirty="0" smtClean="0">
                <a:latin typeface="Arial" charset="0"/>
                <a:cs typeface="Arial" charset="0"/>
              </a:rPr>
              <a:t> definovat funkci, která každému číslu </a:t>
            </a:r>
            <a:r>
              <a:rPr lang="cs-CZ" sz="2400" i="1" dirty="0" smtClean="0">
                <a:latin typeface="Arial" charset="0"/>
                <a:cs typeface="Arial" charset="0"/>
              </a:rPr>
              <a:t>y</a:t>
            </a:r>
            <a:r>
              <a:rPr lang="cs-CZ" sz="2400" dirty="0" smtClean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 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H(f)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 přiřazuje právě to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číslo 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x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 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D(f)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, pro která je 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f(x)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 = 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y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 a která se nazývá </a:t>
            </a:r>
            <a:r>
              <a:rPr lang="cs-CZ" sz="2400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inverzní funkce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k funkci f a značí se </a:t>
            </a:r>
            <a:r>
              <a:rPr lang="cs-CZ" sz="2400" i="1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f</a:t>
            </a:r>
            <a:r>
              <a:rPr lang="cs-CZ" sz="2400" i="1" baseline="30000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1</a:t>
            </a:r>
            <a:r>
              <a:rPr lang="cs-CZ" sz="2400" i="1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.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platí</a:t>
            </a:r>
            <a:r>
              <a:rPr lang="cs-CZ" sz="2400" i="1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 </a:t>
            </a:r>
            <a:r>
              <a:rPr lang="cs-CZ" sz="2400" i="1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D(f</a:t>
            </a:r>
            <a:r>
              <a:rPr lang="cs-CZ" sz="2400" i="1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) = H(f</a:t>
            </a:r>
            <a:r>
              <a:rPr lang="cs-CZ" sz="2400" i="1" baseline="30000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 1</a:t>
            </a:r>
            <a:r>
              <a:rPr lang="cs-CZ" sz="2400" i="1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); D(f</a:t>
            </a:r>
            <a:r>
              <a:rPr lang="cs-CZ" sz="2400" i="1" baseline="30000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 1</a:t>
            </a:r>
            <a:r>
              <a:rPr lang="cs-CZ" sz="2400" i="1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) </a:t>
            </a:r>
            <a:r>
              <a:rPr lang="cs-CZ" sz="2400" i="1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= H(f</a:t>
            </a:r>
            <a:r>
              <a:rPr lang="cs-CZ" sz="2400" i="1" baseline="30000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 </a:t>
            </a:r>
            <a:r>
              <a:rPr lang="cs-CZ" sz="2400" i="1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)</a:t>
            </a:r>
          </a:p>
          <a:p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grafy funkcí </a:t>
            </a:r>
            <a:r>
              <a:rPr lang="cs-CZ" sz="2400" i="1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f </a:t>
            </a:r>
            <a:r>
              <a:rPr lang="cs-CZ" sz="2400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a</a:t>
            </a:r>
            <a:r>
              <a:rPr lang="cs-CZ" sz="2400" i="1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 f</a:t>
            </a:r>
            <a:r>
              <a:rPr lang="cs-CZ" sz="2400" i="1" baseline="30000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 </a:t>
            </a:r>
            <a:r>
              <a:rPr lang="cs-CZ" sz="2400" i="1" baseline="30000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1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jsou navzájem </a:t>
            </a:r>
            <a:r>
              <a:rPr lang="cs-CZ" sz="2400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souměrné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podle osy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</a:t>
            </a:r>
            <a:r>
              <a:rPr lang="cs-CZ" sz="2400" i="1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y = x</a:t>
            </a:r>
          </a:p>
          <a:p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je-li původní funkce rostoucí (klesající), je také inverzní funkce rostoucí (klesající)</a:t>
            </a:r>
          </a:p>
          <a:p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Inverzní funkce k prosté funkci je opět prostá</a:t>
            </a:r>
            <a:endParaRPr lang="cs-CZ" sz="2400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Základní vlastnosti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funkcí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inverzní funkce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251520" y="1988840"/>
            <a:ext cx="8712968" cy="4137025"/>
          </a:xfrm>
        </p:spPr>
        <p:txBody>
          <a:bodyPr/>
          <a:lstStyle/>
          <a:p>
            <a:pPr marL="0" indent="0" algn="ctr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grafy funkcí </a:t>
            </a:r>
            <a:r>
              <a:rPr lang="cs-CZ" sz="2400" i="1" dirty="0" smtClean="0">
                <a:latin typeface="Arial" charset="0"/>
                <a:cs typeface="Arial" charset="0"/>
              </a:rPr>
              <a:t>f </a:t>
            </a:r>
            <a:r>
              <a:rPr lang="cs-CZ" sz="2400" dirty="0" smtClean="0">
                <a:latin typeface="Arial" charset="0"/>
                <a:cs typeface="Arial" charset="0"/>
              </a:rPr>
              <a:t>a </a:t>
            </a:r>
            <a:r>
              <a:rPr lang="cs-CZ" sz="2400" i="1" dirty="0" smtClean="0">
                <a:latin typeface="Arial" charset="0"/>
                <a:cs typeface="Arial" charset="0"/>
              </a:rPr>
              <a:t>f</a:t>
            </a:r>
            <a:r>
              <a:rPr lang="cs-CZ" sz="2400" i="1" baseline="30000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 </a:t>
            </a:r>
            <a:r>
              <a:rPr lang="cs-CZ" sz="2400" i="1" baseline="30000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1</a:t>
            </a:r>
          </a:p>
          <a:p>
            <a:pPr marL="0" indent="0"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</p:txBody>
      </p:sp>
      <p:pic>
        <p:nvPicPr>
          <p:cNvPr id="1026" name="Picture 2" descr="C:\Users\Mamka\Desktop\skenování0005.jpg"/>
          <p:cNvPicPr>
            <a:picLocks noChangeAspect="1" noChangeArrowheads="1"/>
          </p:cNvPicPr>
          <p:nvPr/>
        </p:nvPicPr>
        <p:blipFill>
          <a:blip r:embed="rId2" cstate="print"/>
          <a:srcRect l="49004" t="2235" r="3104" b="75982"/>
          <a:stretch>
            <a:fillRect/>
          </a:stretch>
        </p:blipFill>
        <p:spPr bwMode="auto">
          <a:xfrm>
            <a:off x="1619672" y="2636912"/>
            <a:ext cx="5760640" cy="38404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Základní vlastnosti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funkcí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inverzní funkce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251520" y="1988840"/>
            <a:ext cx="8712968" cy="413702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Rozhodněte, zda k dané funkci                  existuje funkce inverzní a pokud ano, tak určete rovnici i graf.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cs-CZ" sz="2400" b="1" dirty="0" smtClean="0">
                <a:latin typeface="Arial" charset="0"/>
                <a:cs typeface="Arial" charset="0"/>
              </a:rPr>
              <a:t>Řešení</a:t>
            </a:r>
          </a:p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zadaná funkce je lineární funkce, je prostá, proto k ní existuje funkce inverzní</a:t>
            </a:r>
          </a:p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určení rovnice: zaměníme proměnné a vyjádříme </a:t>
            </a:r>
            <a:r>
              <a:rPr lang="cs-CZ" sz="2400" i="1" dirty="0" smtClean="0">
                <a:latin typeface="Arial" charset="0"/>
                <a:cs typeface="Arial" charset="0"/>
              </a:rPr>
              <a:t>y</a:t>
            </a: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4499992" y="2016000"/>
          <a:ext cx="1471478" cy="461640"/>
        </p:xfrm>
        <a:graphic>
          <a:graphicData uri="http://schemas.openxmlformats.org/presentationml/2006/ole">
            <p:oleObj spid="_x0000_s2050" name="Rovnice" r:id="rId3" imgW="647640" imgH="20304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323528" y="4509120"/>
          <a:ext cx="1933575" cy="1935162"/>
        </p:xfrm>
        <a:graphic>
          <a:graphicData uri="http://schemas.openxmlformats.org/presentationml/2006/ole">
            <p:oleObj spid="_x0000_s2053" name="Rovnice" r:id="rId4" imgW="850680" imgH="850680" progId="Equation.3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Základní vlastnosti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funkcí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inverzní funkce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251520" y="1988840"/>
            <a:ext cx="8712968" cy="4137025"/>
          </a:xfrm>
        </p:spPr>
        <p:txBody>
          <a:bodyPr/>
          <a:lstStyle/>
          <a:p>
            <a:pPr marL="0" indent="0">
              <a:spcBef>
                <a:spcPts val="1200"/>
              </a:spcBef>
              <a:buNone/>
            </a:pPr>
            <a:r>
              <a:rPr lang="cs-CZ" sz="2400" b="1" dirty="0" smtClean="0">
                <a:latin typeface="Arial" charset="0"/>
                <a:cs typeface="Arial" charset="0"/>
              </a:rPr>
              <a:t>Řešení</a:t>
            </a: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/>
          <a:srcRect l="28050" t="14958" r="14069" b="29687"/>
          <a:stretch>
            <a:fillRect/>
          </a:stretch>
        </p:blipFill>
        <p:spPr bwMode="auto">
          <a:xfrm>
            <a:off x="2699792" y="1772816"/>
            <a:ext cx="6081842" cy="4653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6660232" y="220486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f: y = 3x + 2</a:t>
            </a:r>
            <a:endParaRPr lang="cs-CZ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12360" y="27089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y = x</a:t>
            </a:r>
            <a:endParaRPr lang="cs-CZ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91880" y="544522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f</a:t>
            </a:r>
            <a:r>
              <a:rPr lang="cs-CZ" i="1" baseline="30000" dirty="0" smtClean="0">
                <a:sym typeface="Symbol"/>
              </a:rPr>
              <a:t>1</a:t>
            </a:r>
            <a:r>
              <a:rPr lang="cs-CZ" i="1" dirty="0" smtClean="0"/>
              <a:t>: y = x/3 </a:t>
            </a:r>
            <a:r>
              <a:rPr lang="cs-CZ" i="1" dirty="0" smtClean="0">
                <a:sym typeface="Symbol"/>
              </a:rPr>
              <a:t></a:t>
            </a:r>
            <a:r>
              <a:rPr lang="cs-CZ" i="1" dirty="0" smtClean="0"/>
              <a:t> 2</a:t>
            </a:r>
            <a:endParaRPr lang="cs-CZ" i="1" dirty="0"/>
          </a:p>
        </p:txBody>
      </p:sp>
    </p:spTree>
    <p:extLst>
      <p:ext uri="{BB962C8B-B14F-4D97-AF65-F5344CB8AC3E}">
        <p14:creationId xmlns="" xmlns:p14="http://schemas.microsoft.com/office/powerpoint/2010/main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Zdroje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0" indent="0" eaLnBrk="1" hangingPunct="1">
              <a:buNone/>
            </a:pPr>
            <a:r>
              <a:rPr lang="cs-CZ" sz="1800" dirty="0" smtClean="0"/>
              <a:t>VOŠICKÝ, Zdeněk. </a:t>
            </a:r>
            <a:r>
              <a:rPr lang="cs-CZ" sz="1800" i="1" dirty="0" smtClean="0"/>
              <a:t>Matematika v kostce</a:t>
            </a:r>
            <a:r>
              <a:rPr lang="cs-CZ" sz="1800" dirty="0" smtClean="0"/>
              <a:t>. Opravený dotisk 2. vydání, 2002. Havlíčkův Brod: Fragment, 2002. ISBN 80-7200-012-8</a:t>
            </a:r>
            <a:r>
              <a:rPr lang="cs-CZ" sz="1800" dirty="0" smtClean="0"/>
              <a:t>.</a:t>
            </a:r>
          </a:p>
          <a:p>
            <a:pPr marL="0" indent="0" eaLnBrk="1" hangingPunct="1">
              <a:buNone/>
            </a:pPr>
            <a:r>
              <a:rPr lang="cs-CZ" sz="1800" i="1" dirty="0" smtClean="0"/>
              <a:t>Matematika: </a:t>
            </a:r>
            <a:r>
              <a:rPr lang="cs-CZ" sz="1800" i="1" dirty="0" err="1" smtClean="0"/>
              <a:t>příptava</a:t>
            </a:r>
            <a:r>
              <a:rPr lang="cs-CZ" sz="1800" i="1" dirty="0" smtClean="0"/>
              <a:t> k maturitě a k přijímacím zkouškám na vysoké školy</a:t>
            </a:r>
            <a:r>
              <a:rPr lang="cs-CZ" sz="1800" dirty="0" smtClean="0"/>
              <a:t>. Praha: </a:t>
            </a:r>
            <a:r>
              <a:rPr lang="cs-CZ" sz="1800" dirty="0" err="1" smtClean="0"/>
              <a:t>Prometheus</a:t>
            </a:r>
            <a:r>
              <a:rPr lang="cs-CZ" sz="1800" dirty="0" smtClean="0"/>
              <a:t>, spol. s r. o., 1998. ISBN 80-7196-099-3.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cs-CZ" sz="1800" dirty="0" smtClean="0">
                <a:latin typeface="Arial" charset="0"/>
              </a:rPr>
              <a:t>Autor: Mgr. Vladimíra Houšková</a:t>
            </a: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cs-CZ" sz="1800" dirty="0" smtClean="0">
                <a:latin typeface="Arial" charset="0"/>
              </a:rPr>
              <a:t>Název díla: </a:t>
            </a:r>
            <a:r>
              <a:rPr lang="cs-CZ" sz="1800" dirty="0" smtClean="0">
                <a:latin typeface="Arial" charset="0"/>
                <a:cs typeface="Arial" charset="0"/>
              </a:rPr>
              <a:t>Základní vlastnosti funkcí III</a:t>
            </a:r>
            <a:endParaRPr lang="cs-CZ" sz="1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Datum vzniku: listopad 2013                                                                                             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2482</TotalTime>
  <Words>364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Editor rovnic 3.0</vt:lpstr>
      <vt:lpstr>Obchodní akademie, Střední odborná škola  a Jazyková škola s právem státní jazykové zkoušky,  Hradec Králové</vt:lpstr>
      <vt:lpstr>Základní vlastnosti funkcí inverzní funkce</vt:lpstr>
      <vt:lpstr>Základní vlastnosti funkcí inverzní funkce</vt:lpstr>
      <vt:lpstr>Základní vlastnosti funkcí inverzní funkce</vt:lpstr>
      <vt:lpstr>Základní vlastnosti funkcí inverzní funkce</vt:lpstr>
      <vt:lpstr>     Zdroje, autorská práva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297</cp:revision>
  <dcterms:created xsi:type="dcterms:W3CDTF">2012-11-30T22:17:21Z</dcterms:created>
  <dcterms:modified xsi:type="dcterms:W3CDTF">2014-05-25T23:57:02Z</dcterms:modified>
</cp:coreProperties>
</file>