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256" r:id="rId2"/>
    <p:sldId id="281" r:id="rId3"/>
    <p:sldId id="282" r:id="rId4"/>
    <p:sldId id="272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7BFE5-EE55-4C45-B634-C8DE55FED3B6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2183D-9A93-4086-8A98-2146ADCFA7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3138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png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73845303"/>
              </p:ext>
            </p:extLst>
          </p:nvPr>
        </p:nvGraphicFramePr>
        <p:xfrm>
          <a:off x="250825" y="2544763"/>
          <a:ext cx="8786813" cy="3889965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452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Vladimíra Houšková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VY_32_INOVACE_7_FUNKCE_07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vlastnosti funkcí IV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Ekonomické lyceum, Obchodní akademie, 1.–4.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Grafy funkcí – ovlivnění polohy a tvaru koeficienty.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Výklad, řešené příklady.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funkcí IV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vztahy mezi grafy funkcí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pic>
        <p:nvPicPr>
          <p:cNvPr id="1026" name="Picture 2" descr="C:\Users\Mamka\Desktop\skenování0002.jpg"/>
          <p:cNvPicPr>
            <a:picLocks noChangeAspect="1" noChangeArrowheads="1"/>
          </p:cNvPicPr>
          <p:nvPr/>
        </p:nvPicPr>
        <p:blipFill>
          <a:blip r:embed="rId2" cstate="print"/>
          <a:srcRect l="26192" t="29643" r="20935" b="33485"/>
          <a:stretch>
            <a:fillRect/>
          </a:stretch>
        </p:blipFill>
        <p:spPr bwMode="auto">
          <a:xfrm>
            <a:off x="1259632" y="1196752"/>
            <a:ext cx="6395486" cy="54978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pPr lvl="0" eaLnBrk="1" hangingPunct="1"/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Základní vlastnosti funkcí IV</a:t>
            </a:r>
            <a:b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vztahy mezi grafy funkcí</a:t>
            </a:r>
            <a:endParaRPr lang="cs-CZ" sz="3200" b="1" dirty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8208912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Načrtněte graf funkce                              s využitím základní funkce.</a:t>
            </a:r>
          </a:p>
          <a:p>
            <a:pPr>
              <a:spcBef>
                <a:spcPts val="1200"/>
              </a:spcBef>
            </a:pPr>
            <a:r>
              <a:rPr lang="cs-CZ" b="1" dirty="0" smtClean="0"/>
              <a:t>Řešení</a:t>
            </a:r>
          </a:p>
          <a:p>
            <a:pPr>
              <a:spcBef>
                <a:spcPts val="1200"/>
              </a:spcBef>
            </a:pPr>
            <a:endParaRPr lang="cs-CZ" b="1" dirty="0" smtClean="0"/>
          </a:p>
          <a:p>
            <a:pPr>
              <a:spcBef>
                <a:spcPts val="1200"/>
              </a:spcBef>
            </a:pPr>
            <a:endParaRPr lang="cs-CZ" b="1" dirty="0" smtClean="0"/>
          </a:p>
          <a:p>
            <a:pPr>
              <a:spcBef>
                <a:spcPts val="1200"/>
              </a:spcBef>
            </a:pPr>
            <a:endParaRPr lang="cs-CZ" b="1" dirty="0" smtClean="0"/>
          </a:p>
          <a:p>
            <a:pPr>
              <a:spcBef>
                <a:spcPts val="1200"/>
              </a:spcBef>
            </a:pPr>
            <a:endParaRPr lang="cs-CZ" b="1" dirty="0" smtClean="0"/>
          </a:p>
          <a:p>
            <a:pPr>
              <a:spcBef>
                <a:spcPts val="1200"/>
              </a:spcBef>
            </a:pPr>
            <a:endParaRPr lang="cs-CZ" b="1" dirty="0" smtClean="0"/>
          </a:p>
          <a:p>
            <a:pPr>
              <a:spcBef>
                <a:spcPts val="1200"/>
              </a:spcBef>
            </a:pPr>
            <a:endParaRPr lang="cs-CZ" b="1" dirty="0" smtClean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2664000" y="1476000"/>
          <a:ext cx="1872208" cy="572063"/>
        </p:xfrm>
        <a:graphic>
          <a:graphicData uri="http://schemas.openxmlformats.org/presentationml/2006/ole">
            <p:oleObj spid="_x0000_s2050" name="Rovnice" r:id="rId3" imgW="914400" imgH="279360" progId="Equation.3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467544" y="2348880"/>
          <a:ext cx="2448272" cy="1539794"/>
        </p:xfrm>
        <a:graphic>
          <a:graphicData uri="http://schemas.openxmlformats.org/presentationml/2006/ole">
            <p:oleObj spid="_x0000_s2051" name="Rovnice" r:id="rId4" imgW="2019240" imgH="1269720" progId="Equation.3">
              <p:embed/>
            </p:oleObj>
          </a:graphicData>
        </a:graphic>
      </p:graphicFrame>
      <p:pic>
        <p:nvPicPr>
          <p:cNvPr id="7" name="Obrázek 1"/>
          <p:cNvPicPr/>
          <p:nvPr/>
        </p:nvPicPr>
        <p:blipFill rotWithShape="1">
          <a:blip r:embed="rId5" cstate="print"/>
          <a:srcRect l="20253" t="8101" r="12853" b="18700"/>
          <a:stretch/>
        </p:blipFill>
        <p:spPr bwMode="auto">
          <a:xfrm>
            <a:off x="3059832" y="2420888"/>
            <a:ext cx="5895916" cy="403244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/>
            </a:ext>
          </a:extLst>
        </p:spPr>
      </p:pic>
      <p:sp>
        <p:nvSpPr>
          <p:cNvPr id="2052" name="Textové pole 3"/>
          <p:cNvSpPr txBox="1">
            <a:spLocks noChangeArrowheads="1"/>
          </p:cNvSpPr>
          <p:nvPr/>
        </p:nvSpPr>
        <p:spPr bwMode="auto">
          <a:xfrm>
            <a:off x="6983363" y="2683197"/>
            <a:ext cx="314325" cy="296863"/>
          </a:xfrm>
          <a:prstGeom prst="rect">
            <a:avLst/>
          </a:prstGeom>
          <a:solidFill>
            <a:srgbClr val="92D050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rPr>
              <a:t>1.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3" name="Textové pole 13"/>
          <p:cNvSpPr txBox="1">
            <a:spLocks noChangeArrowheads="1"/>
          </p:cNvSpPr>
          <p:nvPr/>
        </p:nvSpPr>
        <p:spPr bwMode="auto">
          <a:xfrm>
            <a:off x="8172400" y="3068960"/>
            <a:ext cx="314325" cy="296862"/>
          </a:xfrm>
          <a:prstGeom prst="rect">
            <a:avLst/>
          </a:prstGeom>
          <a:solidFill>
            <a:srgbClr val="FF0000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Calibri" pitchFamily="34" charset="0"/>
                <a:cs typeface="Arial" pitchFamily="34" charset="0"/>
              </a:rPr>
              <a:t>2.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4" name="Textové pole 12"/>
          <p:cNvSpPr txBox="1">
            <a:spLocks noChangeArrowheads="1"/>
          </p:cNvSpPr>
          <p:nvPr/>
        </p:nvSpPr>
        <p:spPr bwMode="auto">
          <a:xfrm>
            <a:off x="7812360" y="4869160"/>
            <a:ext cx="314325" cy="296863"/>
          </a:xfrm>
          <a:prstGeom prst="rect">
            <a:avLst/>
          </a:prstGeom>
          <a:solidFill>
            <a:srgbClr val="0070C0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alibri" pitchFamily="34" charset="0"/>
                <a:cs typeface="Arial" pitchFamily="34" charset="0"/>
              </a:rPr>
              <a:t>3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Times New Roman" pitchFamily="18" charset="0"/>
                <a:cs typeface="Arial" pitchFamily="34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5" name="Textové pole 11"/>
          <p:cNvSpPr txBox="1">
            <a:spLocks noChangeArrowheads="1"/>
          </p:cNvSpPr>
          <p:nvPr/>
        </p:nvSpPr>
        <p:spPr bwMode="auto">
          <a:xfrm>
            <a:off x="8569275" y="4705672"/>
            <a:ext cx="314325" cy="298450"/>
          </a:xfrm>
          <a:prstGeom prst="rect">
            <a:avLst/>
          </a:prstGeom>
          <a:solidFill>
            <a:srgbClr val="F07CCF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Calibri" pitchFamily="34" charset="0"/>
                <a:cs typeface="Arial" pitchFamily="34" charset="0"/>
              </a:rPr>
              <a:t>4</a:t>
            </a: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Times New Roman" pitchFamily="18" charset="0"/>
                <a:cs typeface="Arial" pitchFamily="34" charset="0"/>
              </a:rPr>
              <a:t>.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6" name="Textové pole 10"/>
          <p:cNvSpPr txBox="1">
            <a:spLocks noChangeArrowheads="1"/>
          </p:cNvSpPr>
          <p:nvPr/>
        </p:nvSpPr>
        <p:spPr bwMode="auto">
          <a:xfrm>
            <a:off x="8686750" y="3689672"/>
            <a:ext cx="314325" cy="296863"/>
          </a:xfrm>
          <a:prstGeom prst="rect">
            <a:avLst/>
          </a:prstGeom>
          <a:solidFill>
            <a:srgbClr val="49CADB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Calibri" pitchFamily="34" charset="0"/>
                <a:cs typeface="Arial" pitchFamily="34" charset="0"/>
              </a:rPr>
              <a:t>5</a:t>
            </a: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rgbClr val="FFFFFF"/>
                </a:solidFill>
                <a:effectLst/>
                <a:latin typeface="Times New Roman" pitchFamily="18" charset="0"/>
                <a:cs typeface="Arial" pitchFamily="34" charset="0"/>
              </a:rPr>
              <a:t>.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93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 marL="0" indent="0" eaLnBrk="1" hangingPunct="1">
              <a:buNone/>
            </a:pPr>
            <a:r>
              <a:rPr lang="cs-CZ" sz="1800" dirty="0" smtClean="0"/>
              <a:t>HUDCOVÁ, Milada a Libuše KUBIČÍKOVÁ. </a:t>
            </a:r>
            <a:r>
              <a:rPr lang="cs-CZ" sz="1800" i="1" dirty="0" smtClean="0"/>
              <a:t>Sbírka úloh z matematiky pro SOŠ, SOU a nástavbové studium</a:t>
            </a:r>
            <a:r>
              <a:rPr lang="cs-CZ" sz="1800" dirty="0" smtClean="0"/>
              <a:t>. Praha: </a:t>
            </a:r>
            <a:r>
              <a:rPr lang="cs-CZ" sz="1800" dirty="0" err="1" smtClean="0"/>
              <a:t>Prometheus</a:t>
            </a:r>
            <a:r>
              <a:rPr lang="cs-CZ" sz="1800" dirty="0" smtClean="0"/>
              <a:t>, 2011, 415 s. ISBN 978-807-1963-189.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cs-CZ" sz="1800" dirty="0" smtClean="0">
                <a:latin typeface="Arial" charset="0"/>
              </a:rPr>
              <a:t>Autor: Mgr. Vladimíra Houšková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800" dirty="0" smtClean="0">
                <a:latin typeface="Arial" charset="0"/>
              </a:rPr>
              <a:t>Název díla: </a:t>
            </a:r>
            <a:r>
              <a:rPr lang="cs-CZ" sz="1800" dirty="0" smtClean="0">
                <a:latin typeface="Arial" charset="0"/>
                <a:cs typeface="Arial" charset="0"/>
              </a:rPr>
              <a:t>Základní vlastnosti funkcí IV</a:t>
            </a:r>
            <a:r>
              <a:rPr lang="cs-CZ" sz="1800" smtClean="0">
                <a:latin typeface="Arial" charset="0"/>
                <a:cs typeface="Arial" charset="0"/>
              </a:rPr>
              <a:t/>
            </a:r>
            <a:br>
              <a:rPr lang="cs-CZ" sz="1800" smtClean="0">
                <a:latin typeface="Arial" charset="0"/>
                <a:cs typeface="Arial" charset="0"/>
              </a:rPr>
            </a:br>
            <a:r>
              <a:rPr lang="cs-CZ" sz="1800" smtClean="0">
                <a:latin typeface="Arial" charset="0"/>
              </a:rPr>
              <a:t>Datum </a:t>
            </a:r>
            <a:r>
              <a:rPr lang="cs-CZ" sz="1800" dirty="0" smtClean="0">
                <a:latin typeface="Arial" charset="0"/>
              </a:rPr>
              <a:t>vzniku: listopad 2013                                                                                             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2420</TotalTime>
  <Words>136</Words>
  <Application>Microsoft Office PowerPoint</Application>
  <PresentationFormat>Předvádění na obrazovce (4:3)</PresentationFormat>
  <Paragraphs>34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sady Office</vt:lpstr>
      <vt:lpstr>Rovnice</vt:lpstr>
      <vt:lpstr>Obchodní akademie, Střední odborná škola  a Jazyková škola s právem státní jazykové zkoušky,  Hradec Králové</vt:lpstr>
      <vt:lpstr>Základní vlastnosti funkcí IV vztahy mezi grafy funkcí</vt:lpstr>
      <vt:lpstr>Základní vlastnosti funkcí IV vztahy mezi grafy funkcí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285</cp:revision>
  <dcterms:created xsi:type="dcterms:W3CDTF">2012-11-30T22:17:21Z</dcterms:created>
  <dcterms:modified xsi:type="dcterms:W3CDTF">2014-05-25T21:55:29Z</dcterms:modified>
</cp:coreProperties>
</file>