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81" r:id="rId3"/>
    <p:sldId id="282" r:id="rId4"/>
    <p:sldId id="283" r:id="rId5"/>
    <p:sldId id="284" r:id="rId6"/>
    <p:sldId id="27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3845303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VY_32_INOVACE_7_FUNKCE_08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Shrnutí poznatků o funkcích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Shrnutí poznatků o funkcích.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Řešený komplexní příklad.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Shrnutí poznatků o funkcích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496944" cy="4137025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Načrtněte graf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, víte-li:</a:t>
            </a:r>
          </a:p>
          <a:p>
            <a:pPr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průsečíky grafu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s osou </a:t>
            </a:r>
            <a:r>
              <a:rPr lang="cs-CZ" sz="2400" i="1" dirty="0" smtClean="0">
                <a:latin typeface="Arial" charset="0"/>
                <a:cs typeface="Arial" charset="0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</a:rPr>
              <a:t> v bodech </a:t>
            </a:r>
            <a:r>
              <a:rPr lang="cs-CZ" sz="2400" i="1" dirty="0" smtClean="0">
                <a:latin typeface="Arial" charset="0"/>
                <a:cs typeface="Arial" charset="0"/>
              </a:rPr>
              <a:t>P</a:t>
            </a:r>
            <a:r>
              <a:rPr lang="cs-CZ" sz="2400" i="1" baseline="-25000" dirty="0" smtClean="0">
                <a:latin typeface="Arial" charset="0"/>
                <a:cs typeface="Arial" charset="0"/>
              </a:rPr>
              <a:t>1</a:t>
            </a:r>
            <a:r>
              <a:rPr lang="en-US" sz="2400" dirty="0" smtClean="0">
                <a:latin typeface="Arial" charset="0"/>
                <a:cs typeface="Arial" charset="0"/>
              </a:rPr>
              <a:t>[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1; 0</a:t>
            </a:r>
            <a:r>
              <a:rPr lang="en-US" sz="2400" dirty="0" smtClean="0">
                <a:latin typeface="Arial" charset="0"/>
                <a:cs typeface="Arial" charset="0"/>
              </a:rPr>
              <a:t>]</a:t>
            </a:r>
            <a:r>
              <a:rPr lang="cs-CZ" sz="2400" dirty="0" smtClean="0">
                <a:latin typeface="Arial" charset="0"/>
                <a:cs typeface="Arial" charset="0"/>
              </a:rPr>
              <a:t>; </a:t>
            </a:r>
            <a:r>
              <a:rPr lang="cs-CZ" sz="2400" i="1" dirty="0" smtClean="0">
                <a:latin typeface="Arial" charset="0"/>
                <a:cs typeface="Arial" charset="0"/>
              </a:rPr>
              <a:t>P</a:t>
            </a:r>
            <a:r>
              <a:rPr lang="cs-CZ" sz="2400" i="1" baseline="-25000" dirty="0" smtClean="0">
                <a:latin typeface="Arial" charset="0"/>
                <a:cs typeface="Arial" charset="0"/>
              </a:rPr>
              <a:t>2</a:t>
            </a:r>
            <a:r>
              <a:rPr lang="en-US" sz="2400" dirty="0" smtClean="0">
                <a:latin typeface="Arial" charset="0"/>
                <a:cs typeface="Arial" charset="0"/>
              </a:rPr>
              <a:t>[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5; 0</a:t>
            </a:r>
            <a:r>
              <a:rPr lang="en-US" sz="2400" dirty="0" smtClean="0">
                <a:latin typeface="Arial" charset="0"/>
                <a:cs typeface="Arial" charset="0"/>
              </a:rPr>
              <a:t>]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intervalu           je funkce </a:t>
            </a:r>
            <a:r>
              <a:rPr lang="cs-CZ" sz="2400" i="1" dirty="0" smtClean="0">
                <a:latin typeface="Arial" charset="0"/>
                <a:cs typeface="Arial" charset="0"/>
              </a:rPr>
              <a:t>f </a:t>
            </a:r>
            <a:r>
              <a:rPr lang="cs-CZ" sz="2400" dirty="0" smtClean="0">
                <a:latin typeface="Arial" charset="0"/>
                <a:cs typeface="Arial" charset="0"/>
              </a:rPr>
              <a:t>rostoucí a není omezená shora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intervalu                  je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sudá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intervalu           je funkce f rostoucí a omezená shora číslem </a:t>
            </a:r>
            <a:r>
              <a:rPr lang="cs-CZ" sz="2400" i="1" dirty="0" smtClean="0">
                <a:latin typeface="Arial" charset="0"/>
                <a:cs typeface="Arial" charset="0"/>
              </a:rPr>
              <a:t>h</a:t>
            </a:r>
            <a:r>
              <a:rPr lang="cs-CZ" sz="2400" dirty="0" smtClean="0">
                <a:latin typeface="Arial" charset="0"/>
                <a:cs typeface="Arial" charset="0"/>
              </a:rPr>
              <a:t> = 4</a:t>
            </a: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5536" y="2492896"/>
          <a:ext cx="3521191" cy="432048"/>
        </p:xfrm>
        <a:graphic>
          <a:graphicData uri="http://schemas.openxmlformats.org/presentationml/2006/ole">
            <p:oleObj spid="_x0000_s1026" name="Rovnice" r:id="rId3" imgW="2070000" imgH="25380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835696" y="3356991"/>
          <a:ext cx="792088" cy="440049"/>
        </p:xfrm>
        <a:graphic>
          <a:graphicData uri="http://schemas.openxmlformats.org/presentationml/2006/ole">
            <p:oleObj spid="_x0000_s1027" name="Rovnice" r:id="rId4" imgW="457200" imgH="25380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951038" y="3789363"/>
          <a:ext cx="1273175" cy="431800"/>
        </p:xfrm>
        <a:graphic>
          <a:graphicData uri="http://schemas.openxmlformats.org/presentationml/2006/ole">
            <p:oleObj spid="_x0000_s1028" name="Rovnice" r:id="rId5" imgW="749160" imgH="25380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1979712" y="4221088"/>
          <a:ext cx="720080" cy="443487"/>
        </p:xfrm>
        <a:graphic>
          <a:graphicData uri="http://schemas.openxmlformats.org/presentationml/2006/ole">
            <p:oleObj spid="_x0000_s1029" name="Rovnice" r:id="rId6" imgW="495000" imgH="2538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Shrnutí poznatků o funkcích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pic>
        <p:nvPicPr>
          <p:cNvPr id="2056" name="Picture 8" descr="C:\Users\Mamka\Desktop\skenování0004.jpg"/>
          <p:cNvPicPr>
            <a:picLocks noChangeAspect="1" noChangeArrowheads="1"/>
          </p:cNvPicPr>
          <p:nvPr/>
        </p:nvPicPr>
        <p:blipFill>
          <a:blip r:embed="rId2" cstate="print"/>
          <a:srcRect l="57990" t="5873" r="13219" b="75460"/>
          <a:stretch>
            <a:fillRect/>
          </a:stretch>
        </p:blipFill>
        <p:spPr bwMode="auto">
          <a:xfrm>
            <a:off x="1115616" y="1484784"/>
            <a:ext cx="6923410" cy="4968552"/>
          </a:xfrm>
          <a:prstGeom prst="rect">
            <a:avLst/>
          </a:prstGeom>
          <a:noFill/>
        </p:spPr>
      </p:pic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496944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Shrnutí poznatků o funkcích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496944" cy="4137025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 grafu určete: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obor funkčních hodnot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souřadnice průsečíku grafu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s osou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zda je omezená zdola v definičním oboru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maximum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v definičním oboru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minimum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v definičním oboru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zda je prostá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v definičním oboru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aspoň jeden interval, ve kterém je 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prostá</a:t>
            </a:r>
          </a:p>
          <a:p>
            <a:pPr marL="457200" indent="-457200">
              <a:buFont typeface="Arial" charset="0"/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Shrnutí poznatků o funkcích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496944" cy="4137025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Řešení</a:t>
            </a: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>
              <a:buAutoNum type="alphaLcParenR"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</a:p>
          <a:p>
            <a:pPr marL="457200" indent="-457200">
              <a:buAutoNum type="alphaLcParenR"/>
            </a:pPr>
            <a:r>
              <a:rPr lang="cs-CZ" sz="2400" i="1" dirty="0" err="1" smtClean="0">
                <a:latin typeface="Arial" charset="0"/>
                <a:cs typeface="Arial" charset="0"/>
              </a:rPr>
              <a:t>P</a:t>
            </a:r>
            <a:r>
              <a:rPr lang="cs-CZ" sz="2400" i="1" baseline="-25000" dirty="0" err="1" smtClean="0"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 neexistuje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omezená zdola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maximum neexistuje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pro x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3 je hodnota minima 2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není prostá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dirty="0" smtClean="0">
                <a:latin typeface="Arial" charset="0"/>
                <a:cs typeface="Arial" charset="0"/>
              </a:rPr>
              <a:t>např. je prostá v </a:t>
            </a:r>
          </a:p>
          <a:p>
            <a:pPr marL="457200" indent="-457200">
              <a:buFont typeface="Arial" charset="0"/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AutoNum type="alphaLcParenR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492896"/>
          <a:ext cx="1684338" cy="431800"/>
        </p:xfrm>
        <a:graphic>
          <a:graphicData uri="http://schemas.openxmlformats.org/presentationml/2006/ole">
            <p:oleObj spid="_x0000_s4098" name="Rovnice" r:id="rId3" imgW="990360" imgH="25380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059832" y="5085184"/>
          <a:ext cx="720080" cy="443487"/>
        </p:xfrm>
        <a:graphic>
          <a:graphicData uri="http://schemas.openxmlformats.org/presentationml/2006/ole">
            <p:oleObj spid="_x0000_s4101" name="Rovnice" r:id="rId4" imgW="495000" imgH="2538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i="1" dirty="0" smtClean="0"/>
              <a:t>Matematika: </a:t>
            </a:r>
            <a:r>
              <a:rPr lang="cs-CZ" sz="1800" i="1" dirty="0" err="1" smtClean="0"/>
              <a:t>příptava</a:t>
            </a:r>
            <a:r>
              <a:rPr lang="cs-CZ" sz="1800" i="1" dirty="0" smtClean="0"/>
              <a:t> k maturitě a k přijímacím zkouškám na vysoké školy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spol. s r. o., 1998. ISBN 80-7196-099-3.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Shrnutí poznatků o funkcích</a:t>
            </a: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2427</TotalTime>
  <Words>290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Obchodní akademie, Střední odborná škola  a Jazyková škola s právem státní jazykové zkoušky,  Hradec Králové</vt:lpstr>
      <vt:lpstr>Shrnutí poznatků o funkcích</vt:lpstr>
      <vt:lpstr>Shrnutí poznatků o funkcích</vt:lpstr>
      <vt:lpstr>Shrnutí poznatků o funkcích</vt:lpstr>
      <vt:lpstr>Shrnutí poznatků o funkcích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292</cp:revision>
  <dcterms:created xsi:type="dcterms:W3CDTF">2012-11-30T22:17:21Z</dcterms:created>
  <dcterms:modified xsi:type="dcterms:W3CDTF">2014-05-25T22:31:55Z</dcterms:modified>
</cp:coreProperties>
</file>