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81" r:id="rId3"/>
    <p:sldId id="287" r:id="rId4"/>
    <p:sldId id="286" r:id="rId5"/>
    <p:sldId id="282" r:id="rId6"/>
    <p:sldId id="284" r:id="rId7"/>
    <p:sldId id="283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0015507436570428"/>
          <c:y val="5.1400554097404488E-2"/>
          <c:w val="0.83888801399825041"/>
          <c:h val="0.8326195683872849"/>
        </c:manualLayout>
      </c:layout>
      <c:scatterChart>
        <c:scatterStyle val="lineMarker"/>
        <c:ser>
          <c:idx val="0"/>
          <c:order val="0"/>
          <c:tx>
            <c:strRef>
              <c:f>List1!$B$4</c:f>
              <c:strCache>
                <c:ptCount val="1"/>
                <c:pt idx="0">
                  <c:v>a = 8/b</c:v>
                </c:pt>
              </c:strCache>
            </c:strRef>
          </c:tx>
          <c:spPr>
            <a:ln w="28575">
              <a:noFill/>
            </a:ln>
          </c:spPr>
          <c:trendline>
            <c:trendlineType val="power"/>
          </c:trendline>
          <c:xVal>
            <c:numRef>
              <c:f>List1!$C$3:$J$3</c:f>
              <c:numCache>
                <c:formatCode>General</c:formatCode>
                <c:ptCount val="8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5</c:v>
                </c:pt>
                <c:pt idx="7">
                  <c:v>6</c:v>
                </c:pt>
              </c:numCache>
            </c:numRef>
          </c:xVal>
          <c:yVal>
            <c:numRef>
              <c:f>List1!$C$4:$J$4</c:f>
              <c:numCache>
                <c:formatCode>0.00</c:formatCode>
                <c:ptCount val="8"/>
                <c:pt idx="0">
                  <c:v>8</c:v>
                </c:pt>
                <c:pt idx="1">
                  <c:v>4</c:v>
                </c:pt>
                <c:pt idx="2">
                  <c:v>2.6666666666666665</c:v>
                </c:pt>
                <c:pt idx="3">
                  <c:v>2</c:v>
                </c:pt>
                <c:pt idx="4">
                  <c:v>1.6</c:v>
                </c:pt>
                <c:pt idx="5">
                  <c:v>1.3333333333333333</c:v>
                </c:pt>
                <c:pt idx="6">
                  <c:v>1.6</c:v>
                </c:pt>
                <c:pt idx="7">
                  <c:v>1.3333333333333333</c:v>
                </c:pt>
              </c:numCache>
            </c:numRef>
          </c:yVal>
        </c:ser>
        <c:axId val="107776640"/>
        <c:axId val="107845504"/>
      </c:scatterChart>
      <c:valAx>
        <c:axId val="107776640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x</a:t>
                </a:r>
              </a:p>
            </c:rich>
          </c:tx>
          <c:layout>
            <c:manualLayout>
              <c:xMode val="edge"/>
              <c:yMode val="edge"/>
              <c:x val="0.93172610776594078"/>
              <c:y val="0.82312481773111712"/>
            </c:manualLayout>
          </c:layout>
        </c:title>
        <c:numFmt formatCode="General" sourceLinked="1"/>
        <c:tickLblPos val="nextTo"/>
        <c:crossAx val="107845504"/>
        <c:crosses val="autoZero"/>
        <c:crossBetween val="midCat"/>
      </c:valAx>
      <c:valAx>
        <c:axId val="107845504"/>
        <c:scaling>
          <c:orientation val="minMax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en-US"/>
                  <a:t>y</a:t>
                </a:r>
              </a:p>
            </c:rich>
          </c:tx>
          <c:layout>
            <c:manualLayout>
              <c:xMode val="edge"/>
              <c:yMode val="edge"/>
              <c:x val="0.11764705882352942"/>
              <c:y val="2.9735710119568399E-2"/>
            </c:manualLayout>
          </c:layout>
        </c:title>
        <c:numFmt formatCode="0.00" sourceLinked="1"/>
        <c:tickLblPos val="nextTo"/>
        <c:crossAx val="107776640"/>
        <c:crosses val="autoZero"/>
        <c:crossBetween val="midCat"/>
      </c:valAx>
    </c:plotArea>
    <c:legend>
      <c:legendPos val="r"/>
      <c:legendEntry>
        <c:idx val="1"/>
        <c:delete val="1"/>
      </c:legendEntry>
      <c:layout>
        <c:manualLayout>
          <c:xMode val="edge"/>
          <c:yMode val="edge"/>
          <c:x val="0.71830686789151355"/>
          <c:y val="0.69888196267133262"/>
          <c:w val="0.17780891359168341"/>
          <c:h val="8.3717191601049901E-2"/>
        </c:manualLayout>
      </c:layout>
    </c:legend>
    <c:plotVisOnly val="1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0015507436570428"/>
          <c:y val="5.1400554097404488E-2"/>
          <c:w val="0.83888801399825041"/>
          <c:h val="0.8326195683872849"/>
        </c:manualLayout>
      </c:layout>
      <c:scatterChart>
        <c:scatterStyle val="lineMarker"/>
        <c:ser>
          <c:idx val="0"/>
          <c:order val="0"/>
          <c:tx>
            <c:strRef>
              <c:f>List1!$B$4</c:f>
              <c:strCache>
                <c:ptCount val="1"/>
                <c:pt idx="0">
                  <c:v>a = 8/b</c:v>
                </c:pt>
              </c:strCache>
            </c:strRef>
          </c:tx>
          <c:spPr>
            <a:ln w="28575">
              <a:noFill/>
            </a:ln>
          </c:spPr>
          <c:trendline>
            <c:trendlineType val="power"/>
          </c:trendline>
          <c:xVal>
            <c:numRef>
              <c:f>List1!$C$3:$K$3</c:f>
              <c:numCache>
                <c:formatCode>General</c:formatCode>
                <c:ptCount val="9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</c:numCache>
            </c:numRef>
          </c:xVal>
          <c:yVal>
            <c:numRef>
              <c:f>List1!$C$4:$K$4</c:f>
              <c:numCache>
                <c:formatCode>0.00</c:formatCode>
                <c:ptCount val="9"/>
                <c:pt idx="0">
                  <c:v>8</c:v>
                </c:pt>
                <c:pt idx="1">
                  <c:v>4</c:v>
                </c:pt>
                <c:pt idx="2">
                  <c:v>2.6666666666666665</c:v>
                </c:pt>
                <c:pt idx="3">
                  <c:v>2</c:v>
                </c:pt>
                <c:pt idx="4">
                  <c:v>1.6</c:v>
                </c:pt>
                <c:pt idx="5">
                  <c:v>1.3333333333333333</c:v>
                </c:pt>
                <c:pt idx="6">
                  <c:v>1.6</c:v>
                </c:pt>
                <c:pt idx="7">
                  <c:v>1.3333333333333333</c:v>
                </c:pt>
                <c:pt idx="8">
                  <c:v>1.1428571428571428</c:v>
                </c:pt>
              </c:numCache>
            </c:numRef>
          </c:yVal>
        </c:ser>
        <c:axId val="79331328"/>
        <c:axId val="79333248"/>
      </c:scatterChart>
      <c:valAx>
        <c:axId val="79331328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b</a:t>
                </a:r>
                <a:endParaRPr lang="en-US" dirty="0"/>
              </a:p>
            </c:rich>
          </c:tx>
          <c:layout>
            <c:manualLayout>
              <c:xMode val="edge"/>
              <c:yMode val="edge"/>
              <c:x val="0.93172610776594078"/>
              <c:y val="0.82312481773111712"/>
            </c:manualLayout>
          </c:layout>
        </c:title>
        <c:numFmt formatCode="General" sourceLinked="1"/>
        <c:tickLblPos val="nextTo"/>
        <c:crossAx val="79333248"/>
        <c:crosses val="autoZero"/>
        <c:crossBetween val="midCat"/>
      </c:valAx>
      <c:valAx>
        <c:axId val="79333248"/>
        <c:scaling>
          <c:orientation val="minMax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a</a:t>
                </a:r>
                <a:endParaRPr lang="en-US" dirty="0"/>
              </a:p>
            </c:rich>
          </c:tx>
          <c:layout>
            <c:manualLayout>
              <c:xMode val="edge"/>
              <c:yMode val="edge"/>
              <c:x val="0.11764705882352942"/>
              <c:y val="2.9735710119568399E-2"/>
            </c:manualLayout>
          </c:layout>
        </c:title>
        <c:numFmt formatCode="0.00" sourceLinked="1"/>
        <c:tickLblPos val="nextTo"/>
        <c:crossAx val="79331328"/>
        <c:crosses val="autoZero"/>
        <c:crossBetween val="midCat"/>
      </c:valAx>
    </c:plotArea>
    <c:legend>
      <c:legendPos val="r"/>
      <c:legendEntry>
        <c:idx val="1"/>
        <c:delete val="1"/>
      </c:legendEntry>
      <c:layout>
        <c:manualLayout>
          <c:xMode val="edge"/>
          <c:yMode val="edge"/>
          <c:x val="0.78039833256137126"/>
          <c:y val="0.61554862933799959"/>
          <c:w val="0.15344988205588236"/>
          <c:h val="8.3717191601049901E-2"/>
        </c:manualLayout>
      </c:layout>
    </c:legend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Modelace reálných závislostí pomocí funkcí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závislost veličin, grafické znázornění.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Řešení příkladů.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Modelace reálných závislostí pomocí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Automobil jede stálou rychlostí 58 km · h</a:t>
            </a:r>
            <a:r>
              <a:rPr lang="cs-CZ" sz="2400" baseline="30000" dirty="0" smtClean="0">
                <a:latin typeface="Arial" charset="0"/>
                <a:cs typeface="Arial" charset="0"/>
                <a:sym typeface="Symbol"/>
              </a:rPr>
              <a:t>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1</a:t>
            </a:r>
            <a:r>
              <a:rPr lang="cs-CZ" sz="2400" dirty="0" smtClean="0">
                <a:latin typeface="Arial" charset="0"/>
                <a:cs typeface="Arial" charset="0"/>
              </a:rPr>
              <a:t>. Při výjezdu měl na tachometru údaj 36 250 km. Napište funkci udávající stav tachometru během jízdy v závislosti na čase určeném v minutách.</a:t>
            </a:r>
          </a:p>
          <a:p>
            <a:pPr indent="0">
              <a:buNone/>
            </a:pPr>
            <a:endParaRPr lang="cs-CZ" sz="2400" baseline="300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Modelace reálných závislostí pomocí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Řešení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počáteční stav na tachometru 36 250 km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rychlost jízdy: </a:t>
            </a:r>
            <a:r>
              <a:rPr lang="cs-CZ" sz="2400" i="1" dirty="0" smtClean="0">
                <a:latin typeface="Arial" charset="0"/>
                <a:cs typeface="Arial" charset="0"/>
              </a:rPr>
              <a:t>v</a:t>
            </a:r>
            <a:r>
              <a:rPr lang="cs-CZ" sz="2400" dirty="0" smtClean="0">
                <a:latin typeface="Arial" charset="0"/>
                <a:cs typeface="Arial" charset="0"/>
              </a:rPr>
              <a:t> = 58 : 60 = 0,967 </a:t>
            </a:r>
            <a:r>
              <a:rPr lang="cs-CZ" sz="2400" dirty="0" smtClean="0">
                <a:latin typeface="Arial" charset="0"/>
                <a:cs typeface="Arial" charset="0"/>
              </a:rPr>
              <a:t>km · h</a:t>
            </a:r>
            <a:r>
              <a:rPr lang="cs-CZ" sz="2400" baseline="30000" dirty="0" smtClean="0">
                <a:latin typeface="Arial" charset="0"/>
                <a:cs typeface="Arial" charset="0"/>
                <a:sym typeface="Symbol"/>
              </a:rPr>
              <a:t>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1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y = 36 250 + 0,967 t</a:t>
            </a:r>
          </a:p>
          <a:p>
            <a:pPr indent="0">
              <a:buNone/>
            </a:pPr>
            <a:endParaRPr lang="cs-CZ" sz="2400" baseline="300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Modelace reálných závislostí pomocí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 fyziky známe zákon </a:t>
            </a:r>
            <a:r>
              <a:rPr lang="cs-CZ" sz="2400" dirty="0" err="1" smtClean="0">
                <a:latin typeface="Arial" charset="0"/>
                <a:cs typeface="Arial" charset="0"/>
              </a:rPr>
              <a:t>Boylův</a:t>
            </a:r>
            <a:r>
              <a:rPr lang="cs-CZ" sz="2400" dirty="0" smtClean="0">
                <a:latin typeface="Arial" charset="0"/>
                <a:cs typeface="Arial" charset="0"/>
              </a:rPr>
              <a:t> – </a:t>
            </a:r>
            <a:r>
              <a:rPr lang="cs-CZ" sz="2400" dirty="0" err="1" smtClean="0">
                <a:latin typeface="Arial" charset="0"/>
                <a:cs typeface="Arial" charset="0"/>
              </a:rPr>
              <a:t>Mariottův</a:t>
            </a:r>
            <a:r>
              <a:rPr lang="cs-CZ" sz="2400" dirty="0" smtClean="0">
                <a:latin typeface="Arial" charset="0"/>
                <a:cs typeface="Arial" charset="0"/>
              </a:rPr>
              <a:t>, který říká: Pokud se nezmění teplota plynu a jeho množství, je součin objemu a příslušného tlaku plynu stejný. Máme-li např. 3 l plynu o tlaku 200 </a:t>
            </a:r>
            <a:r>
              <a:rPr lang="cs-CZ" sz="2400" dirty="0" err="1" smtClean="0">
                <a:latin typeface="Arial" charset="0"/>
                <a:cs typeface="Arial" charset="0"/>
              </a:rPr>
              <a:t>kPa</a:t>
            </a:r>
            <a:r>
              <a:rPr lang="cs-CZ" sz="2400" dirty="0" smtClean="0">
                <a:latin typeface="Arial" charset="0"/>
                <a:cs typeface="Arial" charset="0"/>
              </a:rPr>
              <a:t>, platí vztah: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Označíme-li objem </a:t>
            </a:r>
            <a:r>
              <a:rPr lang="cs-CZ" sz="2400" i="1" dirty="0" smtClean="0">
                <a:latin typeface="Arial" charset="0"/>
                <a:cs typeface="Arial" charset="0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</a:rPr>
              <a:t> dm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, tlak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Pa</a:t>
            </a:r>
            <a:r>
              <a:rPr lang="cs-CZ" sz="2400" dirty="0" smtClean="0">
                <a:latin typeface="Arial" charset="0"/>
                <a:cs typeface="Arial" charset="0"/>
              </a:rPr>
              <a:t>, dostáváme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V, p </a:t>
            </a:r>
            <a:r>
              <a:rPr lang="cs-CZ" sz="2400" dirty="0" smtClean="0">
                <a:latin typeface="Arial" charset="0"/>
                <a:cs typeface="Arial" charset="0"/>
              </a:rPr>
              <a:t>jsou pouze kladné hodnoty, definičním oborem je množina kladných reálných čísel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99592" y="3717032"/>
          <a:ext cx="2160240" cy="432048"/>
        </p:xfrm>
        <a:graphic>
          <a:graphicData uri="http://schemas.openxmlformats.org/presentationml/2006/ole">
            <p:oleObj spid="_x0000_s22530" name="Rovnice" r:id="rId3" imgW="1143000" imgH="2286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99592" y="4941168"/>
          <a:ext cx="975592" cy="720080"/>
        </p:xfrm>
        <a:graphic>
          <a:graphicData uri="http://schemas.openxmlformats.org/presentationml/2006/ole">
            <p:oleObj spid="_x0000_s22531" name="Rovnice" r:id="rId4" imgW="53316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Modelace reálných závislostí pomocí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204864"/>
            <a:ext cx="6120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tabulka hodnot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g</a:t>
            </a:r>
            <a:r>
              <a:rPr lang="cs-CZ" dirty="0" smtClean="0"/>
              <a:t>raf</a:t>
            </a:r>
          </a:p>
          <a:p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2636912"/>
          <a:ext cx="5112000" cy="670560"/>
        </p:xfrm>
        <a:graphic>
          <a:graphicData uri="http://schemas.openxmlformats.org/drawingml/2006/table">
            <a:tbl>
              <a:tblPr/>
              <a:tblGrid>
                <a:gridCol w="1022400"/>
                <a:gridCol w="511200"/>
                <a:gridCol w="511200"/>
                <a:gridCol w="511200"/>
                <a:gridCol w="511200"/>
                <a:gridCol w="511200"/>
                <a:gridCol w="511200"/>
                <a:gridCol w="511200"/>
                <a:gridCol w="5112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0,5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0,6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600/x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Graf 10"/>
          <p:cNvGraphicFramePr/>
          <p:nvPr/>
        </p:nvGraphicFramePr>
        <p:xfrm>
          <a:off x="1907704" y="3645024"/>
          <a:ext cx="38862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Modelace reálných závislostí pomocí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Obsah obdélníku je                 . Napište vztah mezi velikostmi jeho stran. Zobrazte tento vztah graficky.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a, b </a:t>
            </a:r>
            <a:r>
              <a:rPr lang="cs-CZ" sz="2400" dirty="0" smtClean="0">
                <a:latin typeface="Arial" charset="0"/>
                <a:cs typeface="Arial" charset="0"/>
              </a:rPr>
              <a:t>jsou pouze kladné hodnoty, definičním oborem je množina kladných reálných čísel 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funkční závislost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400" dirty="0" smtClean="0">
                <a:latin typeface="Arial" charset="0"/>
                <a:cs typeface="Arial" charset="0"/>
              </a:rPr>
              <a:t>nepřímá úměrnost 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grafem je část rovnoosé hyperboly z I. kvadrantu 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563888" y="1988840"/>
          <a:ext cx="1519609" cy="504056"/>
        </p:xfrm>
        <a:graphic>
          <a:graphicData uri="http://schemas.openxmlformats.org/presentationml/2006/ole">
            <p:oleObj spid="_x0000_s19458" name="Rovnice" r:id="rId3" imgW="685800" imgH="2286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99592" y="2780928"/>
          <a:ext cx="4664076" cy="720725"/>
        </p:xfrm>
        <a:graphic>
          <a:graphicData uri="http://schemas.openxmlformats.org/presentationml/2006/ole">
            <p:oleObj spid="_x0000_s19459" name="Rovnice" r:id="rId4" imgW="255240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Modelace reálných závislostí pomocí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204864"/>
            <a:ext cx="6120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tabulka hodnot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g</a:t>
            </a:r>
            <a:r>
              <a:rPr lang="cs-CZ" dirty="0" smtClean="0"/>
              <a:t>raf</a:t>
            </a:r>
          </a:p>
          <a:p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2636912"/>
          <a:ext cx="5508004" cy="731520"/>
        </p:xfrm>
        <a:graphic>
          <a:graphicData uri="http://schemas.openxmlformats.org/drawingml/2006/table">
            <a:tbl>
              <a:tblPr/>
              <a:tblGrid>
                <a:gridCol w="995629"/>
                <a:gridCol w="501375"/>
                <a:gridCol w="501375"/>
                <a:gridCol w="501375"/>
                <a:gridCol w="501375"/>
                <a:gridCol w="501375"/>
                <a:gridCol w="501375"/>
                <a:gridCol w="501375"/>
                <a:gridCol w="501375"/>
                <a:gridCol w="501375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 = 8/b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8,00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4,00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2,67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2,00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1,60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1,33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1,60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1,33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1,14</a:t>
                      </a:r>
                    </a:p>
                  </a:txBody>
                  <a:tcPr marL="45720" marR="4572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Graf 11"/>
          <p:cNvGraphicFramePr/>
          <p:nvPr/>
        </p:nvGraphicFramePr>
        <p:xfrm>
          <a:off x="1763688" y="3573016"/>
          <a:ext cx="3762375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FRANTIŠEK JIRÁSEK. </a:t>
            </a:r>
            <a:r>
              <a:rPr lang="cs-CZ" sz="1800" i="1" dirty="0" smtClean="0"/>
              <a:t>Sbírka úloh z matematiky pro SOŠ a studijní obory SOU 1. část</a:t>
            </a:r>
            <a:r>
              <a:rPr lang="cs-CZ" sz="1800" dirty="0" smtClean="0"/>
              <a:t>. Praha: Státní pedagogické nakladatelství, n. p., 1986. ISBN 14-614-86.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Modelace reálných závislostí pomocí funkcí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2474</TotalTime>
  <Words>404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Editor rovnic 3.0</vt:lpstr>
      <vt:lpstr>Obchodní akademie, Střední odborná škola  a Jazyková škola s právem státní jazykové zkoušky,  Hradec Králové</vt:lpstr>
      <vt:lpstr>Modelace reálných závislostí pomocí funkcí</vt:lpstr>
      <vt:lpstr>Modelace reálných závislostí pomocí funkcí</vt:lpstr>
      <vt:lpstr>Modelace reálných závislostí pomocí funkcí</vt:lpstr>
      <vt:lpstr>Modelace reálných závislostí pomocí funkcí</vt:lpstr>
      <vt:lpstr>Modelace reálných závislostí pomocí funkcí</vt:lpstr>
      <vt:lpstr>Modelace reálných závislostí pomocí funkcí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296</cp:revision>
  <dcterms:created xsi:type="dcterms:W3CDTF">2012-11-30T22:17:21Z</dcterms:created>
  <dcterms:modified xsi:type="dcterms:W3CDTF">2014-05-25T20:57:18Z</dcterms:modified>
</cp:coreProperties>
</file>