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61" r:id="rId3"/>
    <p:sldId id="275" r:id="rId4"/>
    <p:sldId id="277" r:id="rId5"/>
    <p:sldId id="279" r:id="rId6"/>
    <p:sldId id="281" r:id="rId7"/>
    <p:sldId id="276" r:id="rId8"/>
    <p:sldId id="282" r:id="rId9"/>
    <p:sldId id="283" r:id="rId10"/>
    <p:sldId id="284" r:id="rId11"/>
    <p:sldId id="285" r:id="rId12"/>
    <p:sldId id="278" r:id="rId13"/>
    <p:sldId id="287" r:id="rId14"/>
    <p:sldId id="288" r:id="rId15"/>
    <p:sldId id="289" r:id="rId16"/>
    <p:sldId id="257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48" autoAdjust="0"/>
    <p:restoredTop sz="84810" autoAdjust="0"/>
  </p:normalViewPr>
  <p:slideViewPr>
    <p:cSldViewPr>
      <p:cViewPr>
        <p:scale>
          <a:sx n="130" d="100"/>
          <a:sy n="130" d="100"/>
        </p:scale>
        <p:origin x="-354" y="12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D44455-DE88-4660-9EE0-D4D3F6F9FE5B}" type="datetimeFigureOut">
              <a:rPr lang="cs-CZ" smtClean="0"/>
              <a:t>14.10.2013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FDA31-1FE5-4B76-A33E-38F390E577A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025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70431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70431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6701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DA30D-26CA-44D5-80F8-C2E986FAF7E0}" type="datetimeFigureOut">
              <a:rPr lang="cs-CZ" smtClean="0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534A9-9BDF-43D1-9C0B-E24F2A734F6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921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EACD7-D5D8-4B53-B178-6B0648DB7E72}" type="datetimeFigureOut">
              <a:rPr lang="cs-CZ" smtClean="0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C077C5-A3FE-44C1-B3C7-A7A1871D5FA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1971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2CBC02-360C-4383-AB9B-9367E2FC4976}" type="datetimeFigureOut">
              <a:rPr lang="cs-CZ" smtClean="0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EFC4E3-A94E-4CAF-B2E4-A67D7449BC8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3900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A445F-3BEA-423E-A5BE-FA77BE3395B0}" type="datetimeFigureOut">
              <a:rPr lang="cs-CZ" smtClean="0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345E9-449D-4CD8-A276-45F1EF87314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7754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FC690E-CBCC-43A2-BF76-6EE9B58EA9EA}" type="datetimeFigureOut">
              <a:rPr lang="cs-CZ" smtClean="0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60250-C423-4C52-BCB9-8C2B590E56D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667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1F2EF-FDF8-4BC5-9F9E-723F54E66911}" type="datetimeFigureOut">
              <a:rPr lang="cs-CZ" smtClean="0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1EBC8-7D7B-40C0-A02C-C11D7D472DA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6132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F1B43B-86DE-48A6-8F0A-D71A294E3874}" type="datetimeFigureOut">
              <a:rPr lang="cs-CZ" smtClean="0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17B6-24F9-4B74-B68D-4BE461BB1CDF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6258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2E6E8-80A6-4CDF-AB4A-A952191BAD9B}" type="datetimeFigureOut">
              <a:rPr lang="cs-CZ" smtClean="0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6500C-FE93-4EB0-9F42-5937C26A2D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494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8424E-4FF0-4438-B1CD-96F4391676A2}" type="datetimeFigureOut">
              <a:rPr lang="cs-CZ" smtClean="0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7A41F-0445-45B2-ACAB-F84B0735B45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9677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C284F-E1F8-4088-AC1F-B58CF4B135B4}" type="datetimeFigureOut">
              <a:rPr lang="cs-CZ" smtClean="0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7623D-5725-4BB5-9D1A-44DE301160D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5627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7AA15-BC9B-4A2E-8706-2806E6658062}" type="datetimeFigureOut">
              <a:rPr lang="cs-CZ" smtClean="0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2DAE2-5A9D-46F1-B9FB-D478BF120EF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2651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DF4551-AA4F-4717-80CF-EEF1DA5D7480}" type="datetimeFigureOut">
              <a:rPr lang="cs-CZ" smtClean="0"/>
              <a:pPr>
                <a:defRPr/>
              </a:pPr>
              <a:t>14.10.2013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356CF6-B015-4EB0-9801-CBD50DDC8AE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18" Type="http://schemas.openxmlformats.org/officeDocument/2006/relationships/image" Target="../media/image24.png"/><Relationship Id="rId26" Type="http://schemas.openxmlformats.org/officeDocument/2006/relationships/image" Target="../media/image32.png"/><Relationship Id="rId39" Type="http://schemas.openxmlformats.org/officeDocument/2006/relationships/image" Target="../media/image45.png"/><Relationship Id="rId3" Type="http://schemas.openxmlformats.org/officeDocument/2006/relationships/image" Target="../media/image9.png"/><Relationship Id="rId21" Type="http://schemas.openxmlformats.org/officeDocument/2006/relationships/image" Target="../media/image27.png"/><Relationship Id="rId34" Type="http://schemas.openxmlformats.org/officeDocument/2006/relationships/image" Target="../media/image40.png"/><Relationship Id="rId42" Type="http://schemas.openxmlformats.org/officeDocument/2006/relationships/image" Target="../media/image48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17" Type="http://schemas.openxmlformats.org/officeDocument/2006/relationships/image" Target="../media/image23.png"/><Relationship Id="rId25" Type="http://schemas.openxmlformats.org/officeDocument/2006/relationships/image" Target="../media/image31.png"/><Relationship Id="rId33" Type="http://schemas.openxmlformats.org/officeDocument/2006/relationships/image" Target="../media/image39.png"/><Relationship Id="rId38" Type="http://schemas.openxmlformats.org/officeDocument/2006/relationships/image" Target="../media/image44.png"/><Relationship Id="rId46" Type="http://schemas.openxmlformats.org/officeDocument/2006/relationships/image" Target="../media/image52.png"/><Relationship Id="rId2" Type="http://schemas.openxmlformats.org/officeDocument/2006/relationships/image" Target="../media/image8.png"/><Relationship Id="rId16" Type="http://schemas.openxmlformats.org/officeDocument/2006/relationships/image" Target="../media/image22.png"/><Relationship Id="rId20" Type="http://schemas.openxmlformats.org/officeDocument/2006/relationships/image" Target="../media/image26.png"/><Relationship Id="rId29" Type="http://schemas.openxmlformats.org/officeDocument/2006/relationships/image" Target="../media/image35.png"/><Relationship Id="rId41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24" Type="http://schemas.openxmlformats.org/officeDocument/2006/relationships/image" Target="../media/image30.png"/><Relationship Id="rId32" Type="http://schemas.openxmlformats.org/officeDocument/2006/relationships/image" Target="../media/image38.png"/><Relationship Id="rId37" Type="http://schemas.openxmlformats.org/officeDocument/2006/relationships/image" Target="../media/image43.png"/><Relationship Id="rId40" Type="http://schemas.openxmlformats.org/officeDocument/2006/relationships/image" Target="../media/image46.png"/><Relationship Id="rId45" Type="http://schemas.openxmlformats.org/officeDocument/2006/relationships/image" Target="../media/image51.png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23" Type="http://schemas.openxmlformats.org/officeDocument/2006/relationships/image" Target="../media/image29.png"/><Relationship Id="rId28" Type="http://schemas.openxmlformats.org/officeDocument/2006/relationships/image" Target="../media/image34.png"/><Relationship Id="rId36" Type="http://schemas.openxmlformats.org/officeDocument/2006/relationships/image" Target="../media/image42.png"/><Relationship Id="rId10" Type="http://schemas.openxmlformats.org/officeDocument/2006/relationships/image" Target="../media/image16.png"/><Relationship Id="rId19" Type="http://schemas.openxmlformats.org/officeDocument/2006/relationships/image" Target="../media/image25.png"/><Relationship Id="rId31" Type="http://schemas.openxmlformats.org/officeDocument/2006/relationships/image" Target="../media/image37.png"/><Relationship Id="rId44" Type="http://schemas.openxmlformats.org/officeDocument/2006/relationships/image" Target="../media/image50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0.png"/><Relationship Id="rId22" Type="http://schemas.openxmlformats.org/officeDocument/2006/relationships/image" Target="../media/image28.png"/><Relationship Id="rId27" Type="http://schemas.openxmlformats.org/officeDocument/2006/relationships/image" Target="../media/image33.png"/><Relationship Id="rId30" Type="http://schemas.openxmlformats.org/officeDocument/2006/relationships/image" Target="../media/image36.png"/><Relationship Id="rId35" Type="http://schemas.openxmlformats.org/officeDocument/2006/relationships/image" Target="../media/image41.png"/><Relationship Id="rId43" Type="http://schemas.openxmlformats.org/officeDocument/2006/relationships/image" Target="../media/image49.png"/></Relationships>
</file>

<file path=ppt/slides/_rels/slide4.xml.rels><?xml version="1.0" encoding="UTF-8" standalone="yes"?>
<Relationships xmlns="http://schemas.openxmlformats.org/package/2006/relationships"><Relationship Id="rId13" Type="http://schemas.openxmlformats.org/officeDocument/2006/relationships/image" Target="../media/image63.png"/><Relationship Id="rId18" Type="http://schemas.openxmlformats.org/officeDocument/2006/relationships/image" Target="../media/image68.png"/><Relationship Id="rId26" Type="http://schemas.openxmlformats.org/officeDocument/2006/relationships/image" Target="../media/image76.png"/><Relationship Id="rId39" Type="http://schemas.openxmlformats.org/officeDocument/2006/relationships/image" Target="../media/image89.png"/><Relationship Id="rId21" Type="http://schemas.openxmlformats.org/officeDocument/2006/relationships/image" Target="../media/image71.png"/><Relationship Id="rId34" Type="http://schemas.openxmlformats.org/officeDocument/2006/relationships/image" Target="../media/image84.png"/><Relationship Id="rId42" Type="http://schemas.openxmlformats.org/officeDocument/2006/relationships/image" Target="../media/image92.png"/><Relationship Id="rId47" Type="http://schemas.openxmlformats.org/officeDocument/2006/relationships/image" Target="../media/image97.png"/><Relationship Id="rId50" Type="http://schemas.openxmlformats.org/officeDocument/2006/relationships/image" Target="../media/image100.png"/><Relationship Id="rId55" Type="http://schemas.openxmlformats.org/officeDocument/2006/relationships/image" Target="../media/image105.png"/><Relationship Id="rId7" Type="http://schemas.openxmlformats.org/officeDocument/2006/relationships/image" Target="../media/image57.png"/><Relationship Id="rId12" Type="http://schemas.openxmlformats.org/officeDocument/2006/relationships/image" Target="../media/image62.png"/><Relationship Id="rId17" Type="http://schemas.openxmlformats.org/officeDocument/2006/relationships/image" Target="../media/image67.png"/><Relationship Id="rId25" Type="http://schemas.openxmlformats.org/officeDocument/2006/relationships/image" Target="../media/image75.png"/><Relationship Id="rId33" Type="http://schemas.openxmlformats.org/officeDocument/2006/relationships/image" Target="../media/image83.png"/><Relationship Id="rId38" Type="http://schemas.openxmlformats.org/officeDocument/2006/relationships/image" Target="../media/image88.png"/><Relationship Id="rId46" Type="http://schemas.openxmlformats.org/officeDocument/2006/relationships/image" Target="../media/image96.png"/><Relationship Id="rId59" Type="http://schemas.openxmlformats.org/officeDocument/2006/relationships/image" Target="../media/image109.png"/><Relationship Id="rId2" Type="http://schemas.openxmlformats.org/officeDocument/2006/relationships/image" Target="../media/image53.png"/><Relationship Id="rId16" Type="http://schemas.openxmlformats.org/officeDocument/2006/relationships/image" Target="../media/image66.png"/><Relationship Id="rId20" Type="http://schemas.openxmlformats.org/officeDocument/2006/relationships/image" Target="../media/image70.png"/><Relationship Id="rId29" Type="http://schemas.openxmlformats.org/officeDocument/2006/relationships/image" Target="../media/image79.png"/><Relationship Id="rId41" Type="http://schemas.openxmlformats.org/officeDocument/2006/relationships/image" Target="../media/image91.png"/><Relationship Id="rId54" Type="http://schemas.openxmlformats.org/officeDocument/2006/relationships/image" Target="../media/image10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png"/><Relationship Id="rId11" Type="http://schemas.openxmlformats.org/officeDocument/2006/relationships/image" Target="../media/image61.png"/><Relationship Id="rId24" Type="http://schemas.openxmlformats.org/officeDocument/2006/relationships/image" Target="../media/image74.png"/><Relationship Id="rId32" Type="http://schemas.openxmlformats.org/officeDocument/2006/relationships/image" Target="../media/image82.png"/><Relationship Id="rId37" Type="http://schemas.openxmlformats.org/officeDocument/2006/relationships/image" Target="../media/image87.png"/><Relationship Id="rId40" Type="http://schemas.openxmlformats.org/officeDocument/2006/relationships/image" Target="../media/image90.png"/><Relationship Id="rId45" Type="http://schemas.openxmlformats.org/officeDocument/2006/relationships/image" Target="../media/image95.png"/><Relationship Id="rId53" Type="http://schemas.openxmlformats.org/officeDocument/2006/relationships/image" Target="../media/image103.png"/><Relationship Id="rId58" Type="http://schemas.openxmlformats.org/officeDocument/2006/relationships/image" Target="../media/image108.png"/><Relationship Id="rId5" Type="http://schemas.openxmlformats.org/officeDocument/2006/relationships/image" Target="../media/image55.png"/><Relationship Id="rId15" Type="http://schemas.openxmlformats.org/officeDocument/2006/relationships/image" Target="../media/image65.png"/><Relationship Id="rId23" Type="http://schemas.openxmlformats.org/officeDocument/2006/relationships/image" Target="../media/image73.png"/><Relationship Id="rId28" Type="http://schemas.openxmlformats.org/officeDocument/2006/relationships/image" Target="../media/image78.png"/><Relationship Id="rId36" Type="http://schemas.openxmlformats.org/officeDocument/2006/relationships/image" Target="../media/image86.png"/><Relationship Id="rId49" Type="http://schemas.openxmlformats.org/officeDocument/2006/relationships/image" Target="../media/image99.png"/><Relationship Id="rId57" Type="http://schemas.openxmlformats.org/officeDocument/2006/relationships/image" Target="../media/image107.png"/><Relationship Id="rId10" Type="http://schemas.openxmlformats.org/officeDocument/2006/relationships/image" Target="../media/image60.png"/><Relationship Id="rId19" Type="http://schemas.openxmlformats.org/officeDocument/2006/relationships/image" Target="../media/image69.png"/><Relationship Id="rId31" Type="http://schemas.openxmlformats.org/officeDocument/2006/relationships/image" Target="../media/image81.png"/><Relationship Id="rId44" Type="http://schemas.openxmlformats.org/officeDocument/2006/relationships/image" Target="../media/image94.png"/><Relationship Id="rId52" Type="http://schemas.openxmlformats.org/officeDocument/2006/relationships/image" Target="../media/image102.png"/><Relationship Id="rId4" Type="http://schemas.openxmlformats.org/officeDocument/2006/relationships/image" Target="../media/image54.png"/><Relationship Id="rId9" Type="http://schemas.openxmlformats.org/officeDocument/2006/relationships/image" Target="../media/image59.png"/><Relationship Id="rId14" Type="http://schemas.openxmlformats.org/officeDocument/2006/relationships/image" Target="../media/image64.png"/><Relationship Id="rId22" Type="http://schemas.openxmlformats.org/officeDocument/2006/relationships/image" Target="../media/image72.png"/><Relationship Id="rId27" Type="http://schemas.openxmlformats.org/officeDocument/2006/relationships/image" Target="../media/image77.png"/><Relationship Id="rId30" Type="http://schemas.openxmlformats.org/officeDocument/2006/relationships/image" Target="../media/image80.png"/><Relationship Id="rId35" Type="http://schemas.openxmlformats.org/officeDocument/2006/relationships/image" Target="../media/image85.png"/><Relationship Id="rId43" Type="http://schemas.openxmlformats.org/officeDocument/2006/relationships/image" Target="../media/image93.png"/><Relationship Id="rId48" Type="http://schemas.openxmlformats.org/officeDocument/2006/relationships/image" Target="../media/image98.png"/><Relationship Id="rId56" Type="http://schemas.openxmlformats.org/officeDocument/2006/relationships/image" Target="../media/image106.png"/><Relationship Id="rId8" Type="http://schemas.openxmlformats.org/officeDocument/2006/relationships/image" Target="../media/image58.png"/><Relationship Id="rId51" Type="http://schemas.openxmlformats.org/officeDocument/2006/relationships/image" Target="../media/image101.png"/><Relationship Id="rId3" Type="http://schemas.openxmlformats.org/officeDocument/2006/relationships/image" Target="../media/image53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png"/><Relationship Id="rId13" Type="http://schemas.openxmlformats.org/officeDocument/2006/relationships/image" Target="../media/image121.png"/><Relationship Id="rId18" Type="http://schemas.openxmlformats.org/officeDocument/2006/relationships/image" Target="../media/image126.png"/><Relationship Id="rId26" Type="http://schemas.openxmlformats.org/officeDocument/2006/relationships/image" Target="../media/image132.png"/><Relationship Id="rId3" Type="http://schemas.openxmlformats.org/officeDocument/2006/relationships/image" Target="../media/image110.png"/><Relationship Id="rId21" Type="http://schemas.openxmlformats.org/officeDocument/2006/relationships/image" Target="../media/image129.png"/><Relationship Id="rId7" Type="http://schemas.openxmlformats.org/officeDocument/2006/relationships/image" Target="../media/image115.png"/><Relationship Id="rId12" Type="http://schemas.openxmlformats.org/officeDocument/2006/relationships/image" Target="../media/image120.png"/><Relationship Id="rId17" Type="http://schemas.openxmlformats.org/officeDocument/2006/relationships/image" Target="../media/image125.png"/><Relationship Id="rId25" Type="http://schemas.openxmlformats.org/officeDocument/2006/relationships/image" Target="../media/image112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24.png"/><Relationship Id="rId20" Type="http://schemas.openxmlformats.org/officeDocument/2006/relationships/image" Target="../media/image128.png"/><Relationship Id="rId29" Type="http://schemas.openxmlformats.org/officeDocument/2006/relationships/image" Target="../media/image1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4.png"/><Relationship Id="rId11" Type="http://schemas.openxmlformats.org/officeDocument/2006/relationships/image" Target="../media/image119.png"/><Relationship Id="rId24" Type="http://schemas.openxmlformats.org/officeDocument/2006/relationships/image" Target="../media/image111.png"/><Relationship Id="rId5" Type="http://schemas.openxmlformats.org/officeDocument/2006/relationships/image" Target="../media/image113.png"/><Relationship Id="rId15" Type="http://schemas.openxmlformats.org/officeDocument/2006/relationships/image" Target="../media/image123.png"/><Relationship Id="rId23" Type="http://schemas.openxmlformats.org/officeDocument/2006/relationships/image" Target="../media/image131.png"/><Relationship Id="rId28" Type="http://schemas.openxmlformats.org/officeDocument/2006/relationships/image" Target="../media/image134.png"/><Relationship Id="rId10" Type="http://schemas.openxmlformats.org/officeDocument/2006/relationships/image" Target="../media/image118.png"/><Relationship Id="rId19" Type="http://schemas.openxmlformats.org/officeDocument/2006/relationships/image" Target="../media/image127.png"/><Relationship Id="rId9" Type="http://schemas.openxmlformats.org/officeDocument/2006/relationships/image" Target="../media/image117.png"/><Relationship Id="rId14" Type="http://schemas.openxmlformats.org/officeDocument/2006/relationships/image" Target="../media/image122.png"/><Relationship Id="rId22" Type="http://schemas.openxmlformats.org/officeDocument/2006/relationships/image" Target="../media/image130.png"/><Relationship Id="rId27" Type="http://schemas.openxmlformats.org/officeDocument/2006/relationships/image" Target="../media/image13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png"/><Relationship Id="rId13" Type="http://schemas.openxmlformats.org/officeDocument/2006/relationships/image" Target="../media/image121.png"/><Relationship Id="rId18" Type="http://schemas.openxmlformats.org/officeDocument/2006/relationships/image" Target="../media/image141.png"/><Relationship Id="rId26" Type="http://schemas.openxmlformats.org/officeDocument/2006/relationships/image" Target="../media/image132.png"/><Relationship Id="rId3" Type="http://schemas.openxmlformats.org/officeDocument/2006/relationships/image" Target="../media/image136.png"/><Relationship Id="rId21" Type="http://schemas.openxmlformats.org/officeDocument/2006/relationships/image" Target="../media/image144.png"/><Relationship Id="rId7" Type="http://schemas.openxmlformats.org/officeDocument/2006/relationships/image" Target="../media/image115.png"/><Relationship Id="rId12" Type="http://schemas.openxmlformats.org/officeDocument/2006/relationships/image" Target="../media/image120.png"/><Relationship Id="rId17" Type="http://schemas.openxmlformats.org/officeDocument/2006/relationships/image" Target="../media/image140.png"/><Relationship Id="rId25" Type="http://schemas.openxmlformats.org/officeDocument/2006/relationships/image" Target="../media/image112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39.png"/><Relationship Id="rId20" Type="http://schemas.openxmlformats.org/officeDocument/2006/relationships/image" Target="../media/image143.png"/><Relationship Id="rId29" Type="http://schemas.openxmlformats.org/officeDocument/2006/relationships/image" Target="../media/image1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7.png"/><Relationship Id="rId11" Type="http://schemas.openxmlformats.org/officeDocument/2006/relationships/image" Target="../media/image119.png"/><Relationship Id="rId24" Type="http://schemas.openxmlformats.org/officeDocument/2006/relationships/image" Target="../media/image147.png"/><Relationship Id="rId5" Type="http://schemas.openxmlformats.org/officeDocument/2006/relationships/image" Target="../media/image113.png"/><Relationship Id="rId15" Type="http://schemas.openxmlformats.org/officeDocument/2006/relationships/image" Target="../media/image138.png"/><Relationship Id="rId23" Type="http://schemas.openxmlformats.org/officeDocument/2006/relationships/image" Target="../media/image146.png"/><Relationship Id="rId28" Type="http://schemas.openxmlformats.org/officeDocument/2006/relationships/image" Target="../media/image149.png"/><Relationship Id="rId10" Type="http://schemas.openxmlformats.org/officeDocument/2006/relationships/image" Target="../media/image118.png"/><Relationship Id="rId19" Type="http://schemas.openxmlformats.org/officeDocument/2006/relationships/image" Target="../media/image142.png"/><Relationship Id="rId9" Type="http://schemas.openxmlformats.org/officeDocument/2006/relationships/image" Target="../media/image117.png"/><Relationship Id="rId14" Type="http://schemas.openxmlformats.org/officeDocument/2006/relationships/image" Target="../media/image122.png"/><Relationship Id="rId22" Type="http://schemas.openxmlformats.org/officeDocument/2006/relationships/image" Target="../media/image145.png"/><Relationship Id="rId27" Type="http://schemas.openxmlformats.org/officeDocument/2006/relationships/image" Target="../media/image14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6.png"/><Relationship Id="rId13" Type="http://schemas.openxmlformats.org/officeDocument/2006/relationships/image" Target="../media/image161.png"/><Relationship Id="rId18" Type="http://schemas.openxmlformats.org/officeDocument/2006/relationships/image" Target="../media/image166.png"/><Relationship Id="rId3" Type="http://schemas.openxmlformats.org/officeDocument/2006/relationships/image" Target="../media/image151.png"/><Relationship Id="rId21" Type="http://schemas.openxmlformats.org/officeDocument/2006/relationships/image" Target="../media/image169.png"/><Relationship Id="rId7" Type="http://schemas.openxmlformats.org/officeDocument/2006/relationships/image" Target="../media/image155.png"/><Relationship Id="rId12" Type="http://schemas.openxmlformats.org/officeDocument/2006/relationships/image" Target="../media/image160.png"/><Relationship Id="rId17" Type="http://schemas.openxmlformats.org/officeDocument/2006/relationships/image" Target="../media/image165.png"/><Relationship Id="rId25" Type="http://schemas.openxmlformats.org/officeDocument/2006/relationships/image" Target="../media/image173.png"/><Relationship Id="rId2" Type="http://schemas.openxmlformats.org/officeDocument/2006/relationships/image" Target="../media/image150.png"/><Relationship Id="rId16" Type="http://schemas.openxmlformats.org/officeDocument/2006/relationships/image" Target="../media/image164.png"/><Relationship Id="rId20" Type="http://schemas.openxmlformats.org/officeDocument/2006/relationships/image" Target="../media/image16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4.png"/><Relationship Id="rId11" Type="http://schemas.openxmlformats.org/officeDocument/2006/relationships/image" Target="../media/image159.png"/><Relationship Id="rId24" Type="http://schemas.openxmlformats.org/officeDocument/2006/relationships/image" Target="../media/image172.png"/><Relationship Id="rId5" Type="http://schemas.openxmlformats.org/officeDocument/2006/relationships/image" Target="../media/image153.png"/><Relationship Id="rId15" Type="http://schemas.openxmlformats.org/officeDocument/2006/relationships/image" Target="../media/image163.png"/><Relationship Id="rId23" Type="http://schemas.openxmlformats.org/officeDocument/2006/relationships/image" Target="../media/image171.png"/><Relationship Id="rId10" Type="http://schemas.openxmlformats.org/officeDocument/2006/relationships/image" Target="../media/image158.png"/><Relationship Id="rId19" Type="http://schemas.openxmlformats.org/officeDocument/2006/relationships/image" Target="../media/image167.png"/><Relationship Id="rId4" Type="http://schemas.openxmlformats.org/officeDocument/2006/relationships/image" Target="../media/image152.png"/><Relationship Id="rId9" Type="http://schemas.openxmlformats.org/officeDocument/2006/relationships/image" Target="../media/image157.png"/><Relationship Id="rId14" Type="http://schemas.openxmlformats.org/officeDocument/2006/relationships/image" Target="../media/image162.png"/><Relationship Id="rId22" Type="http://schemas.openxmlformats.org/officeDocument/2006/relationships/image" Target="../media/image17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8.png"/><Relationship Id="rId13" Type="http://schemas.openxmlformats.org/officeDocument/2006/relationships/image" Target="../media/image183.png"/><Relationship Id="rId18" Type="http://schemas.openxmlformats.org/officeDocument/2006/relationships/image" Target="../media/image188.png"/><Relationship Id="rId26" Type="http://schemas.openxmlformats.org/officeDocument/2006/relationships/image" Target="../media/image196.png"/><Relationship Id="rId3" Type="http://schemas.openxmlformats.org/officeDocument/2006/relationships/image" Target="../media/image1730.png"/><Relationship Id="rId21" Type="http://schemas.openxmlformats.org/officeDocument/2006/relationships/image" Target="../media/image191.png"/><Relationship Id="rId7" Type="http://schemas.openxmlformats.org/officeDocument/2006/relationships/image" Target="../media/image177.png"/><Relationship Id="rId12" Type="http://schemas.openxmlformats.org/officeDocument/2006/relationships/image" Target="../media/image182.png"/><Relationship Id="rId17" Type="http://schemas.openxmlformats.org/officeDocument/2006/relationships/image" Target="../media/image187.png"/><Relationship Id="rId25" Type="http://schemas.openxmlformats.org/officeDocument/2006/relationships/image" Target="../media/image195.png"/><Relationship Id="rId2" Type="http://schemas.openxmlformats.org/officeDocument/2006/relationships/image" Target="../media/image1720.png"/><Relationship Id="rId16" Type="http://schemas.openxmlformats.org/officeDocument/2006/relationships/image" Target="../media/image186.png"/><Relationship Id="rId20" Type="http://schemas.openxmlformats.org/officeDocument/2006/relationships/image" Target="../media/image190.png"/><Relationship Id="rId29" Type="http://schemas.openxmlformats.org/officeDocument/2006/relationships/image" Target="../media/image19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6.png"/><Relationship Id="rId11" Type="http://schemas.openxmlformats.org/officeDocument/2006/relationships/image" Target="../media/image181.png"/><Relationship Id="rId24" Type="http://schemas.openxmlformats.org/officeDocument/2006/relationships/image" Target="../media/image194.png"/><Relationship Id="rId5" Type="http://schemas.openxmlformats.org/officeDocument/2006/relationships/image" Target="../media/image175.png"/><Relationship Id="rId15" Type="http://schemas.openxmlformats.org/officeDocument/2006/relationships/image" Target="../media/image185.png"/><Relationship Id="rId23" Type="http://schemas.openxmlformats.org/officeDocument/2006/relationships/image" Target="../media/image193.png"/><Relationship Id="rId28" Type="http://schemas.openxmlformats.org/officeDocument/2006/relationships/image" Target="../media/image198.png"/><Relationship Id="rId10" Type="http://schemas.openxmlformats.org/officeDocument/2006/relationships/image" Target="../media/image180.png"/><Relationship Id="rId19" Type="http://schemas.openxmlformats.org/officeDocument/2006/relationships/image" Target="../media/image189.png"/><Relationship Id="rId4" Type="http://schemas.openxmlformats.org/officeDocument/2006/relationships/image" Target="../media/image174.png"/><Relationship Id="rId9" Type="http://schemas.openxmlformats.org/officeDocument/2006/relationships/image" Target="../media/image179.png"/><Relationship Id="rId14" Type="http://schemas.openxmlformats.org/officeDocument/2006/relationships/image" Target="../media/image184.png"/><Relationship Id="rId22" Type="http://schemas.openxmlformats.org/officeDocument/2006/relationships/image" Target="../media/image192.png"/><Relationship Id="rId27" Type="http://schemas.openxmlformats.org/officeDocument/2006/relationships/image" Target="../media/image19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4.png"/><Relationship Id="rId13" Type="http://schemas.openxmlformats.org/officeDocument/2006/relationships/image" Target="../media/image209.png"/><Relationship Id="rId3" Type="http://schemas.openxmlformats.org/officeDocument/2006/relationships/image" Target="../media/image1990.png"/><Relationship Id="rId7" Type="http://schemas.openxmlformats.org/officeDocument/2006/relationships/image" Target="../media/image203.png"/><Relationship Id="rId12" Type="http://schemas.openxmlformats.org/officeDocument/2006/relationships/image" Target="../media/image208.png"/><Relationship Id="rId2" Type="http://schemas.openxmlformats.org/officeDocument/2006/relationships/image" Target="../media/image1980.png"/><Relationship Id="rId16" Type="http://schemas.openxmlformats.org/officeDocument/2006/relationships/image" Target="../media/image2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2.png"/><Relationship Id="rId11" Type="http://schemas.openxmlformats.org/officeDocument/2006/relationships/image" Target="../media/image207.png"/><Relationship Id="rId5" Type="http://schemas.openxmlformats.org/officeDocument/2006/relationships/image" Target="../media/image201.png"/><Relationship Id="rId15" Type="http://schemas.openxmlformats.org/officeDocument/2006/relationships/image" Target="../media/image211.png"/><Relationship Id="rId10" Type="http://schemas.openxmlformats.org/officeDocument/2006/relationships/image" Target="../media/image206.png"/><Relationship Id="rId4" Type="http://schemas.openxmlformats.org/officeDocument/2006/relationships/image" Target="../media/image200.png"/><Relationship Id="rId9" Type="http://schemas.openxmlformats.org/officeDocument/2006/relationships/image" Target="../media/image205.png"/><Relationship Id="rId14" Type="http://schemas.openxmlformats.org/officeDocument/2006/relationships/image" Target="../media/image21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8.png"/><Relationship Id="rId13" Type="http://schemas.openxmlformats.org/officeDocument/2006/relationships/image" Target="../media/image223.png"/><Relationship Id="rId3" Type="http://schemas.openxmlformats.org/officeDocument/2006/relationships/image" Target="../media/image214.png"/><Relationship Id="rId7" Type="http://schemas.openxmlformats.org/officeDocument/2006/relationships/image" Target="../media/image217.png"/><Relationship Id="rId12" Type="http://schemas.openxmlformats.org/officeDocument/2006/relationships/image" Target="../media/image222.png"/><Relationship Id="rId17" Type="http://schemas.openxmlformats.org/officeDocument/2006/relationships/image" Target="../media/image226.png"/><Relationship Id="rId2" Type="http://schemas.openxmlformats.org/officeDocument/2006/relationships/image" Target="../media/image213.png"/><Relationship Id="rId16" Type="http://schemas.openxmlformats.org/officeDocument/2006/relationships/image" Target="../media/image2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2.png"/><Relationship Id="rId11" Type="http://schemas.openxmlformats.org/officeDocument/2006/relationships/image" Target="../media/image221.png"/><Relationship Id="rId5" Type="http://schemas.openxmlformats.org/officeDocument/2006/relationships/image" Target="../media/image216.png"/><Relationship Id="rId15" Type="http://schemas.openxmlformats.org/officeDocument/2006/relationships/slide" Target="slide11.xml"/><Relationship Id="rId10" Type="http://schemas.openxmlformats.org/officeDocument/2006/relationships/image" Target="../media/image220.png"/><Relationship Id="rId4" Type="http://schemas.openxmlformats.org/officeDocument/2006/relationships/image" Target="../media/image215.png"/><Relationship Id="rId9" Type="http://schemas.openxmlformats.org/officeDocument/2006/relationships/image" Target="../media/image219.png"/><Relationship Id="rId14" Type="http://schemas.openxmlformats.org/officeDocument/2006/relationships/image" Target="../media/image22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3.png"/><Relationship Id="rId13" Type="http://schemas.openxmlformats.org/officeDocument/2006/relationships/image" Target="../media/image238.png"/><Relationship Id="rId18" Type="http://schemas.openxmlformats.org/officeDocument/2006/relationships/image" Target="../media/image243.png"/><Relationship Id="rId3" Type="http://schemas.openxmlformats.org/officeDocument/2006/relationships/image" Target="../media/image228.png"/><Relationship Id="rId7" Type="http://schemas.openxmlformats.org/officeDocument/2006/relationships/image" Target="../media/image232.png"/><Relationship Id="rId12" Type="http://schemas.openxmlformats.org/officeDocument/2006/relationships/image" Target="../media/image237.png"/><Relationship Id="rId17" Type="http://schemas.openxmlformats.org/officeDocument/2006/relationships/image" Target="../media/image242.png"/><Relationship Id="rId2" Type="http://schemas.openxmlformats.org/officeDocument/2006/relationships/image" Target="../media/image227.png"/><Relationship Id="rId16" Type="http://schemas.openxmlformats.org/officeDocument/2006/relationships/image" Target="../media/image241.png"/><Relationship Id="rId20" Type="http://schemas.openxmlformats.org/officeDocument/2006/relationships/slide" Target="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1.png"/><Relationship Id="rId11" Type="http://schemas.openxmlformats.org/officeDocument/2006/relationships/image" Target="../media/image236.png"/><Relationship Id="rId5" Type="http://schemas.openxmlformats.org/officeDocument/2006/relationships/image" Target="../media/image230.png"/><Relationship Id="rId15" Type="http://schemas.openxmlformats.org/officeDocument/2006/relationships/image" Target="../media/image240.png"/><Relationship Id="rId10" Type="http://schemas.openxmlformats.org/officeDocument/2006/relationships/image" Target="../media/image235.png"/><Relationship Id="rId19" Type="http://schemas.openxmlformats.org/officeDocument/2006/relationships/image" Target="../media/image244.png"/><Relationship Id="rId4" Type="http://schemas.openxmlformats.org/officeDocument/2006/relationships/image" Target="../media/image229.png"/><Relationship Id="rId9" Type="http://schemas.openxmlformats.org/officeDocument/2006/relationships/image" Target="../media/image234.png"/><Relationship Id="rId14" Type="http://schemas.openxmlformats.org/officeDocument/2006/relationships/image" Target="../media/image239.png"/></Relationships>
</file>

<file path=ppt/slides/_rels/slide12.xml.rels><?xml version="1.0" encoding="UTF-8" standalone="yes"?>
<Relationships xmlns="http://schemas.openxmlformats.org/package/2006/relationships"><Relationship Id="rId39" Type="http://schemas.openxmlformats.org/officeDocument/2006/relationships/image" Target="../media/image1400.png"/><Relationship Id="rId3" Type="http://schemas.openxmlformats.org/officeDocument/2006/relationships/image" Target="../media/image246.png"/><Relationship Id="rId34" Type="http://schemas.openxmlformats.org/officeDocument/2006/relationships/image" Target="../media/image1350.png"/><Relationship Id="rId42" Type="http://schemas.openxmlformats.org/officeDocument/2006/relationships/image" Target="../media/image1430.png"/><Relationship Id="rId47" Type="http://schemas.openxmlformats.org/officeDocument/2006/relationships/image" Target="../media/image250.png"/><Relationship Id="rId50" Type="http://schemas.openxmlformats.org/officeDocument/2006/relationships/image" Target="../media/image253.png"/><Relationship Id="rId33" Type="http://schemas.openxmlformats.org/officeDocument/2006/relationships/image" Target="../media/image1340.png"/><Relationship Id="rId38" Type="http://schemas.openxmlformats.org/officeDocument/2006/relationships/image" Target="../media/image1390.png"/><Relationship Id="rId46" Type="http://schemas.openxmlformats.org/officeDocument/2006/relationships/image" Target="../media/image249.png"/><Relationship Id="rId2" Type="http://schemas.openxmlformats.org/officeDocument/2006/relationships/image" Target="../media/image245.png"/><Relationship Id="rId41" Type="http://schemas.openxmlformats.org/officeDocument/2006/relationships/image" Target="../media/image1420.png"/><Relationship Id="rId1" Type="http://schemas.openxmlformats.org/officeDocument/2006/relationships/slideLayout" Target="../slideLayouts/slideLayout2.xml"/><Relationship Id="rId32" Type="http://schemas.openxmlformats.org/officeDocument/2006/relationships/image" Target="../media/image1330.png"/><Relationship Id="rId37" Type="http://schemas.openxmlformats.org/officeDocument/2006/relationships/image" Target="../media/image1380.png"/><Relationship Id="rId40" Type="http://schemas.openxmlformats.org/officeDocument/2006/relationships/image" Target="../media/image1410.png"/><Relationship Id="rId45" Type="http://schemas.openxmlformats.org/officeDocument/2006/relationships/image" Target="../media/image1460.png"/><Relationship Id="rId5" Type="http://schemas.openxmlformats.org/officeDocument/2006/relationships/image" Target="../media/image248.png"/><Relationship Id="rId36" Type="http://schemas.openxmlformats.org/officeDocument/2006/relationships/image" Target="../media/image1370.png"/><Relationship Id="rId49" Type="http://schemas.openxmlformats.org/officeDocument/2006/relationships/image" Target="../media/image252.png"/><Relationship Id="rId31" Type="http://schemas.openxmlformats.org/officeDocument/2006/relationships/image" Target="../media/image1320.png"/><Relationship Id="rId44" Type="http://schemas.openxmlformats.org/officeDocument/2006/relationships/image" Target="../media/image1450.png"/><Relationship Id="rId4" Type="http://schemas.openxmlformats.org/officeDocument/2006/relationships/image" Target="../media/image247.png"/><Relationship Id="rId30" Type="http://schemas.openxmlformats.org/officeDocument/2006/relationships/image" Target="../media/image1310.png"/><Relationship Id="rId35" Type="http://schemas.openxmlformats.org/officeDocument/2006/relationships/image" Target="../media/image1360.png"/><Relationship Id="rId43" Type="http://schemas.openxmlformats.org/officeDocument/2006/relationships/image" Target="../media/image1440.png"/><Relationship Id="rId48" Type="http://schemas.openxmlformats.org/officeDocument/2006/relationships/image" Target="../media/image251.png"/></Relationships>
</file>

<file path=ppt/slides/_rels/slide13.xml.rels><?xml version="1.0" encoding="UTF-8" standalone="yes"?>
<Relationships xmlns="http://schemas.openxmlformats.org/package/2006/relationships"><Relationship Id="rId39" Type="http://schemas.openxmlformats.org/officeDocument/2006/relationships/image" Target="../media/image1400.png"/><Relationship Id="rId3" Type="http://schemas.openxmlformats.org/officeDocument/2006/relationships/image" Target="../media/image255.png"/><Relationship Id="rId34" Type="http://schemas.openxmlformats.org/officeDocument/2006/relationships/image" Target="../media/image1350.png"/><Relationship Id="rId42" Type="http://schemas.openxmlformats.org/officeDocument/2006/relationships/image" Target="../media/image1430.png"/><Relationship Id="rId47" Type="http://schemas.openxmlformats.org/officeDocument/2006/relationships/image" Target="../media/image261.png"/><Relationship Id="rId7" Type="http://schemas.openxmlformats.org/officeDocument/2006/relationships/image" Target="../media/image259.png"/><Relationship Id="rId33" Type="http://schemas.openxmlformats.org/officeDocument/2006/relationships/image" Target="../media/image1340.png"/><Relationship Id="rId38" Type="http://schemas.openxmlformats.org/officeDocument/2006/relationships/image" Target="../media/image1390.png"/><Relationship Id="rId46" Type="http://schemas.openxmlformats.org/officeDocument/2006/relationships/image" Target="../media/image260.png"/><Relationship Id="rId2" Type="http://schemas.openxmlformats.org/officeDocument/2006/relationships/image" Target="../media/image254.png"/><Relationship Id="rId41" Type="http://schemas.openxmlformats.org/officeDocument/2006/relationships/image" Target="../media/image14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8.png"/><Relationship Id="rId32" Type="http://schemas.openxmlformats.org/officeDocument/2006/relationships/image" Target="../media/image1330.png"/><Relationship Id="rId37" Type="http://schemas.openxmlformats.org/officeDocument/2006/relationships/image" Target="../media/image1380.png"/><Relationship Id="rId40" Type="http://schemas.openxmlformats.org/officeDocument/2006/relationships/image" Target="../media/image1410.png"/><Relationship Id="rId45" Type="http://schemas.openxmlformats.org/officeDocument/2006/relationships/image" Target="../media/image1460.png"/><Relationship Id="rId5" Type="http://schemas.openxmlformats.org/officeDocument/2006/relationships/image" Target="../media/image257.png"/><Relationship Id="rId36" Type="http://schemas.openxmlformats.org/officeDocument/2006/relationships/image" Target="../media/image1370.png"/><Relationship Id="rId49" Type="http://schemas.openxmlformats.org/officeDocument/2006/relationships/image" Target="../media/image263.png"/><Relationship Id="rId31" Type="http://schemas.openxmlformats.org/officeDocument/2006/relationships/image" Target="../media/image1320.png"/><Relationship Id="rId44" Type="http://schemas.openxmlformats.org/officeDocument/2006/relationships/image" Target="../media/image1450.png"/><Relationship Id="rId4" Type="http://schemas.openxmlformats.org/officeDocument/2006/relationships/image" Target="../media/image256.png"/><Relationship Id="rId30" Type="http://schemas.openxmlformats.org/officeDocument/2006/relationships/image" Target="../media/image1310.png"/><Relationship Id="rId35" Type="http://schemas.openxmlformats.org/officeDocument/2006/relationships/image" Target="../media/image1360.png"/><Relationship Id="rId43" Type="http://schemas.openxmlformats.org/officeDocument/2006/relationships/image" Target="../media/image1440.png"/><Relationship Id="rId48" Type="http://schemas.openxmlformats.org/officeDocument/2006/relationships/image" Target="../media/image26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9.png"/><Relationship Id="rId39" Type="http://schemas.openxmlformats.org/officeDocument/2006/relationships/image" Target="../media/image1400.png"/><Relationship Id="rId3" Type="http://schemas.openxmlformats.org/officeDocument/2006/relationships/image" Target="../media/image264.png"/><Relationship Id="rId34" Type="http://schemas.openxmlformats.org/officeDocument/2006/relationships/image" Target="../media/image269.png"/><Relationship Id="rId42" Type="http://schemas.openxmlformats.org/officeDocument/2006/relationships/image" Target="../media/image1430.png"/><Relationship Id="rId47" Type="http://schemas.openxmlformats.org/officeDocument/2006/relationships/image" Target="../media/image261.png"/><Relationship Id="rId7" Type="http://schemas.openxmlformats.org/officeDocument/2006/relationships/image" Target="../media/image268.png"/><Relationship Id="rId33" Type="http://schemas.openxmlformats.org/officeDocument/2006/relationships/image" Target="../media/image1340.png"/><Relationship Id="rId38" Type="http://schemas.openxmlformats.org/officeDocument/2006/relationships/image" Target="../media/image1390.png"/><Relationship Id="rId46" Type="http://schemas.openxmlformats.org/officeDocument/2006/relationships/image" Target="../media/image260.png"/><Relationship Id="rId2" Type="http://schemas.openxmlformats.org/officeDocument/2006/relationships/notesSlide" Target="../notesSlides/notesSlide3.xml"/><Relationship Id="rId41" Type="http://schemas.openxmlformats.org/officeDocument/2006/relationships/image" Target="../media/image14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7.png"/><Relationship Id="rId32" Type="http://schemas.openxmlformats.org/officeDocument/2006/relationships/image" Target="../media/image1330.png"/><Relationship Id="rId37" Type="http://schemas.openxmlformats.org/officeDocument/2006/relationships/image" Target="../media/image1380.png"/><Relationship Id="rId40" Type="http://schemas.openxmlformats.org/officeDocument/2006/relationships/image" Target="../media/image1410.png"/><Relationship Id="rId45" Type="http://schemas.openxmlformats.org/officeDocument/2006/relationships/image" Target="../media/image1460.png"/><Relationship Id="rId5" Type="http://schemas.openxmlformats.org/officeDocument/2006/relationships/image" Target="../media/image266.png"/><Relationship Id="rId36" Type="http://schemas.openxmlformats.org/officeDocument/2006/relationships/image" Target="../media/image1370.png"/><Relationship Id="rId49" Type="http://schemas.openxmlformats.org/officeDocument/2006/relationships/image" Target="../media/image271.png"/><Relationship Id="rId31" Type="http://schemas.openxmlformats.org/officeDocument/2006/relationships/image" Target="../media/image1320.png"/><Relationship Id="rId44" Type="http://schemas.openxmlformats.org/officeDocument/2006/relationships/image" Target="../media/image1450.png"/><Relationship Id="rId4" Type="http://schemas.openxmlformats.org/officeDocument/2006/relationships/image" Target="../media/image265.png"/><Relationship Id="rId30" Type="http://schemas.openxmlformats.org/officeDocument/2006/relationships/image" Target="../media/image1310.png"/><Relationship Id="rId35" Type="http://schemas.openxmlformats.org/officeDocument/2006/relationships/image" Target="../media/image1360.png"/><Relationship Id="rId43" Type="http://schemas.openxmlformats.org/officeDocument/2006/relationships/image" Target="../media/image1440.png"/><Relationship Id="rId48" Type="http://schemas.openxmlformats.org/officeDocument/2006/relationships/image" Target="../media/image270.png"/></Relationships>
</file>

<file path=ppt/slides/_rels/slide15.xml.rels><?xml version="1.0" encoding="UTF-8" standalone="yes"?>
<Relationships xmlns="http://schemas.openxmlformats.org/package/2006/relationships"><Relationship Id="rId39" Type="http://schemas.openxmlformats.org/officeDocument/2006/relationships/image" Target="../media/image279.png"/><Relationship Id="rId51" Type="http://schemas.openxmlformats.org/officeDocument/2006/relationships/image" Target="../media/image285.png"/><Relationship Id="rId3" Type="http://schemas.openxmlformats.org/officeDocument/2006/relationships/image" Target="../media/image273.png"/><Relationship Id="rId34" Type="http://schemas.openxmlformats.org/officeDocument/2006/relationships/image" Target="../media/image278.png"/><Relationship Id="rId42" Type="http://schemas.openxmlformats.org/officeDocument/2006/relationships/image" Target="../media/image1430.png"/><Relationship Id="rId47" Type="http://schemas.openxmlformats.org/officeDocument/2006/relationships/image" Target="../media/image281.png"/><Relationship Id="rId50" Type="http://schemas.openxmlformats.org/officeDocument/2006/relationships/image" Target="../media/image284.png"/><Relationship Id="rId7" Type="http://schemas.openxmlformats.org/officeDocument/2006/relationships/image" Target="../media/image277.png"/><Relationship Id="rId33" Type="http://schemas.openxmlformats.org/officeDocument/2006/relationships/image" Target="../media/image1340.png"/><Relationship Id="rId38" Type="http://schemas.openxmlformats.org/officeDocument/2006/relationships/image" Target="../media/image1390.png"/><Relationship Id="rId46" Type="http://schemas.openxmlformats.org/officeDocument/2006/relationships/image" Target="../media/image280.png"/><Relationship Id="rId2" Type="http://schemas.openxmlformats.org/officeDocument/2006/relationships/image" Target="../media/image272.png"/><Relationship Id="rId41" Type="http://schemas.openxmlformats.org/officeDocument/2006/relationships/image" Target="../media/image14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6.png"/><Relationship Id="rId32" Type="http://schemas.openxmlformats.org/officeDocument/2006/relationships/image" Target="../media/image1330.png"/><Relationship Id="rId37" Type="http://schemas.openxmlformats.org/officeDocument/2006/relationships/image" Target="../media/image1380.png"/><Relationship Id="rId40" Type="http://schemas.openxmlformats.org/officeDocument/2006/relationships/image" Target="../media/image1410.png"/><Relationship Id="rId45" Type="http://schemas.openxmlformats.org/officeDocument/2006/relationships/image" Target="../media/image1460.png"/><Relationship Id="rId5" Type="http://schemas.openxmlformats.org/officeDocument/2006/relationships/image" Target="../media/image275.png"/><Relationship Id="rId36" Type="http://schemas.openxmlformats.org/officeDocument/2006/relationships/image" Target="../media/image1370.png"/><Relationship Id="rId49" Type="http://schemas.openxmlformats.org/officeDocument/2006/relationships/image" Target="../media/image283.png"/><Relationship Id="rId31" Type="http://schemas.openxmlformats.org/officeDocument/2006/relationships/image" Target="../media/image1320.png"/><Relationship Id="rId44" Type="http://schemas.openxmlformats.org/officeDocument/2006/relationships/image" Target="../media/image1450.png"/><Relationship Id="rId4" Type="http://schemas.openxmlformats.org/officeDocument/2006/relationships/image" Target="../media/image274.png"/><Relationship Id="rId30" Type="http://schemas.openxmlformats.org/officeDocument/2006/relationships/image" Target="../media/image1310.png"/><Relationship Id="rId35" Type="http://schemas.openxmlformats.org/officeDocument/2006/relationships/image" Target="../media/image1360.png"/><Relationship Id="rId43" Type="http://schemas.openxmlformats.org/officeDocument/2006/relationships/image" Target="../media/image1440.png"/><Relationship Id="rId48" Type="http://schemas.openxmlformats.org/officeDocument/2006/relationships/image" Target="../media/image28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4155740"/>
              </p:ext>
            </p:extLst>
          </p:nvPr>
        </p:nvGraphicFramePr>
        <p:xfrm>
          <a:off x="250825" y="2781300"/>
          <a:ext cx="8569325" cy="35354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Lenka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9635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VY_32_INOVACE_1_FUNKCE_14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Exponenciální funkce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Funkce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 a obchodní akademie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2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a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říjen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Definice exponenciální funkce,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její graf a vlastnosti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příklady na procvičení, případně k opakování učiva. Prezentace je určena jako podklad pro výklad nebo opakování v hodině.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Definice exponenciální funkce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 rot="21600000">
                <a:off x="457200" y="1052736"/>
                <a:ext cx="8363272" cy="5472608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Nechť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𝑎</m:t>
                    </m:r>
                  </m:oMath>
                </a14:m>
                <a:r>
                  <a:rPr lang="cs-CZ" sz="2400" dirty="0" smtClean="0"/>
                  <a:t>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je kladné reálné číslo,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𝑎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≠1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. </a:t>
                </a:r>
              </a:p>
              <a:p>
                <a:pPr marL="0" indent="0">
                  <a:buNone/>
                </a:pPr>
                <a:r>
                  <a:rPr lang="cs-CZ" sz="24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Exponenciální funkce o základu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rgbClr val="00B0F0"/>
                        </a:solidFill>
                        <a:latin typeface="Cambria Math"/>
                        <a:cs typeface="Arial" pitchFamily="34" charset="0"/>
                      </a:rPr>
                      <m:t>𝑎</m:t>
                    </m:r>
                  </m:oMath>
                </a14:m>
                <a:r>
                  <a:rPr lang="cs-CZ" sz="24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se nazývá funkce</a:t>
                </a: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r>
                  <a:rPr lang="cs-CZ" sz="2200" dirty="0" smtClean="0"/>
                  <a:t>	</a:t>
                </a:r>
              </a:p>
              <a:p>
                <a:pPr marL="0" indent="0">
                  <a:buNone/>
                </a:pPr>
                <a:endParaRPr lang="cs-CZ" sz="22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Speciální druhy exponenciálních funkcí:</a:t>
                </a:r>
              </a:p>
              <a:p>
                <a:pPr marL="0" indent="0">
                  <a:buNone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Poznámka: Přirozená exponenciální funkce má velký význam v teoretické matematice, pomocí ní se popisuje řada jevů a procesů ve fyzice, chemii, biologii, atd.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 rot="21600000">
                <a:off x="457200" y="1052736"/>
                <a:ext cx="8363272" cy="5472608"/>
              </a:xfrm>
              <a:blipFill rotWithShape="1">
                <a:blip r:embed="rId2"/>
                <a:stretch>
                  <a:fillRect l="-1093" t="-1003" b="-33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460888" y="1998779"/>
                <a:ext cx="3528392" cy="461665"/>
              </a:xfrm>
              <a:prstGeom prst="rect">
                <a:avLst/>
              </a:prstGeom>
              <a:noFill/>
              <a:ln w="19050">
                <a:solidFill>
                  <a:srgbClr val="00B0F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=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, 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ℛ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0888" y="1998779"/>
                <a:ext cx="3528392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8861"/>
                </a:stretch>
              </a:blipFill>
              <a:ln w="19050"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39552" y="3284984"/>
                <a:ext cx="2520280" cy="461665"/>
              </a:xfrm>
              <a:prstGeom prst="rect">
                <a:avLst/>
              </a:prstGeom>
              <a:noFill/>
              <a:ln w="19050">
                <a:solidFill>
                  <a:srgbClr val="990033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𝑦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, 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ℛ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3284984"/>
                <a:ext cx="2520280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8861"/>
                </a:stretch>
              </a:blipFill>
              <a:ln w="19050">
                <a:solidFill>
                  <a:srgbClr val="990033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36431" y="3876458"/>
                <a:ext cx="2520280" cy="461665"/>
              </a:xfrm>
              <a:prstGeom prst="rect">
                <a:avLst/>
              </a:prstGeom>
              <a:noFill/>
              <a:ln w="19050">
                <a:solidFill>
                  <a:srgbClr val="990033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=</m:t>
                          </m:r>
                          <m:r>
                            <a:rPr lang="cs-CZ" sz="24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𝑒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, 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ℛ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431" y="3876458"/>
                <a:ext cx="2520280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8861"/>
                </a:stretch>
              </a:blipFill>
              <a:ln w="19050">
                <a:solidFill>
                  <a:srgbClr val="990033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se šipkou 22"/>
          <p:cNvCxnSpPr/>
          <p:nvPr/>
        </p:nvCxnSpPr>
        <p:spPr>
          <a:xfrm>
            <a:off x="3275856" y="3514708"/>
            <a:ext cx="792088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195526" y="3284983"/>
            <a:ext cx="4644516" cy="461665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i="1" dirty="0">
                <a:solidFill>
                  <a:srgbClr val="00B0F0"/>
                </a:solidFill>
              </a:rPr>
              <a:t>d</a:t>
            </a:r>
            <a:r>
              <a:rPr lang="cs-CZ" sz="2400" i="1" dirty="0" smtClean="0">
                <a:solidFill>
                  <a:srgbClr val="00B0F0"/>
                </a:solidFill>
              </a:rPr>
              <a:t>ekadická exponenciální funkce</a:t>
            </a:r>
            <a:endParaRPr lang="cs-CZ" sz="2400" i="1" dirty="0">
              <a:solidFill>
                <a:srgbClr val="00B0F0"/>
              </a:solidFill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275856" y="4115744"/>
            <a:ext cx="792088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225084" y="3884911"/>
            <a:ext cx="4644516" cy="461665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i="1" dirty="0">
                <a:solidFill>
                  <a:srgbClr val="00B0F0"/>
                </a:solidFill>
              </a:rPr>
              <a:t>p</a:t>
            </a:r>
            <a:r>
              <a:rPr lang="cs-CZ" sz="2400" i="1" dirty="0" smtClean="0">
                <a:solidFill>
                  <a:srgbClr val="00B0F0"/>
                </a:solidFill>
              </a:rPr>
              <a:t>řirozená exponenciální funkce</a:t>
            </a:r>
            <a:endParaRPr lang="cs-CZ" sz="2400" i="1" dirty="0">
              <a:solidFill>
                <a:srgbClr val="00B0F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067944" y="4338122"/>
                <a:ext cx="2520280" cy="461665"/>
              </a:xfrm>
              <a:prstGeom prst="rect">
                <a:avLst/>
              </a:prstGeom>
              <a:noFill/>
              <a:ln w="19050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𝑒</m:t>
                      </m:r>
                      <m:r>
                        <a:rPr lang="cs-CZ" sz="2400" b="0" i="1" smtClean="0">
                          <a:latin typeface="Cambria Math"/>
                        </a:rPr>
                        <m:t>=2, 718281…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7944" y="4338122"/>
                <a:ext cx="2520280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 w="1905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TextovéPole 28"/>
          <p:cNvSpPr txBox="1"/>
          <p:nvPr/>
        </p:nvSpPr>
        <p:spPr>
          <a:xfrm>
            <a:off x="6501118" y="4338123"/>
            <a:ext cx="2232248" cy="461665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Eulerovo číslo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2820902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20" grpId="0" animBg="1"/>
      <p:bldP spid="21" grpId="0" animBg="1"/>
      <p:bldP spid="25" grpId="0"/>
      <p:bldP spid="27" grpId="0"/>
      <p:bldP spid="28" grpId="0"/>
      <p:bldP spid="2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Graf exponenciální funkce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24744"/>
                <a:ext cx="8363272" cy="5400600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Př.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Narýsujte graf exponenciální funkce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  <m:t>2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sup>
                    </m:sSup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400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24744"/>
                <a:ext cx="8363272" cy="5400600"/>
              </a:xfrm>
              <a:blipFill rotWithShape="1">
                <a:blip r:embed="rId2"/>
                <a:stretch>
                  <a:fillRect l="-1093" t="-7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5307667"/>
              </p:ext>
            </p:extLst>
          </p:nvPr>
        </p:nvGraphicFramePr>
        <p:xfrm>
          <a:off x="532808" y="2132856"/>
          <a:ext cx="8208912" cy="85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</a:tblGrid>
              <a:tr h="370840">
                <a:tc>
                  <a:txBody>
                    <a:bodyPr/>
                    <a:lstStyle/>
                    <a:p>
                      <a:endParaRPr lang="cs-CZ" sz="2200" dirty="0">
                        <a:ln cmpd="dbl"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200" dirty="0">
                        <a:ln cmpd="dbl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47976" y="2132856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976" y="2132856"/>
                <a:ext cx="576064" cy="43088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16117" y="2562994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6117" y="2562994"/>
                <a:ext cx="576064" cy="43088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259632" y="2132855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2132855"/>
                <a:ext cx="576064" cy="43088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948718" y="2132856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8718" y="2132856"/>
                <a:ext cx="576064" cy="43088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522759" y="2147824"/>
                <a:ext cx="70220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−1,5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2759" y="2147824"/>
                <a:ext cx="702208" cy="430887"/>
              </a:xfrm>
              <a:prstGeom prst="rect">
                <a:avLst/>
              </a:prstGeom>
              <a:blipFill rotWithShape="1">
                <a:blip r:embed="rId7"/>
                <a:stretch>
                  <a:fillRect r="-86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299200" y="2147824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9200" y="2147824"/>
                <a:ext cx="576064" cy="43088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875264" y="2147824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−0,5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5264" y="2147824"/>
                <a:ext cx="576064" cy="430887"/>
              </a:xfrm>
              <a:prstGeom prst="rect">
                <a:avLst/>
              </a:prstGeom>
              <a:blipFill rotWithShape="1">
                <a:blip r:embed="rId9"/>
                <a:stretch>
                  <a:fillRect r="-329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710189" y="2147824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0189" y="2147824"/>
                <a:ext cx="576064" cy="43088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292080" y="2147824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0,5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2147824"/>
                <a:ext cx="576064" cy="43088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018407" y="2147823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8407" y="2147823"/>
                <a:ext cx="576064" cy="43088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733915" y="2147824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1,5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3915" y="2147824"/>
                <a:ext cx="576064" cy="43088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7380312" y="2132854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0312" y="2132854"/>
                <a:ext cx="576064" cy="43088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8070723" y="2132110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70723" y="2132110"/>
                <a:ext cx="576064" cy="43088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242255" y="2562993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0,13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2255" y="2562993"/>
                <a:ext cx="576064" cy="430887"/>
              </a:xfrm>
              <a:prstGeom prst="rect">
                <a:avLst/>
              </a:prstGeom>
              <a:blipFill rotWithShape="1">
                <a:blip r:embed="rId16"/>
                <a:stretch>
                  <a:fillRect l="-1064" r="-23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924247" y="2562992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0,</m:t>
                      </m:r>
                      <m:r>
                        <a:rPr lang="cs-CZ" sz="2200" b="0" i="0" smtClean="0">
                          <a:latin typeface="Cambria Math"/>
                        </a:rPr>
                        <m:t>25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4247" y="2562992"/>
                <a:ext cx="576064" cy="430887"/>
              </a:xfrm>
              <a:prstGeom prst="rect">
                <a:avLst/>
              </a:prstGeom>
              <a:blipFill rotWithShape="1">
                <a:blip r:embed="rId17"/>
                <a:stretch>
                  <a:fillRect l="-1064" r="-23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586777" y="2562991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0,</m:t>
                      </m:r>
                      <m:r>
                        <a:rPr lang="cs-CZ" sz="2200" b="0" i="0" smtClean="0">
                          <a:latin typeface="Cambria Math"/>
                        </a:rPr>
                        <m:t>35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6777" y="2562991"/>
                <a:ext cx="576064" cy="430887"/>
              </a:xfrm>
              <a:prstGeom prst="rect">
                <a:avLst/>
              </a:prstGeom>
              <a:blipFill rotWithShape="1">
                <a:blip r:embed="rId18"/>
                <a:stretch>
                  <a:fillRect r="-2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299200" y="2562990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0,</m:t>
                      </m:r>
                      <m:r>
                        <a:rPr lang="cs-CZ" sz="2200" b="0" i="0" smtClean="0"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9200" y="2562990"/>
                <a:ext cx="576064" cy="430887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995936" y="2562989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0,</m:t>
                      </m:r>
                      <m:r>
                        <a:rPr lang="cs-CZ" sz="2200" b="0" i="0" smtClean="0">
                          <a:latin typeface="Cambria Math"/>
                        </a:rPr>
                        <m:t>71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2562989"/>
                <a:ext cx="576064" cy="430887"/>
              </a:xfrm>
              <a:prstGeom prst="rect">
                <a:avLst/>
              </a:prstGeom>
              <a:blipFill rotWithShape="1">
                <a:blip r:embed="rId20"/>
                <a:stretch>
                  <a:fillRect l="-1064" r="-23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4696335" y="2562988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6335" y="2562988"/>
                <a:ext cx="576064" cy="430887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5347158" y="2562987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1</m:t>
                      </m:r>
                      <m:r>
                        <a:rPr lang="cs-CZ" sz="2200" b="0" i="1" smtClean="0">
                          <a:latin typeface="Cambria Math"/>
                        </a:rPr>
                        <m:t>,</m:t>
                      </m:r>
                      <m:r>
                        <a:rPr lang="cs-CZ" sz="2200" b="0" i="0" smtClean="0">
                          <a:latin typeface="Cambria Math"/>
                        </a:rPr>
                        <m:t>41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7158" y="2562987"/>
                <a:ext cx="576064" cy="430887"/>
              </a:xfrm>
              <a:prstGeom prst="rect">
                <a:avLst/>
              </a:prstGeom>
              <a:blipFill rotWithShape="1">
                <a:blip r:embed="rId22"/>
                <a:stretch>
                  <a:fillRect r="-2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6018407" y="2562986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8407" y="2562986"/>
                <a:ext cx="576064" cy="430887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6735403" y="2562985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2</m:t>
                      </m:r>
                      <m:r>
                        <a:rPr lang="cs-CZ" sz="2200" b="0" i="0" smtClean="0">
                          <a:latin typeface="Cambria Math"/>
                        </a:rPr>
                        <m:t>,83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5403" y="2562985"/>
                <a:ext cx="576064" cy="430887"/>
              </a:xfrm>
              <a:prstGeom prst="rect">
                <a:avLst/>
              </a:prstGeom>
              <a:blipFill rotWithShape="1">
                <a:blip r:embed="rId24"/>
                <a:stretch>
                  <a:fillRect l="-1064" r="-23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7407782" y="2562984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7782" y="2562984"/>
                <a:ext cx="576064" cy="430887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8070723" y="2562983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8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70723" y="2562983"/>
                <a:ext cx="576064" cy="430887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09" name="Skupina 108"/>
          <p:cNvGrpSpPr/>
          <p:nvPr/>
        </p:nvGrpSpPr>
        <p:grpSpPr>
          <a:xfrm>
            <a:off x="642199" y="3023955"/>
            <a:ext cx="3809129" cy="3665122"/>
            <a:chOff x="642199" y="3023955"/>
            <a:chExt cx="3809129" cy="3665122"/>
          </a:xfrm>
        </p:grpSpPr>
        <p:grpSp>
          <p:nvGrpSpPr>
            <p:cNvPr id="93" name="Skupina 92"/>
            <p:cNvGrpSpPr/>
            <p:nvPr/>
          </p:nvGrpSpPr>
          <p:grpSpPr>
            <a:xfrm>
              <a:off x="642199" y="3023955"/>
              <a:ext cx="3809129" cy="3465385"/>
              <a:chOff x="642199" y="3023955"/>
              <a:chExt cx="3809129" cy="3465385"/>
            </a:xfrm>
          </p:grpSpPr>
          <p:grpSp>
            <p:nvGrpSpPr>
              <p:cNvPr id="91" name="Skupina 90"/>
              <p:cNvGrpSpPr/>
              <p:nvPr/>
            </p:nvGrpSpPr>
            <p:grpSpPr>
              <a:xfrm>
                <a:off x="642199" y="3023955"/>
                <a:ext cx="3809129" cy="3465385"/>
                <a:chOff x="642199" y="3023955"/>
                <a:chExt cx="3809129" cy="3465385"/>
              </a:xfrm>
            </p:grpSpPr>
            <p:grpSp>
              <p:nvGrpSpPr>
                <p:cNvPr id="90" name="Skupina 89"/>
                <p:cNvGrpSpPr/>
                <p:nvPr/>
              </p:nvGrpSpPr>
              <p:grpSpPr>
                <a:xfrm>
                  <a:off x="642199" y="3023955"/>
                  <a:ext cx="3809129" cy="3465385"/>
                  <a:chOff x="642199" y="3023955"/>
                  <a:chExt cx="3809129" cy="3465385"/>
                </a:xfrm>
              </p:grpSpPr>
              <p:cxnSp>
                <p:nvCxnSpPr>
                  <p:cNvPr id="47" name="Přímá spojnice se šipkou 46"/>
                  <p:cNvCxnSpPr/>
                  <p:nvPr/>
                </p:nvCxnSpPr>
                <p:spPr>
                  <a:xfrm flipH="1" flipV="1">
                    <a:off x="2410302" y="3023955"/>
                    <a:ext cx="728" cy="3465385"/>
                  </a:xfrm>
                  <a:prstGeom prst="straightConnector1">
                    <a:avLst/>
                  </a:prstGeom>
                  <a:ln>
                    <a:solidFill>
                      <a:schemeClr val="tx1"/>
                    </a:solidFill>
                    <a:tailEnd type="arrow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89" name="Skupina 88"/>
                  <p:cNvGrpSpPr/>
                  <p:nvPr/>
                </p:nvGrpSpPr>
                <p:grpSpPr>
                  <a:xfrm>
                    <a:off x="642199" y="3789040"/>
                    <a:ext cx="3809129" cy="2610290"/>
                    <a:chOff x="642199" y="3789040"/>
                    <a:chExt cx="3809129" cy="2610290"/>
                  </a:xfrm>
                </p:grpSpPr>
                <p:cxnSp>
                  <p:nvCxnSpPr>
                    <p:cNvPr id="42" name="Přímá spojnice se šipkou 41"/>
                    <p:cNvCxnSpPr/>
                    <p:nvPr/>
                  </p:nvCxnSpPr>
                  <p:spPr>
                    <a:xfrm>
                      <a:off x="642199" y="6309320"/>
                      <a:ext cx="3809129" cy="0"/>
                    </a:xfrm>
                    <a:prstGeom prst="straightConnector1">
                      <a:avLst/>
                    </a:prstGeom>
                    <a:ln>
                      <a:solidFill>
                        <a:schemeClr val="tx1"/>
                      </a:solidFill>
                      <a:tailEnd type="arrow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mc:AlternateContent xmlns:mc="http://schemas.openxmlformats.org/markup-compatibility/2006" xmlns:a14="http://schemas.microsoft.com/office/drawing/2010/main">
                  <mc:Choice Requires="a14">
                    <p:sp>
                      <p:nvSpPr>
                        <p:cNvPr id="44" name="TextovéPole 43"/>
                        <p:cNvSpPr txBox="1"/>
                        <p:nvPr/>
                      </p:nvSpPr>
                      <p:spPr>
                        <a:xfrm>
                          <a:off x="4017002" y="5859270"/>
                          <a:ext cx="360040" cy="369332"/>
                        </a:xfrm>
                        <a:prstGeom prst="rect">
                          <a:avLst/>
                        </a:prstGeom>
                        <a:noFill/>
                      </p:spPr>
                      <p:txBody>
                        <a:bodyPr wrap="square" rtlCol="0">
                          <a:spAutoFit/>
                        </a:bodyPr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p:txBody>
                    </p:sp>
                  </mc:Choice>
                  <mc:Fallback xmlns="">
                    <p:sp>
                      <p:nvSpPr>
                        <p:cNvPr id="44" name="TextovéPole 43"/>
                        <p:cNvSpPr txBox="1">
                          <a:spLocks noRot="1" noChangeAspect="1" noMove="1" noResize="1" noEditPoints="1" noAdjustHandles="1" noChangeArrowheads="1" noChangeShapeType="1" noTextEdit="1"/>
                        </p:cNvSpPr>
                        <p:nvPr/>
                      </p:nvSpPr>
                      <p:spPr>
                        <a:xfrm>
                          <a:off x="4017002" y="5859270"/>
                          <a:ext cx="360040" cy="369332"/>
                        </a:xfrm>
                        <a:prstGeom prst="rect">
                          <a:avLst/>
                        </a:prstGeom>
                        <a:blipFill rotWithShape="1">
                          <a:blip r:embed="rId27"/>
                          <a:stretch>
                            <a:fillRect/>
                          </a:stretch>
                        </a:blipFill>
                      </p:spPr>
                      <p:txBody>
                        <a:bodyPr/>
                        <a:lstStyle/>
                        <a:p>
                          <a:r>
                            <a:rPr lang="cs-CZ">
                              <a:noFill/>
                            </a:rPr>
                            <a:t> </a:t>
                          </a:r>
                        </a:p>
                      </p:txBody>
                    </p:sp>
                  </mc:Fallback>
                </mc:AlternateContent>
                <p:cxnSp>
                  <p:nvCxnSpPr>
                    <p:cNvPr id="71" name="Přímá spojnice 70"/>
                    <p:cNvCxnSpPr/>
                    <p:nvPr/>
                  </p:nvCxnSpPr>
                  <p:spPr>
                    <a:xfrm>
                      <a:off x="2771800" y="621931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72" name="Přímá spojnice 71"/>
                    <p:cNvCxnSpPr/>
                    <p:nvPr/>
                  </p:nvCxnSpPr>
                  <p:spPr>
                    <a:xfrm>
                      <a:off x="3131840" y="621931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73" name="Přímá spojnice 72"/>
                    <p:cNvCxnSpPr/>
                    <p:nvPr/>
                  </p:nvCxnSpPr>
                  <p:spPr>
                    <a:xfrm>
                      <a:off x="3491880" y="621931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74" name="Přímá spojnice 73"/>
                    <p:cNvCxnSpPr/>
                    <p:nvPr/>
                  </p:nvCxnSpPr>
                  <p:spPr>
                    <a:xfrm>
                      <a:off x="2051720" y="6213799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75" name="Přímá spojnice 74"/>
                    <p:cNvCxnSpPr/>
                    <p:nvPr/>
                  </p:nvCxnSpPr>
                  <p:spPr>
                    <a:xfrm>
                      <a:off x="1691680" y="621931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76" name="Přímá spojnice 75"/>
                    <p:cNvCxnSpPr/>
                    <p:nvPr/>
                  </p:nvCxnSpPr>
                  <p:spPr>
                    <a:xfrm>
                      <a:off x="1286635" y="6213799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77" name="Přímá spojnice 76"/>
                    <p:cNvCxnSpPr/>
                    <p:nvPr/>
                  </p:nvCxnSpPr>
                  <p:spPr>
                    <a:xfrm rot="16200000">
                      <a:off x="2410301" y="585927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80" name="Přímá spojnice 79"/>
                    <p:cNvCxnSpPr/>
                    <p:nvPr/>
                  </p:nvCxnSpPr>
                  <p:spPr>
                    <a:xfrm rot="16200000">
                      <a:off x="2410301" y="549923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81" name="Přímá spojnice 80"/>
                    <p:cNvCxnSpPr/>
                    <p:nvPr/>
                  </p:nvCxnSpPr>
                  <p:spPr>
                    <a:xfrm rot="16200000">
                      <a:off x="2410301" y="513919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82" name="Přímá spojnice 81"/>
                    <p:cNvCxnSpPr/>
                    <p:nvPr/>
                  </p:nvCxnSpPr>
                  <p:spPr>
                    <a:xfrm rot="16200000">
                      <a:off x="2410301" y="477915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83" name="Přímá spojnice 82"/>
                    <p:cNvCxnSpPr/>
                    <p:nvPr/>
                  </p:nvCxnSpPr>
                  <p:spPr>
                    <a:xfrm rot="16200000">
                      <a:off x="2403199" y="441911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84" name="Přímá spojnice 83"/>
                    <p:cNvCxnSpPr/>
                    <p:nvPr/>
                  </p:nvCxnSpPr>
                  <p:spPr>
                    <a:xfrm rot="16200000">
                      <a:off x="2410301" y="405907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85" name="Přímá spojnice 84"/>
                    <p:cNvCxnSpPr/>
                    <p:nvPr/>
                  </p:nvCxnSpPr>
                  <p:spPr>
                    <a:xfrm rot="16200000">
                      <a:off x="2410301" y="369903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  <p:cxnSp>
              <p:nvCxnSpPr>
                <p:cNvPr id="87" name="Přímá spojnice 86"/>
                <p:cNvCxnSpPr/>
                <p:nvPr/>
              </p:nvCxnSpPr>
              <p:spPr>
                <a:xfrm rot="16200000">
                  <a:off x="2403199" y="3338990"/>
                  <a:ext cx="0" cy="180020"/>
                </a:xfrm>
                <a:prstGeom prst="line">
                  <a:avLst/>
                </a:prstGeom>
                <a:ln w="95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92" name="TextovéPole 91"/>
                  <p:cNvSpPr txBox="1"/>
                  <p:nvPr/>
                </p:nvSpPr>
                <p:spPr>
                  <a:xfrm>
                    <a:off x="2522759" y="3059668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92" name="TextovéPole 9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522759" y="3059668"/>
                    <a:ext cx="360040" cy="369332"/>
                  </a:xfrm>
                  <a:prstGeom prst="rect">
                    <a:avLst/>
                  </a:prstGeom>
                  <a:blipFill rotWithShape="1">
                    <a:blip r:embed="rId28"/>
                    <a:stretch>
                      <a:fillRect b="-6557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4" name="TextovéPole 93"/>
                <p:cNvSpPr txBox="1"/>
                <p:nvPr/>
              </p:nvSpPr>
              <p:spPr>
                <a:xfrm>
                  <a:off x="1019976" y="6319745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94" name="TextovéPole 9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19976" y="6319745"/>
                  <a:ext cx="360040" cy="369332"/>
                </a:xfrm>
                <a:prstGeom prst="rect">
                  <a:avLst/>
                </a:prstGeom>
                <a:blipFill rotWithShape="1">
                  <a:blip r:embed="rId29"/>
                  <a:stretch>
                    <a:fillRect r="-3220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5" name="TextovéPole 94"/>
                <p:cNvSpPr txBox="1"/>
                <p:nvPr/>
              </p:nvSpPr>
              <p:spPr>
                <a:xfrm>
                  <a:off x="1470658" y="6303809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95" name="TextovéPole 9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470658" y="6303809"/>
                  <a:ext cx="360040" cy="369332"/>
                </a:xfrm>
                <a:prstGeom prst="rect">
                  <a:avLst/>
                </a:prstGeom>
                <a:blipFill rotWithShape="1">
                  <a:blip r:embed="rId30"/>
                  <a:stretch>
                    <a:fillRect r="-3220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6" name="TextovéPole 95"/>
                <p:cNvSpPr txBox="1"/>
                <p:nvPr/>
              </p:nvSpPr>
              <p:spPr>
                <a:xfrm>
                  <a:off x="1818319" y="6303809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96" name="TextovéPole 9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818319" y="6303809"/>
                  <a:ext cx="360040" cy="369332"/>
                </a:xfrm>
                <a:prstGeom prst="rect">
                  <a:avLst/>
                </a:prstGeom>
                <a:blipFill rotWithShape="1">
                  <a:blip r:embed="rId31"/>
                  <a:stretch>
                    <a:fillRect r="-3220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7" name="TextovéPole 96"/>
                <p:cNvSpPr txBox="1"/>
                <p:nvPr/>
              </p:nvSpPr>
              <p:spPr>
                <a:xfrm>
                  <a:off x="2170522" y="6302830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0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97" name="TextovéPole 9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170522" y="6302830"/>
                  <a:ext cx="360040" cy="369332"/>
                </a:xfrm>
                <a:prstGeom prst="rect">
                  <a:avLst/>
                </a:prstGeom>
                <a:blipFill rotWithShape="1">
                  <a:blip r:embed="rId3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8" name="TextovéPole 97"/>
                <p:cNvSpPr txBox="1"/>
                <p:nvPr/>
              </p:nvSpPr>
              <p:spPr>
                <a:xfrm>
                  <a:off x="2591780" y="6305293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98" name="TextovéPole 9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591780" y="6305293"/>
                  <a:ext cx="360040" cy="369332"/>
                </a:xfrm>
                <a:prstGeom prst="rect">
                  <a:avLst/>
                </a:prstGeom>
                <a:blipFill rotWithShape="1">
                  <a:blip r:embed="rId3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9" name="TextovéPole 98"/>
                <p:cNvSpPr txBox="1"/>
                <p:nvPr/>
              </p:nvSpPr>
              <p:spPr>
                <a:xfrm>
                  <a:off x="2951820" y="6309865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i="1">
                            <a:latin typeface="Cambria Math"/>
                          </a:rPr>
                          <m:t>2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99" name="TextovéPole 9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951820" y="6309865"/>
                  <a:ext cx="360040" cy="369332"/>
                </a:xfrm>
                <a:prstGeom prst="rect">
                  <a:avLst/>
                </a:prstGeom>
                <a:blipFill rotWithShape="1">
                  <a:blip r:embed="rId3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0" name="TextovéPole 99"/>
                <p:cNvSpPr txBox="1"/>
                <p:nvPr/>
              </p:nvSpPr>
              <p:spPr>
                <a:xfrm>
                  <a:off x="3311860" y="6305293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100" name="TextovéPole 9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311860" y="6305293"/>
                  <a:ext cx="360040" cy="369332"/>
                </a:xfrm>
                <a:prstGeom prst="rect">
                  <a:avLst/>
                </a:prstGeom>
                <a:blipFill rotWithShape="1">
                  <a:blip r:embed="rId3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1" name="TextovéPole 100"/>
                <p:cNvSpPr txBox="1"/>
                <p:nvPr/>
              </p:nvSpPr>
              <p:spPr>
                <a:xfrm>
                  <a:off x="2043159" y="576461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101" name="TextovéPole 10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43159" y="5764614"/>
                  <a:ext cx="360040" cy="369332"/>
                </a:xfrm>
                <a:prstGeom prst="rect">
                  <a:avLst/>
                </a:prstGeom>
                <a:blipFill rotWithShape="1">
                  <a:blip r:embed="rId3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2" name="TextovéPole 101"/>
                <p:cNvSpPr txBox="1"/>
                <p:nvPr/>
              </p:nvSpPr>
              <p:spPr>
                <a:xfrm>
                  <a:off x="2043159" y="540457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i="1">
                            <a:latin typeface="Cambria Math"/>
                          </a:rPr>
                          <m:t>2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102" name="TextovéPole 10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43159" y="5404574"/>
                  <a:ext cx="360040" cy="369332"/>
                </a:xfrm>
                <a:prstGeom prst="rect">
                  <a:avLst/>
                </a:prstGeom>
                <a:blipFill rotWithShape="1">
                  <a:blip r:embed="rId3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3" name="TextovéPole 102"/>
                <p:cNvSpPr txBox="1"/>
                <p:nvPr/>
              </p:nvSpPr>
              <p:spPr>
                <a:xfrm>
                  <a:off x="2056730" y="504453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103" name="TextovéPole 10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56730" y="5044534"/>
                  <a:ext cx="360040" cy="369332"/>
                </a:xfrm>
                <a:prstGeom prst="rect">
                  <a:avLst/>
                </a:prstGeom>
                <a:blipFill rotWithShape="1">
                  <a:blip r:embed="rId3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4" name="TextovéPole 103"/>
                <p:cNvSpPr txBox="1"/>
                <p:nvPr/>
              </p:nvSpPr>
              <p:spPr>
                <a:xfrm>
                  <a:off x="2043159" y="468449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104" name="TextovéPole 10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43159" y="4684494"/>
                  <a:ext cx="360040" cy="369332"/>
                </a:xfrm>
                <a:prstGeom prst="rect">
                  <a:avLst/>
                </a:prstGeom>
                <a:blipFill rotWithShape="1">
                  <a:blip r:embed="rId3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5" name="TextovéPole 104"/>
                <p:cNvSpPr txBox="1"/>
                <p:nvPr/>
              </p:nvSpPr>
              <p:spPr>
                <a:xfrm>
                  <a:off x="2032259" y="432445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105" name="TextovéPole 10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32259" y="4324454"/>
                  <a:ext cx="360040" cy="369332"/>
                </a:xfrm>
                <a:prstGeom prst="rect">
                  <a:avLst/>
                </a:prstGeom>
                <a:blipFill rotWithShape="1">
                  <a:blip r:embed="rId4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6" name="TextovéPole 105"/>
                <p:cNvSpPr txBox="1"/>
                <p:nvPr/>
              </p:nvSpPr>
              <p:spPr>
                <a:xfrm>
                  <a:off x="2043159" y="396441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106" name="TextovéPole 10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43159" y="3964414"/>
                  <a:ext cx="360040" cy="369332"/>
                </a:xfrm>
                <a:prstGeom prst="rect">
                  <a:avLst/>
                </a:prstGeom>
                <a:blipFill rotWithShape="1">
                  <a:blip r:embed="rId4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7" name="TextovéPole 106"/>
                <p:cNvSpPr txBox="1"/>
                <p:nvPr/>
              </p:nvSpPr>
              <p:spPr>
                <a:xfrm>
                  <a:off x="2050261" y="360437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107" name="TextovéPole 10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50261" y="3604374"/>
                  <a:ext cx="360040" cy="369332"/>
                </a:xfrm>
                <a:prstGeom prst="rect">
                  <a:avLst/>
                </a:prstGeom>
                <a:blipFill rotWithShape="1">
                  <a:blip r:embed="rId4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8" name="TextovéPole 107"/>
                <p:cNvSpPr txBox="1"/>
                <p:nvPr/>
              </p:nvSpPr>
              <p:spPr>
                <a:xfrm>
                  <a:off x="2050261" y="3244333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108" name="TextovéPole 10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50261" y="3244333"/>
                  <a:ext cx="360040" cy="369332"/>
                </a:xfrm>
                <a:prstGeom prst="rect">
                  <a:avLst/>
                </a:prstGeom>
                <a:blipFill rotWithShape="1">
                  <a:blip r:embed="rId4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cxnSp>
        <p:nvCxnSpPr>
          <p:cNvPr id="111" name="Přímá spojnice 110"/>
          <p:cNvCxnSpPr/>
          <p:nvPr/>
        </p:nvCxnSpPr>
        <p:spPr>
          <a:xfrm>
            <a:off x="2051720" y="6133946"/>
            <a:ext cx="361708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1691680" y="6226544"/>
            <a:ext cx="713187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>
            <a:off x="1286635" y="6264315"/>
            <a:ext cx="1116564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Ovál 120"/>
          <p:cNvSpPr/>
          <p:nvPr/>
        </p:nvSpPr>
        <p:spPr>
          <a:xfrm>
            <a:off x="1250635" y="6228315"/>
            <a:ext cx="72000" cy="72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vál 121"/>
          <p:cNvSpPr/>
          <p:nvPr/>
        </p:nvSpPr>
        <p:spPr>
          <a:xfrm>
            <a:off x="1655680" y="6192602"/>
            <a:ext cx="72000" cy="72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vál 122"/>
          <p:cNvSpPr/>
          <p:nvPr/>
        </p:nvSpPr>
        <p:spPr>
          <a:xfrm>
            <a:off x="2380770" y="5913280"/>
            <a:ext cx="72000" cy="72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6" name="Přímá spojnice 125"/>
          <p:cNvCxnSpPr/>
          <p:nvPr/>
        </p:nvCxnSpPr>
        <p:spPr>
          <a:xfrm flipV="1">
            <a:off x="2051605" y="6133946"/>
            <a:ext cx="5125" cy="17134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Ovál 124"/>
          <p:cNvSpPr/>
          <p:nvPr/>
        </p:nvSpPr>
        <p:spPr>
          <a:xfrm>
            <a:off x="2020730" y="6097946"/>
            <a:ext cx="72000" cy="72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8" name="Přímá spojnice 127"/>
          <p:cNvCxnSpPr/>
          <p:nvPr/>
        </p:nvCxnSpPr>
        <p:spPr>
          <a:xfrm flipV="1">
            <a:off x="2586487" y="5814265"/>
            <a:ext cx="290" cy="490719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>
            <a:off x="2407301" y="5814265"/>
            <a:ext cx="175621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" name="Ovál 132"/>
          <p:cNvSpPr/>
          <p:nvPr/>
        </p:nvSpPr>
        <p:spPr>
          <a:xfrm>
            <a:off x="2550487" y="5773906"/>
            <a:ext cx="72000" cy="72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5" name="Přímá spojnice 134"/>
          <p:cNvCxnSpPr/>
          <p:nvPr/>
        </p:nvCxnSpPr>
        <p:spPr>
          <a:xfrm flipV="1">
            <a:off x="2771800" y="5589240"/>
            <a:ext cx="0" cy="718146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>
            <a:off x="2413428" y="5589240"/>
            <a:ext cx="358372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9" name="Ovál 138"/>
          <p:cNvSpPr/>
          <p:nvPr/>
        </p:nvSpPr>
        <p:spPr>
          <a:xfrm>
            <a:off x="2734574" y="5553240"/>
            <a:ext cx="72000" cy="72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0" name="Přímá spojnice 139"/>
          <p:cNvCxnSpPr/>
          <p:nvPr/>
        </p:nvCxnSpPr>
        <p:spPr>
          <a:xfrm flipV="1">
            <a:off x="3131840" y="4869160"/>
            <a:ext cx="0" cy="143367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>
            <a:off x="2412594" y="4869160"/>
            <a:ext cx="719246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4" name="Ovál 143"/>
          <p:cNvSpPr/>
          <p:nvPr/>
        </p:nvSpPr>
        <p:spPr>
          <a:xfrm>
            <a:off x="3095840" y="4833160"/>
            <a:ext cx="72000" cy="72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5" name="Přímá spojnice 144"/>
          <p:cNvCxnSpPr/>
          <p:nvPr/>
        </p:nvCxnSpPr>
        <p:spPr>
          <a:xfrm flipV="1">
            <a:off x="3490538" y="3428999"/>
            <a:ext cx="1342" cy="2873831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>
            <a:off x="2416770" y="3428999"/>
            <a:ext cx="1075110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9" name="Ovál 148"/>
          <p:cNvSpPr/>
          <p:nvPr/>
        </p:nvSpPr>
        <p:spPr>
          <a:xfrm>
            <a:off x="3455880" y="3393000"/>
            <a:ext cx="72000" cy="72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0" name="Přímá spojnice 149"/>
          <p:cNvCxnSpPr/>
          <p:nvPr/>
        </p:nvCxnSpPr>
        <p:spPr>
          <a:xfrm flipV="1">
            <a:off x="1871700" y="6192602"/>
            <a:ext cx="5125" cy="119076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>
            <a:off x="1880156" y="6192315"/>
            <a:ext cx="536614" cy="28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5" name="Ovál 154"/>
          <p:cNvSpPr/>
          <p:nvPr/>
        </p:nvSpPr>
        <p:spPr>
          <a:xfrm>
            <a:off x="1838262" y="6156602"/>
            <a:ext cx="72000" cy="72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7" name="Přímá spojnice 156"/>
          <p:cNvCxnSpPr/>
          <p:nvPr/>
        </p:nvCxnSpPr>
        <p:spPr>
          <a:xfrm flipV="1">
            <a:off x="2230898" y="6084523"/>
            <a:ext cx="5125" cy="21830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Přímá spojnice 163"/>
          <p:cNvCxnSpPr/>
          <p:nvPr/>
        </p:nvCxnSpPr>
        <p:spPr>
          <a:xfrm>
            <a:off x="2232574" y="6084523"/>
            <a:ext cx="177727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6" name="Ovál 165"/>
          <p:cNvSpPr/>
          <p:nvPr/>
        </p:nvSpPr>
        <p:spPr>
          <a:xfrm>
            <a:off x="2200750" y="6043426"/>
            <a:ext cx="72000" cy="72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6" name="Skupina 205"/>
          <p:cNvGrpSpPr/>
          <p:nvPr/>
        </p:nvGrpSpPr>
        <p:grpSpPr>
          <a:xfrm>
            <a:off x="896558" y="3197726"/>
            <a:ext cx="2632705" cy="3073720"/>
            <a:chOff x="896558" y="3197726"/>
            <a:chExt cx="2632705" cy="3073720"/>
          </a:xfrm>
        </p:grpSpPr>
        <p:sp>
          <p:nvSpPr>
            <p:cNvPr id="203" name="Volný tvar 202"/>
            <p:cNvSpPr/>
            <p:nvPr/>
          </p:nvSpPr>
          <p:spPr>
            <a:xfrm>
              <a:off x="896558" y="4870853"/>
              <a:ext cx="2234704" cy="1400593"/>
            </a:xfrm>
            <a:custGeom>
              <a:avLst/>
              <a:gdLst>
                <a:gd name="connsiteX0" fmla="*/ 0 w 2234704"/>
                <a:gd name="connsiteY0" fmla="*/ 1400593 h 1400593"/>
                <a:gd name="connsiteX1" fmla="*/ 205182 w 2234704"/>
                <a:gd name="connsiteY1" fmla="*/ 1396132 h 1400593"/>
                <a:gd name="connsiteX2" fmla="*/ 392523 w 2234704"/>
                <a:gd name="connsiteY2" fmla="*/ 1391672 h 1400593"/>
                <a:gd name="connsiteX3" fmla="*/ 798427 w 2234704"/>
                <a:gd name="connsiteY3" fmla="*/ 1364909 h 1400593"/>
                <a:gd name="connsiteX4" fmla="*/ 976847 w 2234704"/>
                <a:gd name="connsiteY4" fmla="*/ 1320304 h 1400593"/>
                <a:gd name="connsiteX5" fmla="*/ 1159727 w 2234704"/>
                <a:gd name="connsiteY5" fmla="*/ 1262318 h 1400593"/>
                <a:gd name="connsiteX6" fmla="*/ 1342607 w 2234704"/>
                <a:gd name="connsiteY6" fmla="*/ 1213252 h 1400593"/>
                <a:gd name="connsiteX7" fmla="*/ 1516566 w 2234704"/>
                <a:gd name="connsiteY7" fmla="*/ 1079438 h 1400593"/>
                <a:gd name="connsiteX8" fmla="*/ 1690525 w 2234704"/>
                <a:gd name="connsiteY8" fmla="*/ 945623 h 1400593"/>
                <a:gd name="connsiteX9" fmla="*/ 1873405 w 2234704"/>
                <a:gd name="connsiteY9" fmla="*/ 718138 h 1400593"/>
                <a:gd name="connsiteX10" fmla="*/ 2065206 w 2234704"/>
                <a:gd name="connsiteY10" fmla="*/ 365760 h 1400593"/>
                <a:gd name="connsiteX11" fmla="*/ 2199021 w 2234704"/>
                <a:gd name="connsiteY11" fmla="*/ 107051 h 1400593"/>
                <a:gd name="connsiteX12" fmla="*/ 2234704 w 2234704"/>
                <a:gd name="connsiteY12" fmla="*/ 0 h 1400593"/>
                <a:gd name="connsiteX13" fmla="*/ 2234704 w 2234704"/>
                <a:gd name="connsiteY13" fmla="*/ 0 h 1400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34704" h="1400593">
                  <a:moveTo>
                    <a:pt x="0" y="1400593"/>
                  </a:moveTo>
                  <a:lnTo>
                    <a:pt x="205182" y="1396132"/>
                  </a:lnTo>
                  <a:cubicBezTo>
                    <a:pt x="270602" y="1394645"/>
                    <a:pt x="293649" y="1396876"/>
                    <a:pt x="392523" y="1391672"/>
                  </a:cubicBezTo>
                  <a:cubicBezTo>
                    <a:pt x="491397" y="1386468"/>
                    <a:pt x="701040" y="1376804"/>
                    <a:pt x="798427" y="1364909"/>
                  </a:cubicBezTo>
                  <a:cubicBezTo>
                    <a:pt x="895814" y="1353014"/>
                    <a:pt x="916630" y="1337402"/>
                    <a:pt x="976847" y="1320304"/>
                  </a:cubicBezTo>
                  <a:cubicBezTo>
                    <a:pt x="1037064" y="1303206"/>
                    <a:pt x="1098767" y="1280160"/>
                    <a:pt x="1159727" y="1262318"/>
                  </a:cubicBezTo>
                  <a:cubicBezTo>
                    <a:pt x="1220687" y="1244476"/>
                    <a:pt x="1283134" y="1243732"/>
                    <a:pt x="1342607" y="1213252"/>
                  </a:cubicBezTo>
                  <a:cubicBezTo>
                    <a:pt x="1402080" y="1182772"/>
                    <a:pt x="1516566" y="1079438"/>
                    <a:pt x="1516566" y="1079438"/>
                  </a:cubicBezTo>
                  <a:cubicBezTo>
                    <a:pt x="1574552" y="1034833"/>
                    <a:pt x="1631052" y="1005840"/>
                    <a:pt x="1690525" y="945623"/>
                  </a:cubicBezTo>
                  <a:cubicBezTo>
                    <a:pt x="1749998" y="885406"/>
                    <a:pt x="1810958" y="814782"/>
                    <a:pt x="1873405" y="718138"/>
                  </a:cubicBezTo>
                  <a:cubicBezTo>
                    <a:pt x="1935852" y="621494"/>
                    <a:pt x="2010937" y="467608"/>
                    <a:pt x="2065206" y="365760"/>
                  </a:cubicBezTo>
                  <a:cubicBezTo>
                    <a:pt x="2119475" y="263912"/>
                    <a:pt x="2170771" y="168011"/>
                    <a:pt x="2199021" y="107051"/>
                  </a:cubicBezTo>
                  <a:cubicBezTo>
                    <a:pt x="2227271" y="46091"/>
                    <a:pt x="2234704" y="0"/>
                    <a:pt x="2234704" y="0"/>
                  </a:cubicBezTo>
                  <a:lnTo>
                    <a:pt x="2234704" y="0"/>
                  </a:lnTo>
                </a:path>
              </a:pathLst>
            </a:custGeom>
            <a:noFill/>
            <a:ln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5" name="Volný tvar 204"/>
            <p:cNvSpPr/>
            <p:nvPr/>
          </p:nvSpPr>
          <p:spPr>
            <a:xfrm>
              <a:off x="3133558" y="3197726"/>
              <a:ext cx="395705" cy="1673727"/>
            </a:xfrm>
            <a:custGeom>
              <a:avLst/>
              <a:gdLst>
                <a:gd name="connsiteX0" fmla="*/ 0 w 395705"/>
                <a:gd name="connsiteY0" fmla="*/ 1673727 h 1673727"/>
                <a:gd name="connsiteX1" fmla="*/ 128337 w 395705"/>
                <a:gd name="connsiteY1" fmla="*/ 1208506 h 1673727"/>
                <a:gd name="connsiteX2" fmla="*/ 240631 w 395705"/>
                <a:gd name="connsiteY2" fmla="*/ 732590 h 1673727"/>
                <a:gd name="connsiteX3" fmla="*/ 310147 w 395705"/>
                <a:gd name="connsiteY3" fmla="*/ 406400 h 1673727"/>
                <a:gd name="connsiteX4" fmla="*/ 352926 w 395705"/>
                <a:gd name="connsiteY4" fmla="*/ 224590 h 1673727"/>
                <a:gd name="connsiteX5" fmla="*/ 395705 w 395705"/>
                <a:gd name="connsiteY5" fmla="*/ 0 h 1673727"/>
                <a:gd name="connsiteX6" fmla="*/ 395705 w 395705"/>
                <a:gd name="connsiteY6" fmla="*/ 0 h 167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705" h="1673727">
                  <a:moveTo>
                    <a:pt x="0" y="1673727"/>
                  </a:moveTo>
                  <a:cubicBezTo>
                    <a:pt x="44116" y="1519544"/>
                    <a:pt x="88232" y="1365362"/>
                    <a:pt x="128337" y="1208506"/>
                  </a:cubicBezTo>
                  <a:cubicBezTo>
                    <a:pt x="168442" y="1051650"/>
                    <a:pt x="210329" y="866274"/>
                    <a:pt x="240631" y="732590"/>
                  </a:cubicBezTo>
                  <a:cubicBezTo>
                    <a:pt x="270933" y="598906"/>
                    <a:pt x="291431" y="491067"/>
                    <a:pt x="310147" y="406400"/>
                  </a:cubicBezTo>
                  <a:cubicBezTo>
                    <a:pt x="328863" y="321733"/>
                    <a:pt x="338666" y="292323"/>
                    <a:pt x="352926" y="224590"/>
                  </a:cubicBezTo>
                  <a:cubicBezTo>
                    <a:pt x="367186" y="156857"/>
                    <a:pt x="395705" y="0"/>
                    <a:pt x="395705" y="0"/>
                  </a:cubicBezTo>
                  <a:lnTo>
                    <a:pt x="395705" y="0"/>
                  </a:lnTo>
                </a:path>
              </a:pathLst>
            </a:custGeom>
            <a:noFill/>
            <a:ln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07" name="TextovéPole 206"/>
              <p:cNvSpPr txBox="1"/>
              <p:nvPr/>
            </p:nvSpPr>
            <p:spPr>
              <a:xfrm>
                <a:off x="3342699" y="3665257"/>
                <a:ext cx="106887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7" name="TextovéPole 20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2699" y="3665257"/>
                <a:ext cx="1068873" cy="369332"/>
              </a:xfrm>
              <a:prstGeom prst="rect">
                <a:avLst/>
              </a:prstGeom>
              <a:blipFill rotWithShape="1">
                <a:blip r:embed="rId44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8" name="TextovéPole 207"/>
              <p:cNvSpPr txBox="1"/>
              <p:nvPr/>
            </p:nvSpPr>
            <p:spPr>
              <a:xfrm>
                <a:off x="4124919" y="3899664"/>
                <a:ext cx="4636239" cy="15696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Grafem exponenciální funkce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</a:rPr>
                      <m:t>, </m:t>
                    </m:r>
                    <m:r>
                      <a:rPr lang="cs-CZ" sz="2400" b="0" i="1" smtClean="0">
                        <a:latin typeface="Cambria Math"/>
                      </a:rPr>
                      <m:t>𝑎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0;1</m:t>
                        </m:r>
                      </m:e>
                    </m:d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∪</m:t>
                    </m:r>
                    <m:d>
                      <m:d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1;∞</m:t>
                        </m:r>
                      </m:e>
                    </m:d>
                    <m:r>
                      <a:rPr lang="cs-CZ" sz="2400" b="0" i="1" smtClean="0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endParaRPr lang="cs-CZ" sz="2400" b="0" dirty="0" smtClean="0">
                  <a:ea typeface="Cambria Math"/>
                </a:endParaRPr>
              </a:p>
              <a:p>
                <a:r>
                  <a:rPr lang="cs-CZ" sz="2400" dirty="0"/>
                  <a:t>j</a:t>
                </a:r>
                <a:r>
                  <a:rPr lang="cs-CZ" sz="2400" dirty="0" smtClean="0"/>
                  <a:t>e </a:t>
                </a:r>
                <a:r>
                  <a:rPr lang="cs-CZ" sz="2400" i="1" dirty="0" smtClean="0">
                    <a:solidFill>
                      <a:srgbClr val="00B0F0"/>
                    </a:solidFill>
                  </a:rPr>
                  <a:t>exponenciální křivka (exponenciála)</a:t>
                </a:r>
                <a:r>
                  <a:rPr lang="cs-CZ" sz="2400" i="1" dirty="0" smtClean="0"/>
                  <a:t>.</a:t>
                </a:r>
                <a:endParaRPr lang="cs-CZ" sz="2400" dirty="0"/>
              </a:p>
            </p:txBody>
          </p:sp>
        </mc:Choice>
        <mc:Fallback xmlns="">
          <p:sp>
            <p:nvSpPr>
              <p:cNvPr id="208" name="TextovéPole 20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4919" y="3899664"/>
                <a:ext cx="4636239" cy="1569660"/>
              </a:xfrm>
              <a:prstGeom prst="rect">
                <a:avLst/>
              </a:prstGeom>
              <a:blipFill rotWithShape="1">
                <a:blip r:embed="rId45"/>
                <a:stretch>
                  <a:fillRect l="-2105" t="-2724" b="-85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0" name="TextovéPole 109"/>
              <p:cNvSpPr txBox="1"/>
              <p:nvPr/>
            </p:nvSpPr>
            <p:spPr>
              <a:xfrm>
                <a:off x="4141732" y="5414933"/>
                <a:ext cx="38580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Osa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cs-CZ" sz="2400" dirty="0" smtClean="0"/>
                  <a:t> je její asymptotou.</a:t>
                </a:r>
              </a:p>
            </p:txBody>
          </p:sp>
        </mc:Choice>
        <mc:Fallback xmlns="">
          <p:sp>
            <p:nvSpPr>
              <p:cNvPr id="110" name="TextovéPole 10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1732" y="5414933"/>
                <a:ext cx="3858000" cy="461665"/>
              </a:xfrm>
              <a:prstGeom prst="rect">
                <a:avLst/>
              </a:prstGeom>
              <a:blipFill rotWithShape="1">
                <a:blip r:embed="rId46"/>
                <a:stretch>
                  <a:fillRect l="-2370" t="-9211" b="-30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00135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121" grpId="0" animBg="1"/>
      <p:bldP spid="122" grpId="0" animBg="1"/>
      <p:bldP spid="123" grpId="0" animBg="1"/>
      <p:bldP spid="125" grpId="0" animBg="1"/>
      <p:bldP spid="133" grpId="0" animBg="1"/>
      <p:bldP spid="139" grpId="0" animBg="1"/>
      <p:bldP spid="144" grpId="0" animBg="1"/>
      <p:bldP spid="149" grpId="0" animBg="1"/>
      <p:bldP spid="155" grpId="0" animBg="1"/>
      <p:bldP spid="166" grpId="0" animBg="1"/>
      <p:bldP spid="207" grpId="0"/>
      <p:bldP spid="208" grpId="0"/>
      <p:bldP spid="1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Graf exponenciální funkce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863715"/>
                <a:ext cx="8363272" cy="5661629"/>
              </a:xfrm>
            </p:spPr>
            <p:txBody>
              <a:bodyPr/>
              <a:lstStyle/>
              <a:p>
                <a:pPr marL="0" indent="0">
                  <a:spcBef>
                    <a:spcPts val="0"/>
                  </a:spcBef>
                  <a:buNone/>
                </a:pP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Př. 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Narýsujte graf exponenciální funkce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𝑦</m:t>
                    </m:r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=</m:t>
                    </m:r>
                    <m:sSup>
                      <m:sSupPr>
                        <m:ctrlP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2200" b="0" i="1" smtClean="0">
                                    <a:latin typeface="Cambria Math"/>
                                    <a:cs typeface="Arial" pitchFamily="34" charset="0"/>
                                  </a:rPr>
                                </m:ctrlPr>
                              </m:fPr>
                              <m:num>
                                <m:r>
                                  <a:rPr lang="cs-CZ" sz="2200" b="0" i="1" smtClean="0">
                                    <a:latin typeface="Cambria Math"/>
                                    <a:cs typeface="Arial" pitchFamily="34" charset="0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cs-CZ" sz="2200" b="0" i="1" smtClean="0">
                                    <a:latin typeface="Cambria Math"/>
                                    <a:cs typeface="Arial" pitchFamily="34" charset="0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sup>
                    </m:sSup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. Využijte přitom  </a:t>
                </a:r>
              </a:p>
              <a:p>
                <a:pPr marL="0" indent="0">
                  <a:spcBef>
                    <a:spcPts val="0"/>
                  </a:spcBef>
                  <a:buNone/>
                </a:pP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     grafu funkce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𝑦</m:t>
                    </m:r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=</m:t>
                    </m:r>
                    <m:sSup>
                      <m:sSupPr>
                        <m:ctrlP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2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sup>
                    </m:sSup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200" b="1" dirty="0" smtClean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863715"/>
                <a:ext cx="8363272" cy="5661629"/>
              </a:xfrm>
              <a:blipFill rotWithShape="1">
                <a:blip r:embed="rId2"/>
                <a:stretch>
                  <a:fillRect l="-875" r="-8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0446772"/>
              </p:ext>
            </p:extLst>
          </p:nvPr>
        </p:nvGraphicFramePr>
        <p:xfrm>
          <a:off x="490222" y="1808820"/>
          <a:ext cx="8208912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4076"/>
                <a:gridCol w="684076"/>
                <a:gridCol w="684076"/>
                <a:gridCol w="684076"/>
                <a:gridCol w="627813"/>
                <a:gridCol w="740339"/>
                <a:gridCol w="684076"/>
                <a:gridCol w="684076"/>
                <a:gridCol w="684076"/>
                <a:gridCol w="684076"/>
                <a:gridCol w="684076"/>
                <a:gridCol w="684076"/>
              </a:tblGrid>
              <a:tr h="370840">
                <a:tc>
                  <a:txBody>
                    <a:bodyPr/>
                    <a:lstStyle/>
                    <a:p>
                      <a:endParaRPr lang="cs-CZ" sz="2200" dirty="0">
                        <a:ln cmpd="dbl"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200" dirty="0">
                        <a:ln cmpd="dbl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200" dirty="0">
                        <a:ln cmpd="dbl"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42428" y="1808820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428" y="1808820"/>
                <a:ext cx="576064" cy="43088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98420" y="2239706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420" y="2239706"/>
                <a:ext cx="576064" cy="43088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222639" y="1829101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2639" y="1829101"/>
                <a:ext cx="576064" cy="43088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905202" y="1808819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5202" y="1808819"/>
                <a:ext cx="576064" cy="43088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540325" y="1838497"/>
                <a:ext cx="70220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−1,5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0325" y="1838497"/>
                <a:ext cx="702208" cy="430887"/>
              </a:xfrm>
              <a:prstGeom prst="rect">
                <a:avLst/>
              </a:prstGeom>
              <a:blipFill rotWithShape="1">
                <a:blip r:embed="rId7"/>
                <a:stretch>
                  <a:fillRect r="-86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242519" y="1838497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2519" y="1838497"/>
                <a:ext cx="576064" cy="43088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881146" y="1829101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−0,5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1146" y="1829101"/>
                <a:ext cx="576064" cy="430887"/>
              </a:xfrm>
              <a:prstGeom prst="rect">
                <a:avLst/>
              </a:prstGeom>
              <a:blipFill rotWithShape="1">
                <a:blip r:embed="rId9"/>
                <a:stretch>
                  <a:fillRect r="-329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640724" y="1841834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0724" y="1841834"/>
                <a:ext cx="576064" cy="43088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297334" y="1841834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0,5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7334" y="1841834"/>
                <a:ext cx="576064" cy="43088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028640" y="1832438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8640" y="1832438"/>
                <a:ext cx="576064" cy="43088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723710" y="1832437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1,5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23710" y="1832437"/>
                <a:ext cx="576064" cy="43088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7404199" y="1838497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4199" y="1838497"/>
                <a:ext cx="576064" cy="43088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8070723" y="1829100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70723" y="1829100"/>
                <a:ext cx="576064" cy="43088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205920" y="2239707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0,13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5920" y="2239707"/>
                <a:ext cx="576064" cy="430887"/>
              </a:xfrm>
              <a:prstGeom prst="rect">
                <a:avLst/>
              </a:prstGeom>
              <a:blipFill rotWithShape="1">
                <a:blip r:embed="rId16"/>
                <a:stretch>
                  <a:fillRect l="-1064" r="-23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914275" y="2239705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0,</m:t>
                      </m:r>
                      <m:r>
                        <a:rPr lang="cs-CZ" sz="2200" b="0" i="0" smtClean="0">
                          <a:latin typeface="Cambria Math"/>
                        </a:rPr>
                        <m:t>25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4275" y="2239705"/>
                <a:ext cx="576064" cy="430887"/>
              </a:xfrm>
              <a:prstGeom prst="rect">
                <a:avLst/>
              </a:prstGeom>
              <a:blipFill rotWithShape="1">
                <a:blip r:embed="rId17"/>
                <a:stretch>
                  <a:fillRect r="-2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574784" y="2244547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0,</m:t>
                      </m:r>
                      <m:r>
                        <a:rPr lang="cs-CZ" sz="2200" b="0" i="0" smtClean="0">
                          <a:latin typeface="Cambria Math"/>
                        </a:rPr>
                        <m:t>35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4784" y="2244547"/>
                <a:ext cx="576064" cy="430887"/>
              </a:xfrm>
              <a:prstGeom prst="rect">
                <a:avLst/>
              </a:prstGeom>
              <a:blipFill rotWithShape="1">
                <a:blip r:embed="rId18"/>
                <a:stretch>
                  <a:fillRect r="-2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243861" y="2239704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0,</m:t>
                      </m:r>
                      <m:r>
                        <a:rPr lang="cs-CZ" sz="2200" b="0" i="0" smtClean="0"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3861" y="2239704"/>
                <a:ext cx="576064" cy="430887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881146" y="2239703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0,</m:t>
                      </m:r>
                      <m:r>
                        <a:rPr lang="cs-CZ" sz="2200" b="0" i="0" smtClean="0">
                          <a:latin typeface="Cambria Math"/>
                        </a:rPr>
                        <m:t>71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1146" y="2239703"/>
                <a:ext cx="576064" cy="430887"/>
              </a:xfrm>
              <a:prstGeom prst="rect">
                <a:avLst/>
              </a:prstGeom>
              <a:blipFill rotWithShape="1">
                <a:blip r:embed="rId20"/>
                <a:stretch>
                  <a:fillRect l="-1064" r="-23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4626473" y="2239702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6473" y="2239702"/>
                <a:ext cx="576064" cy="430887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5297334" y="2244547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1</m:t>
                      </m:r>
                      <m:r>
                        <a:rPr lang="cs-CZ" sz="2200" b="0" i="1" smtClean="0">
                          <a:latin typeface="Cambria Math"/>
                        </a:rPr>
                        <m:t>,</m:t>
                      </m:r>
                      <m:r>
                        <a:rPr lang="cs-CZ" sz="2200" b="0" i="0" smtClean="0">
                          <a:latin typeface="Cambria Math"/>
                        </a:rPr>
                        <m:t>41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7334" y="2244547"/>
                <a:ext cx="576064" cy="430887"/>
              </a:xfrm>
              <a:prstGeom prst="rect">
                <a:avLst/>
              </a:prstGeom>
              <a:blipFill rotWithShape="1">
                <a:blip r:embed="rId22"/>
                <a:stretch>
                  <a:fillRect l="-1064" r="-23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6028640" y="2239701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8640" y="2239701"/>
                <a:ext cx="576064" cy="430887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6709081" y="2269384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2</m:t>
                      </m:r>
                      <m:r>
                        <a:rPr lang="cs-CZ" sz="2200" b="0" i="0" smtClean="0">
                          <a:latin typeface="Cambria Math"/>
                        </a:rPr>
                        <m:t>,83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9081" y="2269384"/>
                <a:ext cx="576064" cy="430887"/>
              </a:xfrm>
              <a:prstGeom prst="rect">
                <a:avLst/>
              </a:prstGeom>
              <a:blipFill rotWithShape="1">
                <a:blip r:embed="rId24"/>
                <a:stretch>
                  <a:fillRect l="-1064" r="-23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7371782" y="2239700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71782" y="2239700"/>
                <a:ext cx="576064" cy="430887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8070723" y="2239699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8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70723" y="2239699"/>
                <a:ext cx="576064" cy="430887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7" name="Skupina 6"/>
          <p:cNvGrpSpPr/>
          <p:nvPr/>
        </p:nvGrpSpPr>
        <p:grpSpPr>
          <a:xfrm>
            <a:off x="682212" y="2989160"/>
            <a:ext cx="3809129" cy="3665122"/>
            <a:chOff x="642199" y="3023955"/>
            <a:chExt cx="3809129" cy="3665122"/>
          </a:xfrm>
        </p:grpSpPr>
        <p:grpSp>
          <p:nvGrpSpPr>
            <p:cNvPr id="109" name="Skupina 108"/>
            <p:cNvGrpSpPr/>
            <p:nvPr/>
          </p:nvGrpSpPr>
          <p:grpSpPr>
            <a:xfrm>
              <a:off x="642199" y="3023955"/>
              <a:ext cx="3809129" cy="3665122"/>
              <a:chOff x="642199" y="3023955"/>
              <a:chExt cx="3809129" cy="3665122"/>
            </a:xfrm>
          </p:grpSpPr>
          <p:grpSp>
            <p:nvGrpSpPr>
              <p:cNvPr id="93" name="Skupina 92"/>
              <p:cNvGrpSpPr/>
              <p:nvPr/>
            </p:nvGrpSpPr>
            <p:grpSpPr>
              <a:xfrm>
                <a:off x="642199" y="3023955"/>
                <a:ext cx="3809129" cy="3465385"/>
                <a:chOff x="642199" y="3023955"/>
                <a:chExt cx="3809129" cy="3465385"/>
              </a:xfrm>
            </p:grpSpPr>
            <p:grpSp>
              <p:nvGrpSpPr>
                <p:cNvPr id="91" name="Skupina 90"/>
                <p:cNvGrpSpPr/>
                <p:nvPr/>
              </p:nvGrpSpPr>
              <p:grpSpPr>
                <a:xfrm>
                  <a:off x="642199" y="3023955"/>
                  <a:ext cx="3809129" cy="3465385"/>
                  <a:chOff x="642199" y="3023955"/>
                  <a:chExt cx="3809129" cy="3465385"/>
                </a:xfrm>
              </p:grpSpPr>
              <p:grpSp>
                <p:nvGrpSpPr>
                  <p:cNvPr id="90" name="Skupina 89"/>
                  <p:cNvGrpSpPr/>
                  <p:nvPr/>
                </p:nvGrpSpPr>
                <p:grpSpPr>
                  <a:xfrm>
                    <a:off x="642199" y="3023955"/>
                    <a:ext cx="3809129" cy="3465385"/>
                    <a:chOff x="642199" y="3023955"/>
                    <a:chExt cx="3809129" cy="3465385"/>
                  </a:xfrm>
                </p:grpSpPr>
                <p:cxnSp>
                  <p:nvCxnSpPr>
                    <p:cNvPr id="47" name="Přímá spojnice se šipkou 46"/>
                    <p:cNvCxnSpPr/>
                    <p:nvPr/>
                  </p:nvCxnSpPr>
                  <p:spPr>
                    <a:xfrm flipH="1" flipV="1">
                      <a:off x="2410302" y="3023955"/>
                      <a:ext cx="728" cy="3465385"/>
                    </a:xfrm>
                    <a:prstGeom prst="straightConnector1">
                      <a:avLst/>
                    </a:prstGeom>
                    <a:ln>
                      <a:solidFill>
                        <a:schemeClr val="tx1"/>
                      </a:solidFill>
                      <a:tailEnd type="arrow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grpSp>
                  <p:nvGrpSpPr>
                    <p:cNvPr id="89" name="Skupina 88"/>
                    <p:cNvGrpSpPr/>
                    <p:nvPr/>
                  </p:nvGrpSpPr>
                  <p:grpSpPr>
                    <a:xfrm>
                      <a:off x="642199" y="3789040"/>
                      <a:ext cx="3809129" cy="2610290"/>
                      <a:chOff x="642199" y="3789040"/>
                      <a:chExt cx="3809129" cy="2610290"/>
                    </a:xfrm>
                  </p:grpSpPr>
                  <p:cxnSp>
                    <p:nvCxnSpPr>
                      <p:cNvPr id="42" name="Přímá spojnice se šipkou 41"/>
                      <p:cNvCxnSpPr/>
                      <p:nvPr/>
                    </p:nvCxnSpPr>
                    <p:spPr>
                      <a:xfrm>
                        <a:off x="642199" y="6309320"/>
                        <a:ext cx="3809129" cy="0"/>
                      </a:xfrm>
                      <a:prstGeom prst="straightConnector1">
                        <a:avLst/>
                      </a:prstGeom>
                      <a:ln>
                        <a:solidFill>
                          <a:schemeClr val="tx1"/>
                        </a:solidFill>
                        <a:tailEnd type="arrow"/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mc:AlternateContent xmlns:mc="http://schemas.openxmlformats.org/markup-compatibility/2006" xmlns:a14="http://schemas.microsoft.com/office/drawing/2010/main">
                    <mc:Choice Requires="a14">
                      <p:sp>
                        <p:nvSpPr>
                          <p:cNvPr id="44" name="TextovéPole 43"/>
                          <p:cNvSpPr txBox="1"/>
                          <p:nvPr/>
                        </p:nvSpPr>
                        <p:spPr>
                          <a:xfrm>
                            <a:off x="4017002" y="5859270"/>
                            <a:ext cx="360040" cy="369332"/>
                          </a:xfrm>
                          <a:prstGeom prst="rect">
                            <a:avLst/>
                          </a:prstGeom>
                          <a:noFill/>
                        </p:spPr>
                        <p:txBody>
                          <a:bodyPr wrap="square" rtlCol="0">
                            <a:spAutoFit/>
                          </a:bodyPr>
                          <a:lstStyle/>
                          <a:p>
                            <a:pPr/>
                            <a14:m>
                              <m:oMathPara xmlns:m="http://schemas.openxmlformats.org/officeDocument/2006/math">
                                <m:oMathParaPr>
                                  <m:jc m:val="centerGroup"/>
                                </m:oMathParaPr>
                                <m:oMath xmlns:m="http://schemas.openxmlformats.org/officeDocument/2006/math"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</m:oMath>
                              </m:oMathPara>
                            </a14:m>
                            <a:endParaRPr lang="cs-CZ" dirty="0"/>
                          </a:p>
                        </p:txBody>
                      </p:sp>
                    </mc:Choice>
                    <mc:Fallback xmlns="">
                      <p:sp>
                        <p:nvSpPr>
                          <p:cNvPr id="44" name="TextovéPole 43"/>
                          <p:cNvSpPr txBox="1">
                            <a:spLocks noRot="1" noChangeAspect="1" noMove="1" noResize="1" noEditPoints="1" noAdjustHandles="1" noChangeArrowheads="1" noChangeShapeType="1" noTextEdit="1"/>
                          </p:cNvSpPr>
                          <p:nvPr/>
                        </p:nvSpPr>
                        <p:spPr>
                          <a:xfrm>
                            <a:off x="4017002" y="5859270"/>
                            <a:ext cx="360040" cy="369332"/>
                          </a:xfrm>
                          <a:prstGeom prst="rect">
                            <a:avLst/>
                          </a:prstGeom>
                          <a:blipFill rotWithShape="1">
                            <a:blip r:embed="rId27"/>
                            <a:stretch>
                              <a:fillRect/>
                            </a:stretch>
                          </a:blipFill>
                        </p:spPr>
                        <p:txBody>
                          <a:bodyPr/>
                          <a:lstStyle/>
                          <a:p>
                            <a:r>
                              <a:rPr lang="cs-CZ">
                                <a:noFill/>
                              </a:rPr>
                              <a:t> </a:t>
                            </a:r>
                          </a:p>
                        </p:txBody>
                      </p:sp>
                    </mc:Fallback>
                  </mc:AlternateContent>
                  <p:cxnSp>
                    <p:nvCxnSpPr>
                      <p:cNvPr id="71" name="Přímá spojnice 70"/>
                      <p:cNvCxnSpPr/>
                      <p:nvPr/>
                    </p:nvCxnSpPr>
                    <p:spPr>
                      <a:xfrm>
                        <a:off x="2771800" y="621931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72" name="Přímá spojnice 71"/>
                      <p:cNvCxnSpPr/>
                      <p:nvPr/>
                    </p:nvCxnSpPr>
                    <p:spPr>
                      <a:xfrm>
                        <a:off x="3131840" y="621931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73" name="Přímá spojnice 72"/>
                      <p:cNvCxnSpPr/>
                      <p:nvPr/>
                    </p:nvCxnSpPr>
                    <p:spPr>
                      <a:xfrm>
                        <a:off x="3491880" y="621931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74" name="Přímá spojnice 73"/>
                      <p:cNvCxnSpPr/>
                      <p:nvPr/>
                    </p:nvCxnSpPr>
                    <p:spPr>
                      <a:xfrm>
                        <a:off x="2051720" y="6213799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75" name="Přímá spojnice 74"/>
                      <p:cNvCxnSpPr/>
                      <p:nvPr/>
                    </p:nvCxnSpPr>
                    <p:spPr>
                      <a:xfrm>
                        <a:off x="1691680" y="621931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76" name="Přímá spojnice 75"/>
                      <p:cNvCxnSpPr/>
                      <p:nvPr/>
                    </p:nvCxnSpPr>
                    <p:spPr>
                      <a:xfrm>
                        <a:off x="1286635" y="6213799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77" name="Přímá spojnice 76"/>
                      <p:cNvCxnSpPr/>
                      <p:nvPr/>
                    </p:nvCxnSpPr>
                    <p:spPr>
                      <a:xfrm rot="16200000">
                        <a:off x="2410301" y="585927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80" name="Přímá spojnice 79"/>
                      <p:cNvCxnSpPr/>
                      <p:nvPr/>
                    </p:nvCxnSpPr>
                    <p:spPr>
                      <a:xfrm rot="16200000">
                        <a:off x="2410301" y="549923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81" name="Přímá spojnice 80"/>
                      <p:cNvCxnSpPr/>
                      <p:nvPr/>
                    </p:nvCxnSpPr>
                    <p:spPr>
                      <a:xfrm rot="16200000">
                        <a:off x="2410301" y="513919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82" name="Přímá spojnice 81"/>
                      <p:cNvCxnSpPr/>
                      <p:nvPr/>
                    </p:nvCxnSpPr>
                    <p:spPr>
                      <a:xfrm rot="16200000">
                        <a:off x="2410301" y="477915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83" name="Přímá spojnice 82"/>
                      <p:cNvCxnSpPr/>
                      <p:nvPr/>
                    </p:nvCxnSpPr>
                    <p:spPr>
                      <a:xfrm rot="16200000">
                        <a:off x="2403199" y="441911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84" name="Přímá spojnice 83"/>
                      <p:cNvCxnSpPr/>
                      <p:nvPr/>
                    </p:nvCxnSpPr>
                    <p:spPr>
                      <a:xfrm rot="16200000">
                        <a:off x="2410301" y="405907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85" name="Přímá spojnice 84"/>
                      <p:cNvCxnSpPr/>
                      <p:nvPr/>
                    </p:nvCxnSpPr>
                    <p:spPr>
                      <a:xfrm rot="16200000">
                        <a:off x="2410301" y="369903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</p:grpSp>
              </p:grpSp>
              <p:cxnSp>
                <p:nvCxnSpPr>
                  <p:cNvPr id="87" name="Přímá spojnice 86"/>
                  <p:cNvCxnSpPr/>
                  <p:nvPr/>
                </p:nvCxnSpPr>
                <p:spPr>
                  <a:xfrm rot="16200000">
                    <a:off x="2403199" y="3338990"/>
                    <a:ext cx="0" cy="180020"/>
                  </a:xfrm>
                  <a:prstGeom prst="line">
                    <a:avLst/>
                  </a:prstGeom>
                  <a:ln w="952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92" name="TextovéPole 91"/>
                    <p:cNvSpPr txBox="1"/>
                    <p:nvPr/>
                  </p:nvSpPr>
                  <p:spPr>
                    <a:xfrm>
                      <a:off x="2522759" y="3059668"/>
                      <a:ext cx="360040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oMath>
                        </m:oMathPara>
                      </a14:m>
                      <a:endParaRPr lang="cs-CZ" dirty="0"/>
                    </a:p>
                  </p:txBody>
                </p:sp>
              </mc:Choice>
              <mc:Fallback xmlns="">
                <p:sp>
                  <p:nvSpPr>
                    <p:cNvPr id="92" name="TextovéPole 91"/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2522759" y="3059668"/>
                      <a:ext cx="360040" cy="369332"/>
                    </a:xfrm>
                    <a:prstGeom prst="rect">
                      <a:avLst/>
                    </a:prstGeom>
                    <a:blipFill rotWithShape="1">
                      <a:blip r:embed="rId28"/>
                      <a:stretch>
                        <a:fillRect b="-6557"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cs-CZ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94" name="TextovéPole 93"/>
                  <p:cNvSpPr txBox="1"/>
                  <p:nvPr/>
                </p:nvSpPr>
                <p:spPr>
                  <a:xfrm>
                    <a:off x="1019976" y="6319745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94" name="TextovéPole 9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019976" y="6319745"/>
                    <a:ext cx="360040" cy="369332"/>
                  </a:xfrm>
                  <a:prstGeom prst="rect">
                    <a:avLst/>
                  </a:prstGeom>
                  <a:blipFill rotWithShape="1">
                    <a:blip r:embed="rId29"/>
                    <a:stretch>
                      <a:fillRect r="-30508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95" name="TextovéPole 94"/>
                  <p:cNvSpPr txBox="1"/>
                  <p:nvPr/>
                </p:nvSpPr>
                <p:spPr>
                  <a:xfrm>
                    <a:off x="1470658" y="6303809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0" smtClean="0">
                              <a:latin typeface="Cambria Math"/>
                            </a:rPr>
                            <m:t>2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95" name="TextovéPole 9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470658" y="6303809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0"/>
                    <a:stretch>
                      <a:fillRect r="-30508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96" name="TextovéPole 95"/>
                  <p:cNvSpPr txBox="1"/>
                  <p:nvPr/>
                </p:nvSpPr>
                <p:spPr>
                  <a:xfrm>
                    <a:off x="1818319" y="6303809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96" name="TextovéPole 9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818319" y="6303809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1"/>
                    <a:stretch>
                      <a:fillRect r="-30508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97" name="TextovéPole 96"/>
                  <p:cNvSpPr txBox="1"/>
                  <p:nvPr/>
                </p:nvSpPr>
                <p:spPr>
                  <a:xfrm>
                    <a:off x="2170522" y="6302830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97" name="TextovéPole 9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170522" y="6302830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2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98" name="TextovéPole 97"/>
                  <p:cNvSpPr txBox="1"/>
                  <p:nvPr/>
                </p:nvSpPr>
                <p:spPr>
                  <a:xfrm>
                    <a:off x="2591780" y="6305293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98" name="TextovéPole 9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591780" y="6305293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99" name="TextovéPole 98"/>
                  <p:cNvSpPr txBox="1"/>
                  <p:nvPr/>
                </p:nvSpPr>
                <p:spPr>
                  <a:xfrm>
                    <a:off x="2951820" y="6309865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99" name="TextovéPole 98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951820" y="6309865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00" name="TextovéPole 99"/>
                  <p:cNvSpPr txBox="1"/>
                  <p:nvPr/>
                </p:nvSpPr>
                <p:spPr>
                  <a:xfrm>
                    <a:off x="3311860" y="6305293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100" name="TextovéPole 9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311860" y="6305293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01" name="TextovéPole 100"/>
                  <p:cNvSpPr txBox="1"/>
                  <p:nvPr/>
                </p:nvSpPr>
                <p:spPr>
                  <a:xfrm>
                    <a:off x="2043159" y="576461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101" name="TextovéPole 10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43159" y="576461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02" name="TextovéPole 101"/>
                  <p:cNvSpPr txBox="1"/>
                  <p:nvPr/>
                </p:nvSpPr>
                <p:spPr>
                  <a:xfrm>
                    <a:off x="2043159" y="540457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102" name="TextovéPole 10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43159" y="540457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7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03" name="TextovéPole 102"/>
                  <p:cNvSpPr txBox="1"/>
                  <p:nvPr/>
                </p:nvSpPr>
                <p:spPr>
                  <a:xfrm>
                    <a:off x="2056730" y="504453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103" name="TextovéPole 10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56730" y="504453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8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04" name="TextovéPole 103"/>
                  <p:cNvSpPr txBox="1"/>
                  <p:nvPr/>
                </p:nvSpPr>
                <p:spPr>
                  <a:xfrm>
                    <a:off x="2043159" y="468449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104" name="TextovéPole 10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43159" y="468449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05" name="TextovéPole 104"/>
                  <p:cNvSpPr txBox="1"/>
                  <p:nvPr/>
                </p:nvSpPr>
                <p:spPr>
                  <a:xfrm>
                    <a:off x="2032259" y="432445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105" name="TextovéPole 10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32259" y="432445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0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06" name="TextovéPole 105"/>
                  <p:cNvSpPr txBox="1"/>
                  <p:nvPr/>
                </p:nvSpPr>
                <p:spPr>
                  <a:xfrm>
                    <a:off x="2043159" y="396441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106" name="TextovéPole 10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43159" y="396441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1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07" name="TextovéPole 106"/>
                  <p:cNvSpPr txBox="1"/>
                  <p:nvPr/>
                </p:nvSpPr>
                <p:spPr>
                  <a:xfrm>
                    <a:off x="2050261" y="360437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107" name="TextovéPole 10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50261" y="360437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2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08" name="TextovéPole 107"/>
                  <p:cNvSpPr txBox="1"/>
                  <p:nvPr/>
                </p:nvSpPr>
                <p:spPr>
                  <a:xfrm>
                    <a:off x="2050261" y="3244333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108" name="TextovéPole 10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50261" y="3244333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grpSp>
          <p:nvGrpSpPr>
            <p:cNvPr id="4" name="Skupina 3"/>
            <p:cNvGrpSpPr/>
            <p:nvPr/>
          </p:nvGrpSpPr>
          <p:grpSpPr>
            <a:xfrm>
              <a:off x="1250635" y="3393000"/>
              <a:ext cx="2277245" cy="2918678"/>
              <a:chOff x="1250635" y="3393000"/>
              <a:chExt cx="2277245" cy="2918678"/>
            </a:xfrm>
          </p:grpSpPr>
          <p:cxnSp>
            <p:nvCxnSpPr>
              <p:cNvPr id="111" name="Přímá spojnice 110"/>
              <p:cNvCxnSpPr/>
              <p:nvPr/>
            </p:nvCxnSpPr>
            <p:spPr>
              <a:xfrm>
                <a:off x="2051720" y="6133946"/>
                <a:ext cx="361708" cy="0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Přímá spojnice 115"/>
              <p:cNvCxnSpPr/>
              <p:nvPr/>
            </p:nvCxnSpPr>
            <p:spPr>
              <a:xfrm>
                <a:off x="1691680" y="6226544"/>
                <a:ext cx="713187" cy="0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Přímá spojnice 118"/>
              <p:cNvCxnSpPr/>
              <p:nvPr/>
            </p:nvCxnSpPr>
            <p:spPr>
              <a:xfrm>
                <a:off x="1286635" y="6264315"/>
                <a:ext cx="1116564" cy="0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1" name="Ovál 120"/>
              <p:cNvSpPr/>
              <p:nvPr/>
            </p:nvSpPr>
            <p:spPr>
              <a:xfrm>
                <a:off x="1250635" y="6228315"/>
                <a:ext cx="72000" cy="72000"/>
              </a:xfrm>
              <a:prstGeom prst="ellipse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2" name="Ovál 121"/>
              <p:cNvSpPr/>
              <p:nvPr/>
            </p:nvSpPr>
            <p:spPr>
              <a:xfrm>
                <a:off x="1655680" y="6192602"/>
                <a:ext cx="72000" cy="72000"/>
              </a:xfrm>
              <a:prstGeom prst="ellipse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3" name="Ovál 122"/>
              <p:cNvSpPr/>
              <p:nvPr/>
            </p:nvSpPr>
            <p:spPr>
              <a:xfrm>
                <a:off x="2380770" y="5913280"/>
                <a:ext cx="72000" cy="72000"/>
              </a:xfrm>
              <a:prstGeom prst="ellipse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26" name="Přímá spojnice 125"/>
              <p:cNvCxnSpPr/>
              <p:nvPr/>
            </p:nvCxnSpPr>
            <p:spPr>
              <a:xfrm flipV="1">
                <a:off x="2051605" y="6133946"/>
                <a:ext cx="5125" cy="171347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5" name="Ovál 124"/>
              <p:cNvSpPr/>
              <p:nvPr/>
            </p:nvSpPr>
            <p:spPr>
              <a:xfrm>
                <a:off x="2020730" y="6097946"/>
                <a:ext cx="72000" cy="72000"/>
              </a:xfrm>
              <a:prstGeom prst="ellipse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28" name="Přímá spojnice 127"/>
              <p:cNvCxnSpPr/>
              <p:nvPr/>
            </p:nvCxnSpPr>
            <p:spPr>
              <a:xfrm flipV="1">
                <a:off x="2586487" y="5814265"/>
                <a:ext cx="290" cy="490719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Přímá spojnice 130"/>
              <p:cNvCxnSpPr/>
              <p:nvPr/>
            </p:nvCxnSpPr>
            <p:spPr>
              <a:xfrm>
                <a:off x="2407301" y="5814265"/>
                <a:ext cx="175621" cy="0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3" name="Ovál 132"/>
              <p:cNvSpPr/>
              <p:nvPr/>
            </p:nvSpPr>
            <p:spPr>
              <a:xfrm>
                <a:off x="2550487" y="5773906"/>
                <a:ext cx="72000" cy="72000"/>
              </a:xfrm>
              <a:prstGeom prst="ellipse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5" name="Přímá spojnice 134"/>
              <p:cNvCxnSpPr/>
              <p:nvPr/>
            </p:nvCxnSpPr>
            <p:spPr>
              <a:xfrm flipV="1">
                <a:off x="2771800" y="5589240"/>
                <a:ext cx="0" cy="718146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7" name="Přímá spojnice 136"/>
              <p:cNvCxnSpPr/>
              <p:nvPr/>
            </p:nvCxnSpPr>
            <p:spPr>
              <a:xfrm>
                <a:off x="2413428" y="5589240"/>
                <a:ext cx="358372" cy="0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9" name="Ovál 138"/>
              <p:cNvSpPr/>
              <p:nvPr/>
            </p:nvSpPr>
            <p:spPr>
              <a:xfrm>
                <a:off x="2734574" y="5553240"/>
                <a:ext cx="72000" cy="72000"/>
              </a:xfrm>
              <a:prstGeom prst="ellipse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40" name="Přímá spojnice 139"/>
              <p:cNvCxnSpPr/>
              <p:nvPr/>
            </p:nvCxnSpPr>
            <p:spPr>
              <a:xfrm flipV="1">
                <a:off x="3131840" y="4869160"/>
                <a:ext cx="0" cy="1433670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Přímá spojnice 141"/>
              <p:cNvCxnSpPr/>
              <p:nvPr/>
            </p:nvCxnSpPr>
            <p:spPr>
              <a:xfrm>
                <a:off x="2412594" y="4869160"/>
                <a:ext cx="719246" cy="0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4" name="Ovál 143"/>
              <p:cNvSpPr/>
              <p:nvPr/>
            </p:nvSpPr>
            <p:spPr>
              <a:xfrm>
                <a:off x="3095840" y="4833160"/>
                <a:ext cx="72000" cy="72000"/>
              </a:xfrm>
              <a:prstGeom prst="ellipse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45" name="Přímá spojnice 144"/>
              <p:cNvCxnSpPr/>
              <p:nvPr/>
            </p:nvCxnSpPr>
            <p:spPr>
              <a:xfrm flipV="1">
                <a:off x="3490538" y="3428999"/>
                <a:ext cx="1342" cy="2873831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Přímá spojnice 146"/>
              <p:cNvCxnSpPr/>
              <p:nvPr/>
            </p:nvCxnSpPr>
            <p:spPr>
              <a:xfrm>
                <a:off x="2416770" y="3428999"/>
                <a:ext cx="1075110" cy="0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9" name="Ovál 148"/>
              <p:cNvSpPr/>
              <p:nvPr/>
            </p:nvSpPr>
            <p:spPr>
              <a:xfrm>
                <a:off x="3455880" y="3393000"/>
                <a:ext cx="72000" cy="72000"/>
              </a:xfrm>
              <a:prstGeom prst="ellipse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0" name="Přímá spojnice 149"/>
              <p:cNvCxnSpPr/>
              <p:nvPr/>
            </p:nvCxnSpPr>
            <p:spPr>
              <a:xfrm flipV="1">
                <a:off x="1871700" y="6192602"/>
                <a:ext cx="5125" cy="119076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Přímá spojnice 150"/>
              <p:cNvCxnSpPr/>
              <p:nvPr/>
            </p:nvCxnSpPr>
            <p:spPr>
              <a:xfrm>
                <a:off x="1880156" y="6192315"/>
                <a:ext cx="536614" cy="287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5" name="Ovál 154"/>
              <p:cNvSpPr/>
              <p:nvPr/>
            </p:nvSpPr>
            <p:spPr>
              <a:xfrm>
                <a:off x="1838262" y="6156602"/>
                <a:ext cx="72000" cy="72000"/>
              </a:xfrm>
              <a:prstGeom prst="ellipse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7" name="Přímá spojnice 156"/>
              <p:cNvCxnSpPr/>
              <p:nvPr/>
            </p:nvCxnSpPr>
            <p:spPr>
              <a:xfrm flipV="1">
                <a:off x="2230898" y="6084523"/>
                <a:ext cx="5125" cy="218307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Přímá spojnice 163"/>
              <p:cNvCxnSpPr/>
              <p:nvPr/>
            </p:nvCxnSpPr>
            <p:spPr>
              <a:xfrm>
                <a:off x="2232574" y="6084523"/>
                <a:ext cx="177727" cy="0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6" name="Ovál 165"/>
              <p:cNvSpPr/>
              <p:nvPr/>
            </p:nvSpPr>
            <p:spPr>
              <a:xfrm>
                <a:off x="2200750" y="6043426"/>
                <a:ext cx="72000" cy="72000"/>
              </a:xfrm>
              <a:prstGeom prst="ellipse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61" name="Skupina 160"/>
          <p:cNvGrpSpPr/>
          <p:nvPr/>
        </p:nvGrpSpPr>
        <p:grpSpPr>
          <a:xfrm>
            <a:off x="946839" y="3173679"/>
            <a:ext cx="2632705" cy="3073720"/>
            <a:chOff x="896558" y="3197726"/>
            <a:chExt cx="2632705" cy="3073720"/>
          </a:xfrm>
        </p:grpSpPr>
        <p:sp>
          <p:nvSpPr>
            <p:cNvPr id="162" name="Volný tvar 161"/>
            <p:cNvSpPr/>
            <p:nvPr/>
          </p:nvSpPr>
          <p:spPr>
            <a:xfrm>
              <a:off x="896558" y="4870853"/>
              <a:ext cx="2234704" cy="1400593"/>
            </a:xfrm>
            <a:custGeom>
              <a:avLst/>
              <a:gdLst>
                <a:gd name="connsiteX0" fmla="*/ 0 w 2234704"/>
                <a:gd name="connsiteY0" fmla="*/ 1400593 h 1400593"/>
                <a:gd name="connsiteX1" fmla="*/ 205182 w 2234704"/>
                <a:gd name="connsiteY1" fmla="*/ 1396132 h 1400593"/>
                <a:gd name="connsiteX2" fmla="*/ 392523 w 2234704"/>
                <a:gd name="connsiteY2" fmla="*/ 1391672 h 1400593"/>
                <a:gd name="connsiteX3" fmla="*/ 798427 w 2234704"/>
                <a:gd name="connsiteY3" fmla="*/ 1364909 h 1400593"/>
                <a:gd name="connsiteX4" fmla="*/ 976847 w 2234704"/>
                <a:gd name="connsiteY4" fmla="*/ 1320304 h 1400593"/>
                <a:gd name="connsiteX5" fmla="*/ 1159727 w 2234704"/>
                <a:gd name="connsiteY5" fmla="*/ 1262318 h 1400593"/>
                <a:gd name="connsiteX6" fmla="*/ 1342607 w 2234704"/>
                <a:gd name="connsiteY6" fmla="*/ 1213252 h 1400593"/>
                <a:gd name="connsiteX7" fmla="*/ 1516566 w 2234704"/>
                <a:gd name="connsiteY7" fmla="*/ 1079438 h 1400593"/>
                <a:gd name="connsiteX8" fmla="*/ 1690525 w 2234704"/>
                <a:gd name="connsiteY8" fmla="*/ 945623 h 1400593"/>
                <a:gd name="connsiteX9" fmla="*/ 1873405 w 2234704"/>
                <a:gd name="connsiteY9" fmla="*/ 718138 h 1400593"/>
                <a:gd name="connsiteX10" fmla="*/ 2065206 w 2234704"/>
                <a:gd name="connsiteY10" fmla="*/ 365760 h 1400593"/>
                <a:gd name="connsiteX11" fmla="*/ 2199021 w 2234704"/>
                <a:gd name="connsiteY11" fmla="*/ 107051 h 1400593"/>
                <a:gd name="connsiteX12" fmla="*/ 2234704 w 2234704"/>
                <a:gd name="connsiteY12" fmla="*/ 0 h 1400593"/>
                <a:gd name="connsiteX13" fmla="*/ 2234704 w 2234704"/>
                <a:gd name="connsiteY13" fmla="*/ 0 h 1400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34704" h="1400593">
                  <a:moveTo>
                    <a:pt x="0" y="1400593"/>
                  </a:moveTo>
                  <a:lnTo>
                    <a:pt x="205182" y="1396132"/>
                  </a:lnTo>
                  <a:cubicBezTo>
                    <a:pt x="270602" y="1394645"/>
                    <a:pt x="293649" y="1396876"/>
                    <a:pt x="392523" y="1391672"/>
                  </a:cubicBezTo>
                  <a:cubicBezTo>
                    <a:pt x="491397" y="1386468"/>
                    <a:pt x="701040" y="1376804"/>
                    <a:pt x="798427" y="1364909"/>
                  </a:cubicBezTo>
                  <a:cubicBezTo>
                    <a:pt x="895814" y="1353014"/>
                    <a:pt x="916630" y="1337402"/>
                    <a:pt x="976847" y="1320304"/>
                  </a:cubicBezTo>
                  <a:cubicBezTo>
                    <a:pt x="1037064" y="1303206"/>
                    <a:pt x="1098767" y="1280160"/>
                    <a:pt x="1159727" y="1262318"/>
                  </a:cubicBezTo>
                  <a:cubicBezTo>
                    <a:pt x="1220687" y="1244476"/>
                    <a:pt x="1283134" y="1243732"/>
                    <a:pt x="1342607" y="1213252"/>
                  </a:cubicBezTo>
                  <a:cubicBezTo>
                    <a:pt x="1402080" y="1182772"/>
                    <a:pt x="1516566" y="1079438"/>
                    <a:pt x="1516566" y="1079438"/>
                  </a:cubicBezTo>
                  <a:cubicBezTo>
                    <a:pt x="1574552" y="1034833"/>
                    <a:pt x="1631052" y="1005840"/>
                    <a:pt x="1690525" y="945623"/>
                  </a:cubicBezTo>
                  <a:cubicBezTo>
                    <a:pt x="1749998" y="885406"/>
                    <a:pt x="1810958" y="814782"/>
                    <a:pt x="1873405" y="718138"/>
                  </a:cubicBezTo>
                  <a:cubicBezTo>
                    <a:pt x="1935852" y="621494"/>
                    <a:pt x="2010937" y="467608"/>
                    <a:pt x="2065206" y="365760"/>
                  </a:cubicBezTo>
                  <a:cubicBezTo>
                    <a:pt x="2119475" y="263912"/>
                    <a:pt x="2170771" y="168011"/>
                    <a:pt x="2199021" y="107051"/>
                  </a:cubicBezTo>
                  <a:cubicBezTo>
                    <a:pt x="2227271" y="46091"/>
                    <a:pt x="2234704" y="0"/>
                    <a:pt x="2234704" y="0"/>
                  </a:cubicBezTo>
                  <a:lnTo>
                    <a:pt x="2234704" y="0"/>
                  </a:lnTo>
                </a:path>
              </a:pathLst>
            </a:custGeom>
            <a:noFill/>
            <a:ln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3" name="Volný tvar 162"/>
            <p:cNvSpPr/>
            <p:nvPr/>
          </p:nvSpPr>
          <p:spPr>
            <a:xfrm>
              <a:off x="3133558" y="3197726"/>
              <a:ext cx="395705" cy="1673727"/>
            </a:xfrm>
            <a:custGeom>
              <a:avLst/>
              <a:gdLst>
                <a:gd name="connsiteX0" fmla="*/ 0 w 395705"/>
                <a:gd name="connsiteY0" fmla="*/ 1673727 h 1673727"/>
                <a:gd name="connsiteX1" fmla="*/ 128337 w 395705"/>
                <a:gd name="connsiteY1" fmla="*/ 1208506 h 1673727"/>
                <a:gd name="connsiteX2" fmla="*/ 240631 w 395705"/>
                <a:gd name="connsiteY2" fmla="*/ 732590 h 1673727"/>
                <a:gd name="connsiteX3" fmla="*/ 310147 w 395705"/>
                <a:gd name="connsiteY3" fmla="*/ 406400 h 1673727"/>
                <a:gd name="connsiteX4" fmla="*/ 352926 w 395705"/>
                <a:gd name="connsiteY4" fmla="*/ 224590 h 1673727"/>
                <a:gd name="connsiteX5" fmla="*/ 395705 w 395705"/>
                <a:gd name="connsiteY5" fmla="*/ 0 h 1673727"/>
                <a:gd name="connsiteX6" fmla="*/ 395705 w 395705"/>
                <a:gd name="connsiteY6" fmla="*/ 0 h 167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705" h="1673727">
                  <a:moveTo>
                    <a:pt x="0" y="1673727"/>
                  </a:moveTo>
                  <a:cubicBezTo>
                    <a:pt x="44116" y="1519544"/>
                    <a:pt x="88232" y="1365362"/>
                    <a:pt x="128337" y="1208506"/>
                  </a:cubicBezTo>
                  <a:cubicBezTo>
                    <a:pt x="168442" y="1051650"/>
                    <a:pt x="210329" y="866274"/>
                    <a:pt x="240631" y="732590"/>
                  </a:cubicBezTo>
                  <a:cubicBezTo>
                    <a:pt x="270933" y="598906"/>
                    <a:pt x="291431" y="491067"/>
                    <a:pt x="310147" y="406400"/>
                  </a:cubicBezTo>
                  <a:cubicBezTo>
                    <a:pt x="328863" y="321733"/>
                    <a:pt x="338666" y="292323"/>
                    <a:pt x="352926" y="224590"/>
                  </a:cubicBezTo>
                  <a:cubicBezTo>
                    <a:pt x="367186" y="156857"/>
                    <a:pt x="395705" y="0"/>
                    <a:pt x="395705" y="0"/>
                  </a:cubicBezTo>
                  <a:lnTo>
                    <a:pt x="395705" y="0"/>
                  </a:lnTo>
                </a:path>
              </a:pathLst>
            </a:custGeom>
            <a:noFill/>
            <a:ln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65" name="TextovéPole 164"/>
              <p:cNvSpPr txBox="1"/>
              <p:nvPr/>
            </p:nvSpPr>
            <p:spPr>
              <a:xfrm>
                <a:off x="542428" y="2564598"/>
                <a:ext cx="576064" cy="6013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14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1400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14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65" name="TextovéPole 1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428" y="2564598"/>
                <a:ext cx="576064" cy="601383"/>
              </a:xfrm>
              <a:prstGeom prst="rect">
                <a:avLst/>
              </a:prstGeom>
              <a:blipFill rotWithShape="1">
                <a:blip r:embed="rId4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7" name="TextovéPole 166"/>
              <p:cNvSpPr txBox="1"/>
              <p:nvPr/>
            </p:nvSpPr>
            <p:spPr>
              <a:xfrm>
                <a:off x="5211071" y="3209538"/>
                <a:ext cx="2769192" cy="8923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2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2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67" name="TextovéPole 1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1071" y="3209538"/>
                <a:ext cx="2769192" cy="892360"/>
              </a:xfrm>
              <a:prstGeom prst="rect">
                <a:avLst/>
              </a:prstGeom>
              <a:blipFill rotWithShape="1">
                <a:blip r:embed="rId4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8" name="TextovéPole 167"/>
              <p:cNvSpPr txBox="1"/>
              <p:nvPr/>
            </p:nvSpPr>
            <p:spPr>
              <a:xfrm>
                <a:off x="1215332" y="2670586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8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68" name="TextovéPole 1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5332" y="2670586"/>
                <a:ext cx="576064" cy="430887"/>
              </a:xfrm>
              <a:prstGeom prst="rect">
                <a:avLst/>
              </a:prstGeom>
              <a:blipFill rotWithShape="1">
                <a:blip r:embed="rId4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9" name="TextovéPole 168"/>
              <p:cNvSpPr txBox="1"/>
              <p:nvPr/>
            </p:nvSpPr>
            <p:spPr>
              <a:xfrm>
                <a:off x="1863420" y="2670585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69" name="TextovéPole 1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3420" y="2670585"/>
                <a:ext cx="576064" cy="430887"/>
              </a:xfrm>
              <a:prstGeom prst="rect">
                <a:avLst/>
              </a:prstGeom>
              <a:blipFill rotWithShape="1">
                <a:blip r:embed="rId4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0" name="TextovéPole 169"/>
              <p:cNvSpPr txBox="1"/>
              <p:nvPr/>
            </p:nvSpPr>
            <p:spPr>
              <a:xfrm>
                <a:off x="2583714" y="2670594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2</m:t>
                      </m:r>
                      <m:r>
                        <a:rPr lang="cs-CZ" sz="2200" b="0" i="0" smtClean="0">
                          <a:latin typeface="Cambria Math"/>
                        </a:rPr>
                        <m:t>,83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70" name="TextovéPole 1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3714" y="2670594"/>
                <a:ext cx="576064" cy="430887"/>
              </a:xfrm>
              <a:prstGeom prst="rect">
                <a:avLst/>
              </a:prstGeom>
              <a:blipFill rotWithShape="1">
                <a:blip r:embed="rId48"/>
                <a:stretch>
                  <a:fillRect l="-1064" r="-23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1" name="TextovéPole 170"/>
              <p:cNvSpPr txBox="1"/>
              <p:nvPr/>
            </p:nvSpPr>
            <p:spPr>
              <a:xfrm>
                <a:off x="3235373" y="2670584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71" name="TextovéPole 1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373" y="2670584"/>
                <a:ext cx="576064" cy="430887"/>
              </a:xfrm>
              <a:prstGeom prst="rect">
                <a:avLst/>
              </a:prstGeom>
              <a:blipFill rotWithShape="1">
                <a:blip r:embed="rId4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2" name="TextovéPole 171"/>
              <p:cNvSpPr txBox="1"/>
              <p:nvPr/>
            </p:nvSpPr>
            <p:spPr>
              <a:xfrm>
                <a:off x="3881146" y="2649845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1</m:t>
                      </m:r>
                      <m:r>
                        <a:rPr lang="cs-CZ" sz="2200" b="0" i="1" smtClean="0">
                          <a:latin typeface="Cambria Math"/>
                        </a:rPr>
                        <m:t>,</m:t>
                      </m:r>
                      <m:r>
                        <a:rPr lang="cs-CZ" sz="2200" b="0" i="0" smtClean="0">
                          <a:latin typeface="Cambria Math"/>
                        </a:rPr>
                        <m:t>41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72" name="TextovéPole 1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1146" y="2649845"/>
                <a:ext cx="576064" cy="430887"/>
              </a:xfrm>
              <a:prstGeom prst="rect">
                <a:avLst/>
              </a:prstGeom>
              <a:blipFill rotWithShape="1">
                <a:blip r:embed="rId50"/>
                <a:stretch>
                  <a:fillRect l="-1064" r="-23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3" name="TextovéPole 172"/>
              <p:cNvSpPr txBox="1"/>
              <p:nvPr/>
            </p:nvSpPr>
            <p:spPr>
              <a:xfrm>
                <a:off x="4635007" y="2675434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73" name="TextovéPole 1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5007" y="2675434"/>
                <a:ext cx="576064" cy="430887"/>
              </a:xfrm>
              <a:prstGeom prst="rect">
                <a:avLst/>
              </a:prstGeom>
              <a:blipFill rotWithShape="1">
                <a:blip r:embed="rId5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4" name="TextovéPole 173"/>
              <p:cNvSpPr txBox="1"/>
              <p:nvPr/>
            </p:nvSpPr>
            <p:spPr>
              <a:xfrm>
                <a:off x="5297334" y="2675433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0,</m:t>
                      </m:r>
                      <m:r>
                        <a:rPr lang="cs-CZ" sz="2200" b="0" i="0" smtClean="0">
                          <a:latin typeface="Cambria Math"/>
                        </a:rPr>
                        <m:t>71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74" name="TextovéPole 1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7334" y="2675433"/>
                <a:ext cx="576064" cy="430887"/>
              </a:xfrm>
              <a:prstGeom prst="rect">
                <a:avLst/>
              </a:prstGeom>
              <a:blipFill rotWithShape="1">
                <a:blip r:embed="rId52"/>
                <a:stretch>
                  <a:fillRect l="-1064" r="-23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5" name="TextovéPole 174"/>
              <p:cNvSpPr txBox="1"/>
              <p:nvPr/>
            </p:nvSpPr>
            <p:spPr>
              <a:xfrm>
                <a:off x="6019379" y="2675432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0,</m:t>
                      </m:r>
                      <m:r>
                        <a:rPr lang="cs-CZ" sz="2200" b="0" i="0" smtClean="0"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75" name="TextovéPole 1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9379" y="2675432"/>
                <a:ext cx="576064" cy="430887"/>
              </a:xfrm>
              <a:prstGeom prst="rect">
                <a:avLst/>
              </a:prstGeom>
              <a:blipFill rotWithShape="1">
                <a:blip r:embed="rId5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6" name="TextovéPole 175"/>
              <p:cNvSpPr txBox="1"/>
              <p:nvPr/>
            </p:nvSpPr>
            <p:spPr>
              <a:xfrm>
                <a:off x="6688819" y="2649844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0,</m:t>
                      </m:r>
                      <m:r>
                        <a:rPr lang="cs-CZ" sz="2200" b="0" i="0" smtClean="0">
                          <a:latin typeface="Cambria Math"/>
                        </a:rPr>
                        <m:t>35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76" name="TextovéPole 17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88819" y="2649844"/>
                <a:ext cx="576064" cy="430887"/>
              </a:xfrm>
              <a:prstGeom prst="rect">
                <a:avLst/>
              </a:prstGeom>
              <a:blipFill rotWithShape="1">
                <a:blip r:embed="rId54"/>
                <a:stretch>
                  <a:fillRect r="-2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7" name="TextovéPole 176"/>
              <p:cNvSpPr txBox="1"/>
              <p:nvPr/>
            </p:nvSpPr>
            <p:spPr>
              <a:xfrm>
                <a:off x="7371782" y="2675434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0,</m:t>
                      </m:r>
                      <m:r>
                        <a:rPr lang="cs-CZ" sz="2200" b="0" i="0" smtClean="0">
                          <a:latin typeface="Cambria Math"/>
                        </a:rPr>
                        <m:t>25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77" name="TextovéPole 17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71782" y="2675434"/>
                <a:ext cx="576064" cy="430887"/>
              </a:xfrm>
              <a:prstGeom prst="rect">
                <a:avLst/>
              </a:prstGeom>
              <a:blipFill rotWithShape="1">
                <a:blip r:embed="rId55"/>
                <a:stretch>
                  <a:fillRect r="-2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8" name="TextovéPole 177"/>
              <p:cNvSpPr txBox="1"/>
              <p:nvPr/>
            </p:nvSpPr>
            <p:spPr>
              <a:xfrm>
                <a:off x="8067301" y="2659773"/>
                <a:ext cx="576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0,13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78" name="TextovéPole 1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67301" y="2659773"/>
                <a:ext cx="576064" cy="430887"/>
              </a:xfrm>
              <a:prstGeom prst="rect">
                <a:avLst/>
              </a:prstGeom>
              <a:blipFill rotWithShape="1">
                <a:blip r:embed="rId56"/>
                <a:stretch>
                  <a:fillRect r="-2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79" name="Skupina 178"/>
          <p:cNvGrpSpPr/>
          <p:nvPr/>
        </p:nvGrpSpPr>
        <p:grpSpPr>
          <a:xfrm>
            <a:off x="1293078" y="3356895"/>
            <a:ext cx="2274815" cy="2930637"/>
            <a:chOff x="5362747" y="3404653"/>
            <a:chExt cx="2274815" cy="2930637"/>
          </a:xfrm>
        </p:grpSpPr>
        <p:cxnSp>
          <p:nvCxnSpPr>
            <p:cNvPr id="180" name="Přímá spojnice 179"/>
            <p:cNvCxnSpPr/>
            <p:nvPr/>
          </p:nvCxnSpPr>
          <p:spPr>
            <a:xfrm flipH="1">
              <a:off x="6523513" y="6146871"/>
              <a:ext cx="361708" cy="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Přímá spojnice 180"/>
            <p:cNvCxnSpPr/>
            <p:nvPr/>
          </p:nvCxnSpPr>
          <p:spPr>
            <a:xfrm flipH="1">
              <a:off x="6523513" y="6234723"/>
              <a:ext cx="713187" cy="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Přímá spojnice 181"/>
            <p:cNvCxnSpPr/>
            <p:nvPr/>
          </p:nvCxnSpPr>
          <p:spPr>
            <a:xfrm flipH="1">
              <a:off x="6519983" y="6275752"/>
              <a:ext cx="1116564" cy="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3" name="Ovál 182"/>
            <p:cNvSpPr/>
            <p:nvPr/>
          </p:nvSpPr>
          <p:spPr>
            <a:xfrm flipH="1">
              <a:off x="7565562" y="6251927"/>
              <a:ext cx="72000" cy="72000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4" name="Ovál 183"/>
            <p:cNvSpPr/>
            <p:nvPr/>
          </p:nvSpPr>
          <p:spPr>
            <a:xfrm flipH="1">
              <a:off x="7205522" y="6199959"/>
              <a:ext cx="72000" cy="72000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5" name="Ovál 184"/>
            <p:cNvSpPr/>
            <p:nvPr/>
          </p:nvSpPr>
          <p:spPr>
            <a:xfrm flipH="1">
              <a:off x="6489733" y="5927012"/>
              <a:ext cx="72000" cy="72000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86" name="Přímá spojnice 185"/>
            <p:cNvCxnSpPr/>
            <p:nvPr/>
          </p:nvCxnSpPr>
          <p:spPr>
            <a:xfrm flipH="1" flipV="1">
              <a:off x="6877923" y="6146908"/>
              <a:ext cx="5125" cy="171347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7" name="Ovál 186"/>
            <p:cNvSpPr/>
            <p:nvPr/>
          </p:nvSpPr>
          <p:spPr>
            <a:xfrm flipH="1">
              <a:off x="6847048" y="6097565"/>
              <a:ext cx="72000" cy="72000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88" name="Přímá spojnice 187"/>
            <p:cNvCxnSpPr/>
            <p:nvPr/>
          </p:nvCxnSpPr>
          <p:spPr>
            <a:xfrm flipH="1" flipV="1">
              <a:off x="6346619" y="5837473"/>
              <a:ext cx="290" cy="490719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Přímá spojnice 188"/>
            <p:cNvCxnSpPr/>
            <p:nvPr/>
          </p:nvCxnSpPr>
          <p:spPr>
            <a:xfrm flipH="1">
              <a:off x="6336240" y="5827743"/>
              <a:ext cx="175621" cy="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0" name="Ovál 189"/>
            <p:cNvSpPr/>
            <p:nvPr/>
          </p:nvSpPr>
          <p:spPr>
            <a:xfrm flipH="1">
              <a:off x="6308327" y="5800233"/>
              <a:ext cx="72000" cy="72000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1" name="Přímá spojnice 190"/>
            <p:cNvCxnSpPr/>
            <p:nvPr/>
          </p:nvCxnSpPr>
          <p:spPr>
            <a:xfrm flipH="1" flipV="1">
              <a:off x="6157955" y="5602203"/>
              <a:ext cx="0" cy="718146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2" name="Přímá spojnice 191"/>
            <p:cNvCxnSpPr/>
            <p:nvPr/>
          </p:nvCxnSpPr>
          <p:spPr>
            <a:xfrm flipH="1">
              <a:off x="6165141" y="5598958"/>
              <a:ext cx="358372" cy="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3" name="Ovál 192"/>
            <p:cNvSpPr/>
            <p:nvPr/>
          </p:nvSpPr>
          <p:spPr>
            <a:xfrm flipH="1">
              <a:off x="6129141" y="5566203"/>
              <a:ext cx="72000" cy="72000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4" name="Přímá spojnice 193"/>
            <p:cNvCxnSpPr/>
            <p:nvPr/>
          </p:nvCxnSpPr>
          <p:spPr>
            <a:xfrm flipH="1" flipV="1">
              <a:off x="5801936" y="4892772"/>
              <a:ext cx="0" cy="143367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5" name="Přímá spojnice 194"/>
            <p:cNvCxnSpPr/>
            <p:nvPr/>
          </p:nvCxnSpPr>
          <p:spPr>
            <a:xfrm flipH="1">
              <a:off x="5798332" y="4882123"/>
              <a:ext cx="719246" cy="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6" name="Ovál 195"/>
            <p:cNvSpPr/>
            <p:nvPr/>
          </p:nvSpPr>
          <p:spPr>
            <a:xfrm flipH="1">
              <a:off x="5759892" y="4846123"/>
              <a:ext cx="72000" cy="72000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7" name="Přímá spojnice 196"/>
            <p:cNvCxnSpPr/>
            <p:nvPr/>
          </p:nvCxnSpPr>
          <p:spPr>
            <a:xfrm flipH="1" flipV="1">
              <a:off x="5395666" y="3452611"/>
              <a:ext cx="1342" cy="2873831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8" name="Přímá spojnice 197"/>
            <p:cNvCxnSpPr/>
            <p:nvPr/>
          </p:nvCxnSpPr>
          <p:spPr>
            <a:xfrm flipH="1">
              <a:off x="5426871" y="3441962"/>
              <a:ext cx="1075110" cy="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9" name="Ovál 198"/>
            <p:cNvSpPr/>
            <p:nvPr/>
          </p:nvSpPr>
          <p:spPr>
            <a:xfrm flipH="1">
              <a:off x="5362747" y="3404653"/>
              <a:ext cx="72000" cy="72000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0" name="Přímá spojnice 199"/>
            <p:cNvCxnSpPr/>
            <p:nvPr/>
          </p:nvCxnSpPr>
          <p:spPr>
            <a:xfrm flipH="1" flipV="1">
              <a:off x="7050354" y="6216214"/>
              <a:ext cx="5125" cy="119076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1" name="Přímá spojnice 200"/>
            <p:cNvCxnSpPr/>
            <p:nvPr/>
          </p:nvCxnSpPr>
          <p:spPr>
            <a:xfrm flipH="1">
              <a:off x="6513740" y="6201672"/>
              <a:ext cx="536614" cy="287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2" name="Ovál 201"/>
            <p:cNvSpPr/>
            <p:nvPr/>
          </p:nvSpPr>
          <p:spPr>
            <a:xfrm flipH="1">
              <a:off x="7016916" y="6166466"/>
              <a:ext cx="72000" cy="72000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3" name="Přímá spojnice 202"/>
            <p:cNvCxnSpPr/>
            <p:nvPr/>
          </p:nvCxnSpPr>
          <p:spPr>
            <a:xfrm flipH="1" flipV="1">
              <a:off x="6695265" y="6111920"/>
              <a:ext cx="5125" cy="218307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4" name="Přímá spojnice 203"/>
            <p:cNvCxnSpPr/>
            <p:nvPr/>
          </p:nvCxnSpPr>
          <p:spPr>
            <a:xfrm flipH="1">
              <a:off x="6526452" y="6101174"/>
              <a:ext cx="177727" cy="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5" name="Ovál 204"/>
            <p:cNvSpPr/>
            <p:nvPr/>
          </p:nvSpPr>
          <p:spPr>
            <a:xfrm flipH="1">
              <a:off x="6666296" y="6061486"/>
              <a:ext cx="72000" cy="72000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6" name="Skupina 205"/>
          <p:cNvGrpSpPr/>
          <p:nvPr/>
        </p:nvGrpSpPr>
        <p:grpSpPr>
          <a:xfrm flipH="1">
            <a:off x="1296928" y="3145474"/>
            <a:ext cx="2632705" cy="3073720"/>
            <a:chOff x="896558" y="3197726"/>
            <a:chExt cx="2632705" cy="3073720"/>
          </a:xfrm>
        </p:grpSpPr>
        <p:sp>
          <p:nvSpPr>
            <p:cNvPr id="207" name="Volný tvar 206"/>
            <p:cNvSpPr/>
            <p:nvPr/>
          </p:nvSpPr>
          <p:spPr>
            <a:xfrm>
              <a:off x="896558" y="4870853"/>
              <a:ext cx="2234704" cy="1400593"/>
            </a:xfrm>
            <a:custGeom>
              <a:avLst/>
              <a:gdLst>
                <a:gd name="connsiteX0" fmla="*/ 0 w 2234704"/>
                <a:gd name="connsiteY0" fmla="*/ 1400593 h 1400593"/>
                <a:gd name="connsiteX1" fmla="*/ 205182 w 2234704"/>
                <a:gd name="connsiteY1" fmla="*/ 1396132 h 1400593"/>
                <a:gd name="connsiteX2" fmla="*/ 392523 w 2234704"/>
                <a:gd name="connsiteY2" fmla="*/ 1391672 h 1400593"/>
                <a:gd name="connsiteX3" fmla="*/ 798427 w 2234704"/>
                <a:gd name="connsiteY3" fmla="*/ 1364909 h 1400593"/>
                <a:gd name="connsiteX4" fmla="*/ 976847 w 2234704"/>
                <a:gd name="connsiteY4" fmla="*/ 1320304 h 1400593"/>
                <a:gd name="connsiteX5" fmla="*/ 1159727 w 2234704"/>
                <a:gd name="connsiteY5" fmla="*/ 1262318 h 1400593"/>
                <a:gd name="connsiteX6" fmla="*/ 1342607 w 2234704"/>
                <a:gd name="connsiteY6" fmla="*/ 1213252 h 1400593"/>
                <a:gd name="connsiteX7" fmla="*/ 1516566 w 2234704"/>
                <a:gd name="connsiteY7" fmla="*/ 1079438 h 1400593"/>
                <a:gd name="connsiteX8" fmla="*/ 1690525 w 2234704"/>
                <a:gd name="connsiteY8" fmla="*/ 945623 h 1400593"/>
                <a:gd name="connsiteX9" fmla="*/ 1873405 w 2234704"/>
                <a:gd name="connsiteY9" fmla="*/ 718138 h 1400593"/>
                <a:gd name="connsiteX10" fmla="*/ 2065206 w 2234704"/>
                <a:gd name="connsiteY10" fmla="*/ 365760 h 1400593"/>
                <a:gd name="connsiteX11" fmla="*/ 2199021 w 2234704"/>
                <a:gd name="connsiteY11" fmla="*/ 107051 h 1400593"/>
                <a:gd name="connsiteX12" fmla="*/ 2234704 w 2234704"/>
                <a:gd name="connsiteY12" fmla="*/ 0 h 1400593"/>
                <a:gd name="connsiteX13" fmla="*/ 2234704 w 2234704"/>
                <a:gd name="connsiteY13" fmla="*/ 0 h 1400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34704" h="1400593">
                  <a:moveTo>
                    <a:pt x="0" y="1400593"/>
                  </a:moveTo>
                  <a:lnTo>
                    <a:pt x="205182" y="1396132"/>
                  </a:lnTo>
                  <a:cubicBezTo>
                    <a:pt x="270602" y="1394645"/>
                    <a:pt x="293649" y="1396876"/>
                    <a:pt x="392523" y="1391672"/>
                  </a:cubicBezTo>
                  <a:cubicBezTo>
                    <a:pt x="491397" y="1386468"/>
                    <a:pt x="701040" y="1376804"/>
                    <a:pt x="798427" y="1364909"/>
                  </a:cubicBezTo>
                  <a:cubicBezTo>
                    <a:pt x="895814" y="1353014"/>
                    <a:pt x="916630" y="1337402"/>
                    <a:pt x="976847" y="1320304"/>
                  </a:cubicBezTo>
                  <a:cubicBezTo>
                    <a:pt x="1037064" y="1303206"/>
                    <a:pt x="1098767" y="1280160"/>
                    <a:pt x="1159727" y="1262318"/>
                  </a:cubicBezTo>
                  <a:cubicBezTo>
                    <a:pt x="1220687" y="1244476"/>
                    <a:pt x="1283134" y="1243732"/>
                    <a:pt x="1342607" y="1213252"/>
                  </a:cubicBezTo>
                  <a:cubicBezTo>
                    <a:pt x="1402080" y="1182772"/>
                    <a:pt x="1516566" y="1079438"/>
                    <a:pt x="1516566" y="1079438"/>
                  </a:cubicBezTo>
                  <a:cubicBezTo>
                    <a:pt x="1574552" y="1034833"/>
                    <a:pt x="1631052" y="1005840"/>
                    <a:pt x="1690525" y="945623"/>
                  </a:cubicBezTo>
                  <a:cubicBezTo>
                    <a:pt x="1749998" y="885406"/>
                    <a:pt x="1810958" y="814782"/>
                    <a:pt x="1873405" y="718138"/>
                  </a:cubicBezTo>
                  <a:cubicBezTo>
                    <a:pt x="1935852" y="621494"/>
                    <a:pt x="2010937" y="467608"/>
                    <a:pt x="2065206" y="365760"/>
                  </a:cubicBezTo>
                  <a:cubicBezTo>
                    <a:pt x="2119475" y="263912"/>
                    <a:pt x="2170771" y="168011"/>
                    <a:pt x="2199021" y="107051"/>
                  </a:cubicBezTo>
                  <a:cubicBezTo>
                    <a:pt x="2227271" y="46091"/>
                    <a:pt x="2234704" y="0"/>
                    <a:pt x="2234704" y="0"/>
                  </a:cubicBezTo>
                  <a:lnTo>
                    <a:pt x="2234704" y="0"/>
                  </a:lnTo>
                </a:path>
              </a:pathLst>
            </a:custGeom>
            <a:no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8" name="Volný tvar 207"/>
            <p:cNvSpPr/>
            <p:nvPr/>
          </p:nvSpPr>
          <p:spPr>
            <a:xfrm>
              <a:off x="3133558" y="3197726"/>
              <a:ext cx="395705" cy="1673727"/>
            </a:xfrm>
            <a:custGeom>
              <a:avLst/>
              <a:gdLst>
                <a:gd name="connsiteX0" fmla="*/ 0 w 395705"/>
                <a:gd name="connsiteY0" fmla="*/ 1673727 h 1673727"/>
                <a:gd name="connsiteX1" fmla="*/ 128337 w 395705"/>
                <a:gd name="connsiteY1" fmla="*/ 1208506 h 1673727"/>
                <a:gd name="connsiteX2" fmla="*/ 240631 w 395705"/>
                <a:gd name="connsiteY2" fmla="*/ 732590 h 1673727"/>
                <a:gd name="connsiteX3" fmla="*/ 310147 w 395705"/>
                <a:gd name="connsiteY3" fmla="*/ 406400 h 1673727"/>
                <a:gd name="connsiteX4" fmla="*/ 352926 w 395705"/>
                <a:gd name="connsiteY4" fmla="*/ 224590 h 1673727"/>
                <a:gd name="connsiteX5" fmla="*/ 395705 w 395705"/>
                <a:gd name="connsiteY5" fmla="*/ 0 h 1673727"/>
                <a:gd name="connsiteX6" fmla="*/ 395705 w 395705"/>
                <a:gd name="connsiteY6" fmla="*/ 0 h 167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705" h="1673727">
                  <a:moveTo>
                    <a:pt x="0" y="1673727"/>
                  </a:moveTo>
                  <a:cubicBezTo>
                    <a:pt x="44116" y="1519544"/>
                    <a:pt x="88232" y="1365362"/>
                    <a:pt x="128337" y="1208506"/>
                  </a:cubicBezTo>
                  <a:cubicBezTo>
                    <a:pt x="168442" y="1051650"/>
                    <a:pt x="210329" y="866274"/>
                    <a:pt x="240631" y="732590"/>
                  </a:cubicBezTo>
                  <a:cubicBezTo>
                    <a:pt x="270933" y="598906"/>
                    <a:pt x="291431" y="491067"/>
                    <a:pt x="310147" y="406400"/>
                  </a:cubicBezTo>
                  <a:cubicBezTo>
                    <a:pt x="328863" y="321733"/>
                    <a:pt x="338666" y="292323"/>
                    <a:pt x="352926" y="224590"/>
                  </a:cubicBezTo>
                  <a:cubicBezTo>
                    <a:pt x="367186" y="156857"/>
                    <a:pt x="395705" y="0"/>
                    <a:pt x="395705" y="0"/>
                  </a:cubicBezTo>
                  <a:lnTo>
                    <a:pt x="395705" y="0"/>
                  </a:lnTo>
                </a:path>
              </a:pathLst>
            </a:custGeom>
            <a:no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09" name="TextovéPole 208"/>
              <p:cNvSpPr txBox="1"/>
              <p:nvPr/>
            </p:nvSpPr>
            <p:spPr>
              <a:xfrm>
                <a:off x="3503127" y="3825876"/>
                <a:ext cx="106887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9" name="TextovéPole 20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3127" y="3825876"/>
                <a:ext cx="1068873" cy="369332"/>
              </a:xfrm>
              <a:prstGeom prst="rect">
                <a:avLst/>
              </a:prstGeom>
              <a:blipFill rotWithShape="1">
                <a:blip r:embed="rId57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0" name="TextovéPole 209"/>
              <p:cNvSpPr txBox="1"/>
              <p:nvPr/>
            </p:nvSpPr>
            <p:spPr>
              <a:xfrm>
                <a:off x="-1022" y="3637138"/>
                <a:ext cx="1561984" cy="7468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210" name="TextovéPole 20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022" y="3637138"/>
                <a:ext cx="1561984" cy="746808"/>
              </a:xfrm>
              <a:prstGeom prst="rect">
                <a:avLst/>
              </a:prstGeom>
              <a:blipFill rotWithShape="1">
                <a:blip r:embed="rId5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397802" y="4721852"/>
                <a:ext cx="4317770" cy="9768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Grafy funkcí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𝑦</m:t>
                    </m:r>
                    <m:r>
                      <a:rPr lang="cs-CZ" sz="22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sup>
                    </m:sSup>
                  </m:oMath>
                </a14:m>
                <a:r>
                  <a:rPr lang="cs-CZ" sz="2200" dirty="0" smtClean="0"/>
                  <a:t> a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𝑦</m:t>
                    </m:r>
                    <m:r>
                      <a:rPr lang="cs-CZ" sz="22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2200" b="0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200" b="0" i="1" smtClean="0">
                                    <a:latin typeface="Cambria Math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cs-CZ" sz="2200" b="0" i="1" smtClean="0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sup>
                    </m:sSup>
                  </m:oMath>
                </a14:m>
                <a:r>
                  <a:rPr lang="cs-CZ" sz="2200" dirty="0" smtClean="0"/>
                  <a:t> jsou souměrné podle osy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𝑦</m:t>
                    </m:r>
                  </m:oMath>
                </a14:m>
                <a:r>
                  <a:rPr lang="cs-CZ" sz="2200" dirty="0" smtClean="0"/>
                  <a:t>.</a:t>
                </a:r>
                <a:endParaRPr lang="cs-CZ" sz="2200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7802" y="4721852"/>
                <a:ext cx="4317770" cy="976870"/>
              </a:xfrm>
              <a:prstGeom prst="rect">
                <a:avLst/>
              </a:prstGeom>
              <a:blipFill rotWithShape="1">
                <a:blip r:embed="rId59"/>
                <a:stretch>
                  <a:fillRect l="-1693" b="-118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0530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165" grpId="0"/>
      <p:bldP spid="167" grpId="0"/>
      <p:bldP spid="168" grpId="0"/>
      <p:bldP spid="169" grpId="0"/>
      <p:bldP spid="170" grpId="0"/>
      <p:bldP spid="171" grpId="0"/>
      <p:bldP spid="172" grpId="0"/>
      <p:bldP spid="173" grpId="0"/>
      <p:bldP spid="174" grpId="0"/>
      <p:bldP spid="175" grpId="0"/>
      <p:bldP spid="176" grpId="0"/>
      <p:bldP spid="177" grpId="0"/>
      <p:bldP spid="178" grpId="0"/>
      <p:bldP spid="209" grpId="0"/>
      <p:bldP spid="210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Vlastnosti exponenciální funkce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63715"/>
            <a:ext cx="8363272" cy="5661629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9" name="TextovéPole 208"/>
              <p:cNvSpPr txBox="1"/>
              <p:nvPr/>
            </p:nvSpPr>
            <p:spPr>
              <a:xfrm>
                <a:off x="2732296" y="2424483"/>
                <a:ext cx="106887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9" name="TextovéPole 20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2296" y="2424483"/>
                <a:ext cx="1068873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4510089" y="1581795"/>
            <a:ext cx="235209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d</a:t>
            </a:r>
            <a:r>
              <a:rPr lang="cs-CZ" sz="2200" dirty="0" smtClean="0"/>
              <a:t>efiniční obor:</a:t>
            </a:r>
            <a:endParaRPr lang="cs-CZ" sz="2200" dirty="0"/>
          </a:p>
        </p:txBody>
      </p:sp>
      <p:grpSp>
        <p:nvGrpSpPr>
          <p:cNvPr id="215" name="Skupina 214"/>
          <p:cNvGrpSpPr/>
          <p:nvPr/>
        </p:nvGrpSpPr>
        <p:grpSpPr>
          <a:xfrm>
            <a:off x="488216" y="1001376"/>
            <a:ext cx="3809129" cy="3665122"/>
            <a:chOff x="642199" y="3023955"/>
            <a:chExt cx="3809129" cy="3665122"/>
          </a:xfrm>
        </p:grpSpPr>
        <p:grpSp>
          <p:nvGrpSpPr>
            <p:cNvPr id="216" name="Skupina 215"/>
            <p:cNvGrpSpPr/>
            <p:nvPr/>
          </p:nvGrpSpPr>
          <p:grpSpPr>
            <a:xfrm>
              <a:off x="642199" y="3023955"/>
              <a:ext cx="3809129" cy="3465385"/>
              <a:chOff x="642199" y="3023955"/>
              <a:chExt cx="3809129" cy="3465385"/>
            </a:xfrm>
          </p:grpSpPr>
          <p:grpSp>
            <p:nvGrpSpPr>
              <p:cNvPr id="232" name="Skupina 231"/>
              <p:cNvGrpSpPr/>
              <p:nvPr/>
            </p:nvGrpSpPr>
            <p:grpSpPr>
              <a:xfrm>
                <a:off x="642199" y="3023955"/>
                <a:ext cx="3809129" cy="3465385"/>
                <a:chOff x="642199" y="3023955"/>
                <a:chExt cx="3809129" cy="3465385"/>
              </a:xfrm>
            </p:grpSpPr>
            <p:grpSp>
              <p:nvGrpSpPr>
                <p:cNvPr id="234" name="Skupina 233"/>
                <p:cNvGrpSpPr/>
                <p:nvPr/>
              </p:nvGrpSpPr>
              <p:grpSpPr>
                <a:xfrm>
                  <a:off x="642199" y="3023955"/>
                  <a:ext cx="3809129" cy="3465385"/>
                  <a:chOff x="642199" y="3023955"/>
                  <a:chExt cx="3809129" cy="3465385"/>
                </a:xfrm>
              </p:grpSpPr>
              <p:cxnSp>
                <p:nvCxnSpPr>
                  <p:cNvPr id="236" name="Přímá spojnice se šipkou 235"/>
                  <p:cNvCxnSpPr/>
                  <p:nvPr/>
                </p:nvCxnSpPr>
                <p:spPr>
                  <a:xfrm flipH="1" flipV="1">
                    <a:off x="2410302" y="3023955"/>
                    <a:ext cx="728" cy="3465385"/>
                  </a:xfrm>
                  <a:prstGeom prst="straightConnector1">
                    <a:avLst/>
                  </a:prstGeom>
                  <a:ln>
                    <a:solidFill>
                      <a:schemeClr val="tx1"/>
                    </a:solidFill>
                    <a:tailEnd type="arrow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237" name="Skupina 236"/>
                  <p:cNvGrpSpPr/>
                  <p:nvPr/>
                </p:nvGrpSpPr>
                <p:grpSpPr>
                  <a:xfrm>
                    <a:off x="642199" y="3789040"/>
                    <a:ext cx="3809129" cy="2610290"/>
                    <a:chOff x="642199" y="3789040"/>
                    <a:chExt cx="3809129" cy="2610290"/>
                  </a:xfrm>
                </p:grpSpPr>
                <p:cxnSp>
                  <p:nvCxnSpPr>
                    <p:cNvPr id="238" name="Přímá spojnice se šipkou 237"/>
                    <p:cNvCxnSpPr/>
                    <p:nvPr/>
                  </p:nvCxnSpPr>
                  <p:spPr>
                    <a:xfrm>
                      <a:off x="642199" y="6309320"/>
                      <a:ext cx="3809129" cy="0"/>
                    </a:xfrm>
                    <a:prstGeom prst="straightConnector1">
                      <a:avLst/>
                    </a:prstGeom>
                    <a:ln>
                      <a:solidFill>
                        <a:schemeClr val="tx1"/>
                      </a:solidFill>
                      <a:tailEnd type="arrow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mc:AlternateContent xmlns:mc="http://schemas.openxmlformats.org/markup-compatibility/2006" xmlns:a14="http://schemas.microsoft.com/office/drawing/2010/main">
                  <mc:Choice Requires="a14">
                    <p:sp>
                      <p:nvSpPr>
                        <p:cNvPr id="239" name="TextovéPole 238"/>
                        <p:cNvSpPr txBox="1"/>
                        <p:nvPr/>
                      </p:nvSpPr>
                      <p:spPr>
                        <a:xfrm>
                          <a:off x="4017002" y="5859270"/>
                          <a:ext cx="360040" cy="369332"/>
                        </a:xfrm>
                        <a:prstGeom prst="rect">
                          <a:avLst/>
                        </a:prstGeom>
                        <a:noFill/>
                      </p:spPr>
                      <p:txBody>
                        <a:bodyPr wrap="square" rtlCol="0">
                          <a:spAutoFit/>
                        </a:bodyPr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p:txBody>
                    </p:sp>
                  </mc:Choice>
                  <mc:Fallback xmlns="">
                    <p:sp>
                      <p:nvSpPr>
                        <p:cNvPr id="239" name="TextovéPole 238"/>
                        <p:cNvSpPr txBox="1">
                          <a:spLocks noRot="1" noChangeAspect="1" noMove="1" noResize="1" noEditPoints="1" noAdjustHandles="1" noChangeArrowheads="1" noChangeShapeType="1" noTextEdit="1"/>
                        </p:cNvSpPr>
                        <p:nvPr/>
                      </p:nvSpPr>
                      <p:spPr>
                        <a:xfrm>
                          <a:off x="4017002" y="5859270"/>
                          <a:ext cx="360040" cy="369332"/>
                        </a:xfrm>
                        <a:prstGeom prst="rect">
                          <a:avLst/>
                        </a:prstGeom>
                        <a:blipFill rotWithShape="1">
                          <a:blip r:embed="rId5"/>
                          <a:stretch>
                            <a:fillRect/>
                          </a:stretch>
                        </a:blipFill>
                      </p:spPr>
                      <p:txBody>
                        <a:bodyPr/>
                        <a:lstStyle/>
                        <a:p>
                          <a:r>
                            <a:rPr lang="cs-CZ">
                              <a:noFill/>
                            </a:rPr>
                            <a:t> </a:t>
                          </a:r>
                        </a:p>
                      </p:txBody>
                    </p:sp>
                  </mc:Fallback>
                </mc:AlternateContent>
                <p:cxnSp>
                  <p:nvCxnSpPr>
                    <p:cNvPr id="240" name="Přímá spojnice 239"/>
                    <p:cNvCxnSpPr/>
                    <p:nvPr/>
                  </p:nvCxnSpPr>
                  <p:spPr>
                    <a:xfrm>
                      <a:off x="2771800" y="621931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1" name="Přímá spojnice 240"/>
                    <p:cNvCxnSpPr/>
                    <p:nvPr/>
                  </p:nvCxnSpPr>
                  <p:spPr>
                    <a:xfrm>
                      <a:off x="3131840" y="621931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2" name="Přímá spojnice 241"/>
                    <p:cNvCxnSpPr/>
                    <p:nvPr/>
                  </p:nvCxnSpPr>
                  <p:spPr>
                    <a:xfrm>
                      <a:off x="3491880" y="621931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3" name="Přímá spojnice 242"/>
                    <p:cNvCxnSpPr/>
                    <p:nvPr/>
                  </p:nvCxnSpPr>
                  <p:spPr>
                    <a:xfrm>
                      <a:off x="2051720" y="6213799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4" name="Přímá spojnice 243"/>
                    <p:cNvCxnSpPr/>
                    <p:nvPr/>
                  </p:nvCxnSpPr>
                  <p:spPr>
                    <a:xfrm>
                      <a:off x="1691680" y="621931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5" name="Přímá spojnice 244"/>
                    <p:cNvCxnSpPr/>
                    <p:nvPr/>
                  </p:nvCxnSpPr>
                  <p:spPr>
                    <a:xfrm>
                      <a:off x="1286635" y="6213799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6" name="Přímá spojnice 245"/>
                    <p:cNvCxnSpPr/>
                    <p:nvPr/>
                  </p:nvCxnSpPr>
                  <p:spPr>
                    <a:xfrm rot="16200000">
                      <a:off x="2410301" y="585927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7" name="Přímá spojnice 246"/>
                    <p:cNvCxnSpPr/>
                    <p:nvPr/>
                  </p:nvCxnSpPr>
                  <p:spPr>
                    <a:xfrm rot="16200000">
                      <a:off x="2410301" y="549923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8" name="Přímá spojnice 247"/>
                    <p:cNvCxnSpPr/>
                    <p:nvPr/>
                  </p:nvCxnSpPr>
                  <p:spPr>
                    <a:xfrm rot="16200000">
                      <a:off x="2410301" y="513919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9" name="Přímá spojnice 248"/>
                    <p:cNvCxnSpPr/>
                    <p:nvPr/>
                  </p:nvCxnSpPr>
                  <p:spPr>
                    <a:xfrm rot="16200000">
                      <a:off x="2410301" y="477915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50" name="Přímá spojnice 249"/>
                    <p:cNvCxnSpPr/>
                    <p:nvPr/>
                  </p:nvCxnSpPr>
                  <p:spPr>
                    <a:xfrm rot="16200000">
                      <a:off x="2403199" y="441911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51" name="Přímá spojnice 250"/>
                    <p:cNvCxnSpPr/>
                    <p:nvPr/>
                  </p:nvCxnSpPr>
                  <p:spPr>
                    <a:xfrm rot="16200000">
                      <a:off x="2410301" y="405907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52" name="Přímá spojnice 251"/>
                    <p:cNvCxnSpPr/>
                    <p:nvPr/>
                  </p:nvCxnSpPr>
                  <p:spPr>
                    <a:xfrm rot="16200000">
                      <a:off x="2410301" y="369903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  <p:cxnSp>
              <p:nvCxnSpPr>
                <p:cNvPr id="235" name="Přímá spojnice 234"/>
                <p:cNvCxnSpPr/>
                <p:nvPr/>
              </p:nvCxnSpPr>
              <p:spPr>
                <a:xfrm rot="16200000">
                  <a:off x="2403199" y="3338990"/>
                  <a:ext cx="0" cy="180020"/>
                </a:xfrm>
                <a:prstGeom prst="line">
                  <a:avLst/>
                </a:prstGeom>
                <a:ln w="95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33" name="TextovéPole 232"/>
                  <p:cNvSpPr txBox="1"/>
                  <p:nvPr/>
                </p:nvSpPr>
                <p:spPr>
                  <a:xfrm>
                    <a:off x="2522759" y="3059668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233" name="TextovéPole 23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522759" y="3059668"/>
                    <a:ext cx="360040" cy="369332"/>
                  </a:xfrm>
                  <a:prstGeom prst="rect">
                    <a:avLst/>
                  </a:prstGeom>
                  <a:blipFill rotWithShape="1">
                    <a:blip r:embed="rId6"/>
                    <a:stretch>
                      <a:fillRect b="-8333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7" name="TextovéPole 216"/>
                <p:cNvSpPr txBox="1"/>
                <p:nvPr/>
              </p:nvSpPr>
              <p:spPr>
                <a:xfrm>
                  <a:off x="1019976" y="6319745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17" name="TextovéPole 21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19976" y="6319745"/>
                  <a:ext cx="360040" cy="369332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 r="-30000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8" name="TextovéPole 217"/>
                <p:cNvSpPr txBox="1"/>
                <p:nvPr/>
              </p:nvSpPr>
              <p:spPr>
                <a:xfrm>
                  <a:off x="1470658" y="6303809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18" name="TextovéPole 21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470658" y="6303809"/>
                  <a:ext cx="360040" cy="369332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 r="-3220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9" name="TextovéPole 218"/>
                <p:cNvSpPr txBox="1"/>
                <p:nvPr/>
              </p:nvSpPr>
              <p:spPr>
                <a:xfrm>
                  <a:off x="1818319" y="6303809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19" name="TextovéPole 21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818319" y="6303809"/>
                  <a:ext cx="360040" cy="369332"/>
                </a:xfrm>
                <a:prstGeom prst="rect">
                  <a:avLst/>
                </a:prstGeom>
                <a:blipFill rotWithShape="1">
                  <a:blip r:embed="rId9"/>
                  <a:stretch>
                    <a:fillRect r="-30000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0" name="TextovéPole 219"/>
                <p:cNvSpPr txBox="1"/>
                <p:nvPr/>
              </p:nvSpPr>
              <p:spPr>
                <a:xfrm>
                  <a:off x="2170522" y="6302830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0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20" name="TextovéPole 21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170522" y="6302830"/>
                  <a:ext cx="360040" cy="369332"/>
                </a:xfrm>
                <a:prstGeom prst="rect">
                  <a:avLst/>
                </a:prstGeom>
                <a:blipFill rotWithShape="1">
                  <a:blip r:embed="rId1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1" name="TextovéPole 220"/>
                <p:cNvSpPr txBox="1"/>
                <p:nvPr/>
              </p:nvSpPr>
              <p:spPr>
                <a:xfrm>
                  <a:off x="2591780" y="6305293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21" name="TextovéPole 2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591780" y="6305293"/>
                  <a:ext cx="360040" cy="369332"/>
                </a:xfrm>
                <a:prstGeom prst="rect">
                  <a:avLst/>
                </a:prstGeom>
                <a:blipFill rotWithShape="1">
                  <a:blip r:embed="rId1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2" name="TextovéPole 221"/>
                <p:cNvSpPr txBox="1"/>
                <p:nvPr/>
              </p:nvSpPr>
              <p:spPr>
                <a:xfrm>
                  <a:off x="2951820" y="6309865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i="1">
                            <a:latin typeface="Cambria Math"/>
                          </a:rPr>
                          <m:t>2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22" name="TextovéPole 2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951820" y="6309865"/>
                  <a:ext cx="360040" cy="369332"/>
                </a:xfrm>
                <a:prstGeom prst="rect">
                  <a:avLst/>
                </a:prstGeom>
                <a:blipFill rotWithShape="1">
                  <a:blip r:embed="rId1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3" name="TextovéPole 222"/>
                <p:cNvSpPr txBox="1"/>
                <p:nvPr/>
              </p:nvSpPr>
              <p:spPr>
                <a:xfrm>
                  <a:off x="3311860" y="6305293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23" name="TextovéPole 22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311860" y="6305293"/>
                  <a:ext cx="360040" cy="369332"/>
                </a:xfrm>
                <a:prstGeom prst="rect">
                  <a:avLst/>
                </a:prstGeom>
                <a:blipFill rotWithShape="1">
                  <a:blip r:embed="rId1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4" name="TextovéPole 223"/>
                <p:cNvSpPr txBox="1"/>
                <p:nvPr/>
              </p:nvSpPr>
              <p:spPr>
                <a:xfrm>
                  <a:off x="2043159" y="576461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24" name="TextovéPole 22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43159" y="5764614"/>
                  <a:ext cx="360040" cy="369332"/>
                </a:xfrm>
                <a:prstGeom prst="rect">
                  <a:avLst/>
                </a:prstGeom>
                <a:blipFill rotWithShape="1">
                  <a:blip r:embed="rId1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5" name="TextovéPole 224"/>
                <p:cNvSpPr txBox="1"/>
                <p:nvPr/>
              </p:nvSpPr>
              <p:spPr>
                <a:xfrm>
                  <a:off x="2043159" y="540457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i="1">
                            <a:latin typeface="Cambria Math"/>
                          </a:rPr>
                          <m:t>2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25" name="TextovéPole 22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43159" y="5404574"/>
                  <a:ext cx="360040" cy="369332"/>
                </a:xfrm>
                <a:prstGeom prst="rect">
                  <a:avLst/>
                </a:prstGeom>
                <a:blipFill rotWithShape="1">
                  <a:blip r:embed="rId1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6" name="TextovéPole 225"/>
                <p:cNvSpPr txBox="1"/>
                <p:nvPr/>
              </p:nvSpPr>
              <p:spPr>
                <a:xfrm>
                  <a:off x="2056730" y="504453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26" name="TextovéPole 22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56730" y="5044534"/>
                  <a:ext cx="360040" cy="369332"/>
                </a:xfrm>
                <a:prstGeom prst="rect">
                  <a:avLst/>
                </a:prstGeom>
                <a:blipFill rotWithShape="1">
                  <a:blip r:embed="rId1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7" name="TextovéPole 226"/>
                <p:cNvSpPr txBox="1"/>
                <p:nvPr/>
              </p:nvSpPr>
              <p:spPr>
                <a:xfrm>
                  <a:off x="2043159" y="468449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27" name="TextovéPole 22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43159" y="4684494"/>
                  <a:ext cx="360040" cy="369332"/>
                </a:xfrm>
                <a:prstGeom prst="rect">
                  <a:avLst/>
                </a:prstGeom>
                <a:blipFill rotWithShape="1">
                  <a:blip r:embed="rId1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8" name="TextovéPole 227"/>
                <p:cNvSpPr txBox="1"/>
                <p:nvPr/>
              </p:nvSpPr>
              <p:spPr>
                <a:xfrm>
                  <a:off x="2032259" y="432445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28" name="TextovéPole 22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32259" y="4324454"/>
                  <a:ext cx="360040" cy="369332"/>
                </a:xfrm>
                <a:prstGeom prst="rect">
                  <a:avLst/>
                </a:prstGeom>
                <a:blipFill rotWithShape="1">
                  <a:blip r:embed="rId1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9" name="TextovéPole 228"/>
                <p:cNvSpPr txBox="1"/>
                <p:nvPr/>
              </p:nvSpPr>
              <p:spPr>
                <a:xfrm>
                  <a:off x="2043159" y="396441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29" name="TextovéPole 22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43159" y="3964414"/>
                  <a:ext cx="360040" cy="369332"/>
                </a:xfrm>
                <a:prstGeom prst="rect">
                  <a:avLst/>
                </a:prstGeom>
                <a:blipFill rotWithShape="1">
                  <a:blip r:embed="rId1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30" name="TextovéPole 229"/>
                <p:cNvSpPr txBox="1"/>
                <p:nvPr/>
              </p:nvSpPr>
              <p:spPr>
                <a:xfrm>
                  <a:off x="2050261" y="360437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30" name="TextovéPole 22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50261" y="3604374"/>
                  <a:ext cx="360040" cy="369332"/>
                </a:xfrm>
                <a:prstGeom prst="rect">
                  <a:avLst/>
                </a:prstGeom>
                <a:blipFill rotWithShape="1">
                  <a:blip r:embed="rId2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31" name="TextovéPole 230"/>
                <p:cNvSpPr txBox="1"/>
                <p:nvPr/>
              </p:nvSpPr>
              <p:spPr>
                <a:xfrm>
                  <a:off x="2050261" y="3244333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31" name="TextovéPole 23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50261" y="3244333"/>
                  <a:ext cx="360040" cy="369332"/>
                </a:xfrm>
                <a:prstGeom prst="rect">
                  <a:avLst/>
                </a:prstGeom>
                <a:blipFill rotWithShape="1">
                  <a:blip r:embed="rId2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253" name="Skupina 252"/>
          <p:cNvGrpSpPr/>
          <p:nvPr/>
        </p:nvGrpSpPr>
        <p:grpSpPr>
          <a:xfrm>
            <a:off x="1316675" y="2424483"/>
            <a:ext cx="1478443" cy="1807861"/>
            <a:chOff x="5081551" y="4453336"/>
            <a:chExt cx="1478443" cy="1807861"/>
          </a:xfrm>
        </p:grpSpPr>
        <p:sp>
          <p:nvSpPr>
            <p:cNvPr id="254" name="Volný tvar 253"/>
            <p:cNvSpPr/>
            <p:nvPr/>
          </p:nvSpPr>
          <p:spPr>
            <a:xfrm>
              <a:off x="5081551" y="5018730"/>
              <a:ext cx="1354150" cy="1242467"/>
            </a:xfrm>
            <a:custGeom>
              <a:avLst/>
              <a:gdLst>
                <a:gd name="connsiteX0" fmla="*/ 0 w 1354150"/>
                <a:gd name="connsiteY0" fmla="*/ 1242467 h 1242467"/>
                <a:gd name="connsiteX1" fmla="*/ 202425 w 1354150"/>
                <a:gd name="connsiteY1" fmla="*/ 1228507 h 1242467"/>
                <a:gd name="connsiteX2" fmla="*/ 488611 w 1354150"/>
                <a:gd name="connsiteY2" fmla="*/ 1158705 h 1242467"/>
                <a:gd name="connsiteX3" fmla="*/ 739896 w 1354150"/>
                <a:gd name="connsiteY3" fmla="*/ 1047023 h 1242467"/>
                <a:gd name="connsiteX4" fmla="*/ 935341 w 1354150"/>
                <a:gd name="connsiteY4" fmla="*/ 935340 h 1242467"/>
                <a:gd name="connsiteX5" fmla="*/ 1109844 w 1354150"/>
                <a:gd name="connsiteY5" fmla="*/ 704995 h 1242467"/>
                <a:gd name="connsiteX6" fmla="*/ 1207567 w 1354150"/>
                <a:gd name="connsiteY6" fmla="*/ 488610 h 1242467"/>
                <a:gd name="connsiteX7" fmla="*/ 1284348 w 1354150"/>
                <a:gd name="connsiteY7" fmla="*/ 258265 h 1242467"/>
                <a:gd name="connsiteX8" fmla="*/ 1354150 w 1354150"/>
                <a:gd name="connsiteY8" fmla="*/ 0 h 1242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54150" h="1242467">
                  <a:moveTo>
                    <a:pt x="0" y="1242467"/>
                  </a:moveTo>
                  <a:cubicBezTo>
                    <a:pt x="60495" y="1242467"/>
                    <a:pt x="120990" y="1242467"/>
                    <a:pt x="202425" y="1228507"/>
                  </a:cubicBezTo>
                  <a:cubicBezTo>
                    <a:pt x="283860" y="1214547"/>
                    <a:pt x="399033" y="1188952"/>
                    <a:pt x="488611" y="1158705"/>
                  </a:cubicBezTo>
                  <a:cubicBezTo>
                    <a:pt x="578189" y="1128458"/>
                    <a:pt x="665441" y="1084250"/>
                    <a:pt x="739896" y="1047023"/>
                  </a:cubicBezTo>
                  <a:cubicBezTo>
                    <a:pt x="814351" y="1009796"/>
                    <a:pt x="873683" y="992345"/>
                    <a:pt x="935341" y="935340"/>
                  </a:cubicBezTo>
                  <a:cubicBezTo>
                    <a:pt x="996999" y="878335"/>
                    <a:pt x="1064473" y="779450"/>
                    <a:pt x="1109844" y="704995"/>
                  </a:cubicBezTo>
                  <a:cubicBezTo>
                    <a:pt x="1155215" y="630540"/>
                    <a:pt x="1178483" y="563065"/>
                    <a:pt x="1207567" y="488610"/>
                  </a:cubicBezTo>
                  <a:cubicBezTo>
                    <a:pt x="1236651" y="414155"/>
                    <a:pt x="1259918" y="339700"/>
                    <a:pt x="1284348" y="258265"/>
                  </a:cubicBezTo>
                  <a:cubicBezTo>
                    <a:pt x="1308778" y="176830"/>
                    <a:pt x="1328556" y="103539"/>
                    <a:pt x="1354150" y="0"/>
                  </a:cubicBezTo>
                </a:path>
              </a:pathLst>
            </a:custGeom>
            <a:noFill/>
            <a:ln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990033"/>
                </a:solidFill>
              </a:endParaRPr>
            </a:p>
          </p:txBody>
        </p:sp>
        <p:sp>
          <p:nvSpPr>
            <p:cNvPr id="255" name="Volný tvar 254"/>
            <p:cNvSpPr/>
            <p:nvPr/>
          </p:nvSpPr>
          <p:spPr>
            <a:xfrm>
              <a:off x="6434351" y="4453336"/>
              <a:ext cx="125643" cy="565393"/>
            </a:xfrm>
            <a:custGeom>
              <a:avLst/>
              <a:gdLst>
                <a:gd name="connsiteX0" fmla="*/ 0 w 125643"/>
                <a:gd name="connsiteY0" fmla="*/ 565393 h 565393"/>
                <a:gd name="connsiteX1" fmla="*/ 83762 w 125643"/>
                <a:gd name="connsiteY1" fmla="*/ 202425 h 565393"/>
                <a:gd name="connsiteX2" fmla="*/ 125643 w 125643"/>
                <a:gd name="connsiteY2" fmla="*/ 0 h 565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5643" h="565393">
                  <a:moveTo>
                    <a:pt x="0" y="565393"/>
                  </a:moveTo>
                  <a:cubicBezTo>
                    <a:pt x="31411" y="431025"/>
                    <a:pt x="62822" y="296657"/>
                    <a:pt x="83762" y="202425"/>
                  </a:cubicBezTo>
                  <a:cubicBezTo>
                    <a:pt x="104703" y="108193"/>
                    <a:pt x="115173" y="54096"/>
                    <a:pt x="125643" y="0"/>
                  </a:cubicBezTo>
                </a:path>
              </a:pathLst>
            </a:custGeom>
            <a:noFill/>
            <a:ln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990033"/>
                </a:solidFill>
              </a:endParaRPr>
            </a:p>
          </p:txBody>
        </p:sp>
      </p:grpSp>
      <p:grpSp>
        <p:nvGrpSpPr>
          <p:cNvPr id="256" name="Skupina 255"/>
          <p:cNvGrpSpPr/>
          <p:nvPr/>
        </p:nvGrpSpPr>
        <p:grpSpPr>
          <a:xfrm>
            <a:off x="1657517" y="2115686"/>
            <a:ext cx="1019627" cy="2116658"/>
            <a:chOff x="5405887" y="4151870"/>
            <a:chExt cx="1019627" cy="2116658"/>
          </a:xfrm>
        </p:grpSpPr>
        <p:grpSp>
          <p:nvGrpSpPr>
            <p:cNvPr id="257" name="Skupina 256"/>
            <p:cNvGrpSpPr/>
            <p:nvPr/>
          </p:nvGrpSpPr>
          <p:grpSpPr>
            <a:xfrm>
              <a:off x="5405887" y="4364966"/>
              <a:ext cx="989162" cy="1903562"/>
              <a:chOff x="5405887" y="4364966"/>
              <a:chExt cx="989162" cy="1903562"/>
            </a:xfrm>
          </p:grpSpPr>
          <p:sp>
            <p:nvSpPr>
              <p:cNvPr id="259" name="Volný tvar 258"/>
              <p:cNvSpPr/>
              <p:nvPr/>
            </p:nvSpPr>
            <p:spPr>
              <a:xfrm>
                <a:off x="5405887" y="4974566"/>
                <a:ext cx="885645" cy="1293962"/>
              </a:xfrm>
              <a:custGeom>
                <a:avLst/>
                <a:gdLst>
                  <a:gd name="connsiteX0" fmla="*/ 0 w 885645"/>
                  <a:gd name="connsiteY0" fmla="*/ 1293962 h 1293962"/>
                  <a:gd name="connsiteX1" fmla="*/ 195532 w 885645"/>
                  <a:gd name="connsiteY1" fmla="*/ 1259457 h 1293962"/>
                  <a:gd name="connsiteX2" fmla="*/ 368060 w 885645"/>
                  <a:gd name="connsiteY2" fmla="*/ 1190445 h 1293962"/>
                  <a:gd name="connsiteX3" fmla="*/ 506083 w 885645"/>
                  <a:gd name="connsiteY3" fmla="*/ 1109932 h 1293962"/>
                  <a:gd name="connsiteX4" fmla="*/ 546339 w 885645"/>
                  <a:gd name="connsiteY4" fmla="*/ 1075426 h 1293962"/>
                  <a:gd name="connsiteX5" fmla="*/ 592347 w 885645"/>
                  <a:gd name="connsiteY5" fmla="*/ 1012166 h 1293962"/>
                  <a:gd name="connsiteX6" fmla="*/ 609600 w 885645"/>
                  <a:gd name="connsiteY6" fmla="*/ 971909 h 1293962"/>
                  <a:gd name="connsiteX7" fmla="*/ 701615 w 885645"/>
                  <a:gd name="connsiteY7" fmla="*/ 736121 h 1293962"/>
                  <a:gd name="connsiteX8" fmla="*/ 776377 w 885645"/>
                  <a:gd name="connsiteY8" fmla="*/ 506083 h 1293962"/>
                  <a:gd name="connsiteX9" fmla="*/ 851139 w 885645"/>
                  <a:gd name="connsiteY9" fmla="*/ 207034 h 1293962"/>
                  <a:gd name="connsiteX10" fmla="*/ 885645 w 885645"/>
                  <a:gd name="connsiteY10" fmla="*/ 0 h 12939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885645" h="1293962">
                    <a:moveTo>
                      <a:pt x="0" y="1293962"/>
                    </a:moveTo>
                    <a:cubicBezTo>
                      <a:pt x="67094" y="1285336"/>
                      <a:pt x="134189" y="1276710"/>
                      <a:pt x="195532" y="1259457"/>
                    </a:cubicBezTo>
                    <a:cubicBezTo>
                      <a:pt x="256875" y="1242204"/>
                      <a:pt x="316301" y="1215366"/>
                      <a:pt x="368060" y="1190445"/>
                    </a:cubicBezTo>
                    <a:cubicBezTo>
                      <a:pt x="419819" y="1165524"/>
                      <a:pt x="476370" y="1129102"/>
                      <a:pt x="506083" y="1109932"/>
                    </a:cubicBezTo>
                    <a:cubicBezTo>
                      <a:pt x="535796" y="1090762"/>
                      <a:pt x="531962" y="1091720"/>
                      <a:pt x="546339" y="1075426"/>
                    </a:cubicBezTo>
                    <a:cubicBezTo>
                      <a:pt x="560716" y="1059132"/>
                      <a:pt x="581804" y="1029419"/>
                      <a:pt x="592347" y="1012166"/>
                    </a:cubicBezTo>
                    <a:cubicBezTo>
                      <a:pt x="602890" y="994913"/>
                      <a:pt x="591389" y="1017916"/>
                      <a:pt x="609600" y="971909"/>
                    </a:cubicBezTo>
                    <a:cubicBezTo>
                      <a:pt x="627811" y="925901"/>
                      <a:pt x="673819" y="813759"/>
                      <a:pt x="701615" y="736121"/>
                    </a:cubicBezTo>
                    <a:cubicBezTo>
                      <a:pt x="729411" y="658483"/>
                      <a:pt x="751456" y="594264"/>
                      <a:pt x="776377" y="506083"/>
                    </a:cubicBezTo>
                    <a:cubicBezTo>
                      <a:pt x="801298" y="417902"/>
                      <a:pt x="832928" y="291381"/>
                      <a:pt x="851139" y="207034"/>
                    </a:cubicBezTo>
                    <a:cubicBezTo>
                      <a:pt x="869350" y="122687"/>
                      <a:pt x="877977" y="45049"/>
                      <a:pt x="885645" y="0"/>
                    </a:cubicBezTo>
                  </a:path>
                </a:pathLst>
              </a:custGeom>
              <a:noFill/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0" name="Volný tvar 259"/>
              <p:cNvSpPr/>
              <p:nvPr/>
            </p:nvSpPr>
            <p:spPr>
              <a:xfrm>
                <a:off x="6291532" y="4364966"/>
                <a:ext cx="103517" cy="609600"/>
              </a:xfrm>
              <a:custGeom>
                <a:avLst/>
                <a:gdLst>
                  <a:gd name="connsiteX0" fmla="*/ 0 w 103517"/>
                  <a:gd name="connsiteY0" fmla="*/ 609600 h 609600"/>
                  <a:gd name="connsiteX1" fmla="*/ 28755 w 103517"/>
                  <a:gd name="connsiteY1" fmla="*/ 442823 h 609600"/>
                  <a:gd name="connsiteX2" fmla="*/ 63260 w 103517"/>
                  <a:gd name="connsiteY2" fmla="*/ 224287 h 609600"/>
                  <a:gd name="connsiteX3" fmla="*/ 103517 w 103517"/>
                  <a:gd name="connsiteY3" fmla="*/ 0 h 609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3517" h="609600">
                    <a:moveTo>
                      <a:pt x="0" y="609600"/>
                    </a:moveTo>
                    <a:cubicBezTo>
                      <a:pt x="9106" y="558321"/>
                      <a:pt x="18212" y="507042"/>
                      <a:pt x="28755" y="442823"/>
                    </a:cubicBezTo>
                    <a:cubicBezTo>
                      <a:pt x="39298" y="378604"/>
                      <a:pt x="50800" y="298091"/>
                      <a:pt x="63260" y="224287"/>
                    </a:cubicBezTo>
                    <a:cubicBezTo>
                      <a:pt x="75720" y="150483"/>
                      <a:pt x="93932" y="58468"/>
                      <a:pt x="103517" y="0"/>
                    </a:cubicBezTo>
                  </a:path>
                </a:pathLst>
              </a:custGeom>
              <a:noFill/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58" name="Volný tvar 257"/>
            <p:cNvSpPr/>
            <p:nvPr/>
          </p:nvSpPr>
          <p:spPr>
            <a:xfrm>
              <a:off x="6388443" y="4151870"/>
              <a:ext cx="37071" cy="222422"/>
            </a:xfrm>
            <a:custGeom>
              <a:avLst/>
              <a:gdLst>
                <a:gd name="connsiteX0" fmla="*/ 0 w 37071"/>
                <a:gd name="connsiteY0" fmla="*/ 222422 h 222422"/>
                <a:gd name="connsiteX1" fmla="*/ 37071 w 37071"/>
                <a:gd name="connsiteY1" fmla="*/ 0 h 222422"/>
                <a:gd name="connsiteX2" fmla="*/ 37071 w 37071"/>
                <a:gd name="connsiteY2" fmla="*/ 0 h 222422"/>
                <a:gd name="connsiteX3" fmla="*/ 37071 w 37071"/>
                <a:gd name="connsiteY3" fmla="*/ 0 h 222422"/>
                <a:gd name="connsiteX4" fmla="*/ 37071 w 37071"/>
                <a:gd name="connsiteY4" fmla="*/ 0 h 222422"/>
                <a:gd name="connsiteX5" fmla="*/ 37071 w 37071"/>
                <a:gd name="connsiteY5" fmla="*/ 0 h 222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071" h="222422">
                  <a:moveTo>
                    <a:pt x="0" y="222422"/>
                  </a:moveTo>
                  <a:lnTo>
                    <a:pt x="37071" y="0"/>
                  </a:lnTo>
                  <a:lnTo>
                    <a:pt x="37071" y="0"/>
                  </a:lnTo>
                  <a:lnTo>
                    <a:pt x="37071" y="0"/>
                  </a:lnTo>
                  <a:lnTo>
                    <a:pt x="37071" y="0"/>
                  </a:lnTo>
                  <a:lnTo>
                    <a:pt x="37071" y="0"/>
                  </a:lnTo>
                </a:path>
              </a:pathLst>
            </a:custGeom>
            <a:no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1" name="Skupina 260"/>
          <p:cNvGrpSpPr/>
          <p:nvPr/>
        </p:nvGrpSpPr>
        <p:grpSpPr>
          <a:xfrm>
            <a:off x="1881584" y="1742813"/>
            <a:ext cx="583074" cy="2489531"/>
            <a:chOff x="5643222" y="3788150"/>
            <a:chExt cx="583074" cy="2489531"/>
          </a:xfrm>
        </p:grpSpPr>
        <p:sp>
          <p:nvSpPr>
            <p:cNvPr id="262" name="Volný tvar 261"/>
            <p:cNvSpPr/>
            <p:nvPr/>
          </p:nvSpPr>
          <p:spPr>
            <a:xfrm>
              <a:off x="5643222" y="4972217"/>
              <a:ext cx="534838" cy="1305464"/>
            </a:xfrm>
            <a:custGeom>
              <a:avLst/>
              <a:gdLst>
                <a:gd name="connsiteX0" fmla="*/ 0 w 534838"/>
                <a:gd name="connsiteY0" fmla="*/ 1305464 h 1305464"/>
                <a:gd name="connsiteX1" fmla="*/ 166777 w 534838"/>
                <a:gd name="connsiteY1" fmla="*/ 1270959 h 1305464"/>
                <a:gd name="connsiteX2" fmla="*/ 281796 w 534838"/>
                <a:gd name="connsiteY2" fmla="*/ 1201947 h 1305464"/>
                <a:gd name="connsiteX3" fmla="*/ 339306 w 534838"/>
                <a:gd name="connsiteY3" fmla="*/ 1109932 h 1305464"/>
                <a:gd name="connsiteX4" fmla="*/ 373811 w 534838"/>
                <a:gd name="connsiteY4" fmla="*/ 977661 h 1305464"/>
                <a:gd name="connsiteX5" fmla="*/ 442823 w 534838"/>
                <a:gd name="connsiteY5" fmla="*/ 690113 h 1305464"/>
                <a:gd name="connsiteX6" fmla="*/ 471577 w 534838"/>
                <a:gd name="connsiteY6" fmla="*/ 546340 h 1305464"/>
                <a:gd name="connsiteX7" fmla="*/ 500332 w 534838"/>
                <a:gd name="connsiteY7" fmla="*/ 339306 h 1305464"/>
                <a:gd name="connsiteX8" fmla="*/ 523336 w 534838"/>
                <a:gd name="connsiteY8" fmla="*/ 132272 h 1305464"/>
                <a:gd name="connsiteX9" fmla="*/ 534838 w 534838"/>
                <a:gd name="connsiteY9" fmla="*/ 0 h 1305464"/>
                <a:gd name="connsiteX10" fmla="*/ 534838 w 534838"/>
                <a:gd name="connsiteY10" fmla="*/ 0 h 1305464"/>
                <a:gd name="connsiteX11" fmla="*/ 534838 w 534838"/>
                <a:gd name="connsiteY11" fmla="*/ 0 h 1305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4838" h="1305464">
                  <a:moveTo>
                    <a:pt x="0" y="1305464"/>
                  </a:moveTo>
                  <a:cubicBezTo>
                    <a:pt x="59905" y="1296838"/>
                    <a:pt x="119811" y="1288212"/>
                    <a:pt x="166777" y="1270959"/>
                  </a:cubicBezTo>
                  <a:cubicBezTo>
                    <a:pt x="213743" y="1253706"/>
                    <a:pt x="253041" y="1228785"/>
                    <a:pt x="281796" y="1201947"/>
                  </a:cubicBezTo>
                  <a:cubicBezTo>
                    <a:pt x="310551" y="1175109"/>
                    <a:pt x="323970" y="1147313"/>
                    <a:pt x="339306" y="1109932"/>
                  </a:cubicBezTo>
                  <a:cubicBezTo>
                    <a:pt x="354642" y="1072551"/>
                    <a:pt x="356558" y="1047631"/>
                    <a:pt x="373811" y="977661"/>
                  </a:cubicBezTo>
                  <a:cubicBezTo>
                    <a:pt x="391064" y="907691"/>
                    <a:pt x="426529" y="762000"/>
                    <a:pt x="442823" y="690113"/>
                  </a:cubicBezTo>
                  <a:cubicBezTo>
                    <a:pt x="459117" y="618226"/>
                    <a:pt x="461992" y="604808"/>
                    <a:pt x="471577" y="546340"/>
                  </a:cubicBezTo>
                  <a:cubicBezTo>
                    <a:pt x="481162" y="487872"/>
                    <a:pt x="491706" y="408317"/>
                    <a:pt x="500332" y="339306"/>
                  </a:cubicBezTo>
                  <a:cubicBezTo>
                    <a:pt x="508958" y="270295"/>
                    <a:pt x="517585" y="188823"/>
                    <a:pt x="523336" y="132272"/>
                  </a:cubicBezTo>
                  <a:cubicBezTo>
                    <a:pt x="529087" y="75721"/>
                    <a:pt x="534838" y="0"/>
                    <a:pt x="534838" y="0"/>
                  </a:cubicBezTo>
                  <a:lnTo>
                    <a:pt x="534838" y="0"/>
                  </a:lnTo>
                  <a:lnTo>
                    <a:pt x="534838" y="0"/>
                  </a:ln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3" name="Volný tvar 262"/>
            <p:cNvSpPr/>
            <p:nvPr/>
          </p:nvSpPr>
          <p:spPr>
            <a:xfrm>
              <a:off x="6178043" y="4391576"/>
              <a:ext cx="28755" cy="575094"/>
            </a:xfrm>
            <a:custGeom>
              <a:avLst/>
              <a:gdLst>
                <a:gd name="connsiteX0" fmla="*/ 0 w 28755"/>
                <a:gd name="connsiteY0" fmla="*/ 575094 h 575094"/>
                <a:gd name="connsiteX1" fmla="*/ 11502 w 28755"/>
                <a:gd name="connsiteY1" fmla="*/ 379562 h 575094"/>
                <a:gd name="connsiteX2" fmla="*/ 28755 w 28755"/>
                <a:gd name="connsiteY2" fmla="*/ 0 h 575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755" h="575094">
                  <a:moveTo>
                    <a:pt x="0" y="575094"/>
                  </a:moveTo>
                  <a:cubicBezTo>
                    <a:pt x="3355" y="525252"/>
                    <a:pt x="6710" y="475411"/>
                    <a:pt x="11502" y="379562"/>
                  </a:cubicBezTo>
                  <a:cubicBezTo>
                    <a:pt x="16294" y="283713"/>
                    <a:pt x="24921" y="98724"/>
                    <a:pt x="28755" y="0"/>
                  </a:cubicBez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4" name="Volný tvar 263"/>
            <p:cNvSpPr/>
            <p:nvPr/>
          </p:nvSpPr>
          <p:spPr>
            <a:xfrm>
              <a:off x="6202186" y="3788150"/>
              <a:ext cx="24110" cy="638354"/>
            </a:xfrm>
            <a:custGeom>
              <a:avLst/>
              <a:gdLst>
                <a:gd name="connsiteX0" fmla="*/ 0 w 24110"/>
                <a:gd name="connsiteY0" fmla="*/ 638354 h 638354"/>
                <a:gd name="connsiteX1" fmla="*/ 11502 w 24110"/>
                <a:gd name="connsiteY1" fmla="*/ 442822 h 638354"/>
                <a:gd name="connsiteX2" fmla="*/ 11502 w 24110"/>
                <a:gd name="connsiteY2" fmla="*/ 264543 h 638354"/>
                <a:gd name="connsiteX3" fmla="*/ 23004 w 24110"/>
                <a:gd name="connsiteY3" fmla="*/ 69011 h 638354"/>
                <a:gd name="connsiteX4" fmla="*/ 23004 w 24110"/>
                <a:gd name="connsiteY4" fmla="*/ 0 h 638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0" h="638354">
                  <a:moveTo>
                    <a:pt x="0" y="638354"/>
                  </a:moveTo>
                  <a:cubicBezTo>
                    <a:pt x="4792" y="571739"/>
                    <a:pt x="9585" y="505124"/>
                    <a:pt x="11502" y="442822"/>
                  </a:cubicBezTo>
                  <a:cubicBezTo>
                    <a:pt x="13419" y="380520"/>
                    <a:pt x="9585" y="326845"/>
                    <a:pt x="11502" y="264543"/>
                  </a:cubicBezTo>
                  <a:cubicBezTo>
                    <a:pt x="13419" y="202241"/>
                    <a:pt x="21087" y="113101"/>
                    <a:pt x="23004" y="69011"/>
                  </a:cubicBezTo>
                  <a:cubicBezTo>
                    <a:pt x="24921" y="24921"/>
                    <a:pt x="23962" y="12460"/>
                    <a:pt x="23004" y="0"/>
                  </a:cubicBez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2579734" y="2017251"/>
                <a:ext cx="106887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9734" y="2017251"/>
                <a:ext cx="1068873" cy="369332"/>
              </a:xfrm>
              <a:prstGeom prst="rect">
                <a:avLst/>
              </a:prstGeom>
              <a:blipFill rotWithShape="1">
                <a:blip r:embed="rId22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2445777" y="1643945"/>
                <a:ext cx="106887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92D05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solidFill>
                            <a:srgbClr val="92D050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dirty="0">
                  <a:solidFill>
                    <a:srgbClr val="92D050"/>
                  </a:solidFill>
                </a:endParaRPr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5777" y="1643945"/>
                <a:ext cx="1068873" cy="369332"/>
              </a:xfrm>
              <a:prstGeom prst="rect">
                <a:avLst/>
              </a:prstGeom>
              <a:blipFill rotWithShape="1">
                <a:blip r:embed="rId23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4087506" y="975533"/>
                <a:ext cx="2025225" cy="430887"/>
              </a:xfrm>
              <a:prstGeom prst="rect">
                <a:avLst/>
              </a:prstGeom>
              <a:noFill/>
              <a:ln>
                <a:solidFill>
                  <a:srgbClr val="00B0F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∈ </m:t>
                      </m:r>
                      <m:d>
                        <m:d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1;∞</m:t>
                          </m:r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7506" y="975533"/>
                <a:ext cx="2025225" cy="430887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6230278" y="1581794"/>
                <a:ext cx="1878232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𝒟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𝑓</m:t>
                          </m:r>
                        </m:e>
                      </m:d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ℛ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0278" y="1581794"/>
                <a:ext cx="1878232" cy="430887"/>
              </a:xfrm>
              <a:prstGeom prst="rect">
                <a:avLst/>
              </a:prstGeom>
              <a:blipFill rotWithShape="1">
                <a:blip r:embed="rId25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1" name="TextovéPole 60"/>
          <p:cNvSpPr txBox="1"/>
          <p:nvPr/>
        </p:nvSpPr>
        <p:spPr>
          <a:xfrm>
            <a:off x="4510089" y="1984622"/>
            <a:ext cx="187823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o</a:t>
            </a:r>
            <a:r>
              <a:rPr lang="cs-CZ" sz="2200" dirty="0" smtClean="0"/>
              <a:t>bor hodnot:</a:t>
            </a:r>
            <a:endParaRPr lang="cs-CZ" sz="2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6238934" y="1986473"/>
                <a:ext cx="235223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ℋ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𝑓</m:t>
                          </m:r>
                        </m:e>
                      </m:d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0;∞</m:t>
                          </m:r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8934" y="1986473"/>
                <a:ext cx="2352238" cy="430887"/>
              </a:xfrm>
              <a:prstGeom prst="rect">
                <a:avLst/>
              </a:prstGeom>
              <a:blipFill rotWithShape="1">
                <a:blip r:embed="rId26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3" name="TextovéPole 62"/>
          <p:cNvSpPr txBox="1"/>
          <p:nvPr/>
        </p:nvSpPr>
        <p:spPr>
          <a:xfrm>
            <a:off x="4491078" y="2324191"/>
            <a:ext cx="221548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m</a:t>
            </a:r>
            <a:r>
              <a:rPr lang="cs-CZ" sz="2200" dirty="0" smtClean="0"/>
              <a:t>onotónnost:</a:t>
            </a:r>
            <a:endParaRPr lang="cs-CZ" sz="22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6465265" y="2318317"/>
            <a:ext cx="131165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rostoucí</a:t>
            </a:r>
            <a:endParaRPr lang="cs-CZ" sz="22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4527755" y="3048751"/>
            <a:ext cx="221548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o</a:t>
            </a:r>
            <a:r>
              <a:rPr lang="cs-CZ" sz="2200" dirty="0" smtClean="0"/>
              <a:t>mezenost:</a:t>
            </a:r>
            <a:endParaRPr lang="cs-CZ" sz="22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473288" y="3048751"/>
            <a:ext cx="221548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o</a:t>
            </a:r>
            <a:r>
              <a:rPr lang="cs-CZ" sz="2200" dirty="0" smtClean="0"/>
              <a:t>mezená zdola</a:t>
            </a:r>
            <a:endParaRPr lang="cs-CZ" sz="22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4545862" y="3369919"/>
            <a:ext cx="135231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extrémy:</a:t>
            </a:r>
            <a:endParaRPr lang="cs-CZ" sz="22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6465265" y="3381995"/>
            <a:ext cx="235436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n</a:t>
            </a:r>
            <a:r>
              <a:rPr lang="cs-CZ" sz="2200" dirty="0" smtClean="0"/>
              <a:t>emá minimum</a:t>
            </a:r>
          </a:p>
          <a:p>
            <a:r>
              <a:rPr lang="cs-CZ" sz="2200" dirty="0" smtClean="0"/>
              <a:t>ani maximum</a:t>
            </a:r>
            <a:endParaRPr lang="cs-CZ" sz="22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4514267" y="4091831"/>
            <a:ext cx="10900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parita:</a:t>
            </a:r>
            <a:endParaRPr lang="cs-CZ" sz="22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6447623" y="4091832"/>
            <a:ext cx="260723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n</a:t>
            </a:r>
            <a:r>
              <a:rPr lang="cs-CZ" sz="2200" dirty="0" smtClean="0"/>
              <a:t>ení sudá ani lichá</a:t>
            </a:r>
            <a:endParaRPr lang="cs-CZ" sz="22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4514267" y="2722938"/>
            <a:ext cx="205894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p</a:t>
            </a:r>
            <a:r>
              <a:rPr lang="cs-CZ" sz="2200" dirty="0" smtClean="0"/>
              <a:t>rostá funkce:</a:t>
            </a:r>
            <a:endParaRPr lang="cs-CZ" sz="22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6465265" y="2711436"/>
            <a:ext cx="102947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prostá</a:t>
            </a:r>
            <a:endParaRPr lang="cs-CZ" sz="2200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4527755" y="4464837"/>
            <a:ext cx="19299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periodičnost:</a:t>
            </a:r>
            <a:endParaRPr lang="cs-CZ" sz="22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447623" y="4464838"/>
            <a:ext cx="224526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n</a:t>
            </a:r>
            <a:r>
              <a:rPr lang="cs-CZ" sz="2200" dirty="0" smtClean="0"/>
              <a:t>ení periodická</a:t>
            </a:r>
            <a:endParaRPr lang="cs-CZ" sz="22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1046013" y="4821021"/>
            <a:ext cx="378013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e</a:t>
            </a:r>
            <a:r>
              <a:rPr lang="cs-CZ" sz="2200" dirty="0" smtClean="0"/>
              <a:t>xistence inverzní funkce :</a:t>
            </a:r>
            <a:endParaRPr lang="cs-CZ" sz="22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4527755" y="4821020"/>
            <a:ext cx="375159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e</a:t>
            </a:r>
            <a:r>
              <a:rPr lang="cs-CZ" sz="2200" dirty="0" smtClean="0"/>
              <a:t>xistuje k ní funkce inverzní</a:t>
            </a:r>
            <a:endParaRPr lang="cs-CZ" sz="2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7" name="TextovéPole 76"/>
              <p:cNvSpPr txBox="1"/>
              <p:nvPr/>
            </p:nvSpPr>
            <p:spPr>
              <a:xfrm>
                <a:off x="2845994" y="5200258"/>
                <a:ext cx="383230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pro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𝑥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2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−∞;0</m:t>
                        </m:r>
                      </m:e>
                    </m:d>
                    <m:r>
                      <a:rPr lang="cs-CZ" sz="2200" b="0" i="1" smtClean="0">
                        <a:latin typeface="Cambria Math"/>
                        <a:ea typeface="Cambria Math"/>
                      </a:rPr>
                      <m:t>: </m:t>
                    </m:r>
                    <m:sSup>
                      <m:sSupPr>
                        <m:ctrlPr>
                          <a:rPr lang="cs-CZ" sz="22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</m:sup>
                    </m:sSup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2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0;1</m:t>
                        </m:r>
                      </m:e>
                    </m:d>
                  </m:oMath>
                </a14:m>
                <a:r>
                  <a:rPr lang="cs-CZ" sz="2200" dirty="0" smtClean="0"/>
                  <a:t> </a:t>
                </a:r>
                <a:endParaRPr lang="cs-CZ" sz="2200" dirty="0"/>
              </a:p>
            </p:txBody>
          </p:sp>
        </mc:Choice>
        <mc:Fallback xmlns="">
          <p:sp>
            <p:nvSpPr>
              <p:cNvPr id="77" name="TextovéPole 7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5994" y="5200258"/>
                <a:ext cx="3832308" cy="430887"/>
              </a:xfrm>
              <a:prstGeom prst="rect">
                <a:avLst/>
              </a:prstGeom>
              <a:blipFill rotWithShape="1">
                <a:blip r:embed="rId27"/>
                <a:stretch>
                  <a:fillRect l="-2067" t="-7042" b="-28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ovéPole 77"/>
              <p:cNvSpPr txBox="1"/>
              <p:nvPr/>
            </p:nvSpPr>
            <p:spPr>
              <a:xfrm>
                <a:off x="2845994" y="6050976"/>
                <a:ext cx="383230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pro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𝑥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2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0;∞</m:t>
                        </m:r>
                      </m:e>
                    </m:d>
                    <m:r>
                      <a:rPr lang="cs-CZ" sz="2200" b="0" i="1" smtClean="0">
                        <a:latin typeface="Cambria Math"/>
                        <a:ea typeface="Cambria Math"/>
                      </a:rPr>
                      <m:t>: </m:t>
                    </m:r>
                    <m:sSup>
                      <m:sSupPr>
                        <m:ctrlPr>
                          <a:rPr lang="cs-CZ" sz="22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</m:sup>
                    </m:sSup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2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1;∞</m:t>
                        </m:r>
                      </m:e>
                    </m:d>
                  </m:oMath>
                </a14:m>
                <a:r>
                  <a:rPr lang="cs-CZ" sz="2200" dirty="0" smtClean="0"/>
                  <a:t> </a:t>
                </a:r>
                <a:endParaRPr lang="cs-CZ" sz="2200" dirty="0"/>
              </a:p>
            </p:txBody>
          </p:sp>
        </mc:Choice>
        <mc:Fallback xmlns="">
          <p:sp>
            <p:nvSpPr>
              <p:cNvPr id="78" name="TextovéPole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5994" y="6050976"/>
                <a:ext cx="3832308" cy="430887"/>
              </a:xfrm>
              <a:prstGeom prst="rect">
                <a:avLst/>
              </a:prstGeom>
              <a:blipFill rotWithShape="1">
                <a:blip r:embed="rId28"/>
                <a:stretch>
                  <a:fillRect l="-2067" t="-7143" b="-3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9" name="TextovéPole 78"/>
              <p:cNvSpPr txBox="1"/>
              <p:nvPr/>
            </p:nvSpPr>
            <p:spPr>
              <a:xfrm>
                <a:off x="2838906" y="5657821"/>
                <a:ext cx="383230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pro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𝑥</m:t>
                    </m:r>
                    <m:r>
                      <a:rPr lang="cs-CZ" sz="2200" b="0" i="1" smtClean="0">
                        <a:latin typeface="Cambria Math"/>
                      </a:rPr>
                      <m:t>=0: </m:t>
                    </m:r>
                    <m:sSup>
                      <m:sSupPr>
                        <m:ctrlPr>
                          <a:rPr lang="cs-CZ" sz="22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</m:sup>
                    </m:sSup>
                    <m:r>
                      <a:rPr lang="cs-CZ" sz="2200" b="0" i="1" smtClean="0">
                        <a:latin typeface="Cambria Math"/>
                        <a:ea typeface="Cambria Math"/>
                      </a:rPr>
                      <m:t>=1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79" name="TextovéPole 7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8906" y="5657821"/>
                <a:ext cx="3832308" cy="430887"/>
              </a:xfrm>
              <a:prstGeom prst="rect">
                <a:avLst/>
              </a:prstGeom>
              <a:blipFill rotWithShape="1">
                <a:blip r:embed="rId29"/>
                <a:stretch>
                  <a:fillRect l="-2070" t="-7042" b="-28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97226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9" grpId="0"/>
      <p:bldP spid="24" grpId="0"/>
      <p:bldP spid="57" grpId="0"/>
      <p:bldP spid="58" grpId="0"/>
      <p:bldP spid="59" grpId="0" animBg="1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Vlastnosti exponenciální funkce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63715"/>
            <a:ext cx="8363272" cy="5661629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9" name="TextovéPole 208"/>
              <p:cNvSpPr txBox="1"/>
              <p:nvPr/>
            </p:nvSpPr>
            <p:spPr>
              <a:xfrm>
                <a:off x="630442" y="2684253"/>
                <a:ext cx="1310743" cy="7468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solidFill>
                                        <a:srgbClr val="990033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solidFill>
                                        <a:srgbClr val="990033"/>
                                      </a:solidFill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solidFill>
                                        <a:srgbClr val="990033"/>
                                      </a:solidFill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9" name="TextovéPole 20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442" y="2684253"/>
                <a:ext cx="1310743" cy="74680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4510089" y="1581795"/>
            <a:ext cx="235209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d</a:t>
            </a:r>
            <a:r>
              <a:rPr lang="cs-CZ" sz="2200" dirty="0" smtClean="0"/>
              <a:t>efiniční obor:</a:t>
            </a:r>
            <a:endParaRPr lang="cs-CZ" sz="2200" dirty="0"/>
          </a:p>
        </p:txBody>
      </p:sp>
      <p:grpSp>
        <p:nvGrpSpPr>
          <p:cNvPr id="215" name="Skupina 214"/>
          <p:cNvGrpSpPr/>
          <p:nvPr/>
        </p:nvGrpSpPr>
        <p:grpSpPr>
          <a:xfrm>
            <a:off x="488216" y="1001376"/>
            <a:ext cx="3809129" cy="3665122"/>
            <a:chOff x="642199" y="3023955"/>
            <a:chExt cx="3809129" cy="3665122"/>
          </a:xfrm>
        </p:grpSpPr>
        <p:grpSp>
          <p:nvGrpSpPr>
            <p:cNvPr id="216" name="Skupina 215"/>
            <p:cNvGrpSpPr/>
            <p:nvPr/>
          </p:nvGrpSpPr>
          <p:grpSpPr>
            <a:xfrm>
              <a:off x="642199" y="3023955"/>
              <a:ext cx="3809129" cy="3465385"/>
              <a:chOff x="642199" y="3023955"/>
              <a:chExt cx="3809129" cy="3465385"/>
            </a:xfrm>
          </p:grpSpPr>
          <p:grpSp>
            <p:nvGrpSpPr>
              <p:cNvPr id="232" name="Skupina 231"/>
              <p:cNvGrpSpPr/>
              <p:nvPr/>
            </p:nvGrpSpPr>
            <p:grpSpPr>
              <a:xfrm>
                <a:off x="642199" y="3023955"/>
                <a:ext cx="3809129" cy="3465385"/>
                <a:chOff x="642199" y="3023955"/>
                <a:chExt cx="3809129" cy="3465385"/>
              </a:xfrm>
            </p:grpSpPr>
            <p:grpSp>
              <p:nvGrpSpPr>
                <p:cNvPr id="234" name="Skupina 233"/>
                <p:cNvGrpSpPr/>
                <p:nvPr/>
              </p:nvGrpSpPr>
              <p:grpSpPr>
                <a:xfrm>
                  <a:off x="642199" y="3023955"/>
                  <a:ext cx="3809129" cy="3465385"/>
                  <a:chOff x="642199" y="3023955"/>
                  <a:chExt cx="3809129" cy="3465385"/>
                </a:xfrm>
              </p:grpSpPr>
              <p:cxnSp>
                <p:nvCxnSpPr>
                  <p:cNvPr id="236" name="Přímá spojnice se šipkou 235"/>
                  <p:cNvCxnSpPr/>
                  <p:nvPr/>
                </p:nvCxnSpPr>
                <p:spPr>
                  <a:xfrm flipH="1" flipV="1">
                    <a:off x="2410302" y="3023955"/>
                    <a:ext cx="728" cy="3465385"/>
                  </a:xfrm>
                  <a:prstGeom prst="straightConnector1">
                    <a:avLst/>
                  </a:prstGeom>
                  <a:ln>
                    <a:solidFill>
                      <a:schemeClr val="tx1"/>
                    </a:solidFill>
                    <a:tailEnd type="arrow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237" name="Skupina 236"/>
                  <p:cNvGrpSpPr/>
                  <p:nvPr/>
                </p:nvGrpSpPr>
                <p:grpSpPr>
                  <a:xfrm>
                    <a:off x="642199" y="3789040"/>
                    <a:ext cx="3809129" cy="2610290"/>
                    <a:chOff x="642199" y="3789040"/>
                    <a:chExt cx="3809129" cy="2610290"/>
                  </a:xfrm>
                </p:grpSpPr>
                <p:cxnSp>
                  <p:nvCxnSpPr>
                    <p:cNvPr id="238" name="Přímá spojnice se šipkou 237"/>
                    <p:cNvCxnSpPr/>
                    <p:nvPr/>
                  </p:nvCxnSpPr>
                  <p:spPr>
                    <a:xfrm>
                      <a:off x="642199" y="6309320"/>
                      <a:ext cx="3809129" cy="0"/>
                    </a:xfrm>
                    <a:prstGeom prst="straightConnector1">
                      <a:avLst/>
                    </a:prstGeom>
                    <a:ln>
                      <a:solidFill>
                        <a:schemeClr val="tx1"/>
                      </a:solidFill>
                      <a:tailEnd type="arrow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mc:AlternateContent xmlns:mc="http://schemas.openxmlformats.org/markup-compatibility/2006" xmlns:a14="http://schemas.microsoft.com/office/drawing/2010/main">
                  <mc:Choice Requires="a14">
                    <p:sp>
                      <p:nvSpPr>
                        <p:cNvPr id="239" name="TextovéPole 238"/>
                        <p:cNvSpPr txBox="1"/>
                        <p:nvPr/>
                      </p:nvSpPr>
                      <p:spPr>
                        <a:xfrm>
                          <a:off x="4017002" y="5859270"/>
                          <a:ext cx="360040" cy="369332"/>
                        </a:xfrm>
                        <a:prstGeom prst="rect">
                          <a:avLst/>
                        </a:prstGeom>
                        <a:noFill/>
                      </p:spPr>
                      <p:txBody>
                        <a:bodyPr wrap="square" rtlCol="0">
                          <a:spAutoFit/>
                        </a:bodyPr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p:txBody>
                    </p:sp>
                  </mc:Choice>
                  <mc:Fallback xmlns="">
                    <p:sp>
                      <p:nvSpPr>
                        <p:cNvPr id="239" name="TextovéPole 238"/>
                        <p:cNvSpPr txBox="1">
                          <a:spLocks noRot="1" noChangeAspect="1" noMove="1" noResize="1" noEditPoints="1" noAdjustHandles="1" noChangeArrowheads="1" noChangeShapeType="1" noTextEdit="1"/>
                        </p:cNvSpPr>
                        <p:nvPr/>
                      </p:nvSpPr>
                      <p:spPr>
                        <a:xfrm>
                          <a:off x="4017002" y="5859270"/>
                          <a:ext cx="360040" cy="369332"/>
                        </a:xfrm>
                        <a:prstGeom prst="rect">
                          <a:avLst/>
                        </a:prstGeom>
                        <a:blipFill rotWithShape="1">
                          <a:blip r:embed="rId5"/>
                          <a:stretch>
                            <a:fillRect/>
                          </a:stretch>
                        </a:blipFill>
                      </p:spPr>
                      <p:txBody>
                        <a:bodyPr/>
                        <a:lstStyle/>
                        <a:p>
                          <a:r>
                            <a:rPr lang="cs-CZ">
                              <a:noFill/>
                            </a:rPr>
                            <a:t> </a:t>
                          </a:r>
                        </a:p>
                      </p:txBody>
                    </p:sp>
                  </mc:Fallback>
                </mc:AlternateContent>
                <p:cxnSp>
                  <p:nvCxnSpPr>
                    <p:cNvPr id="240" name="Přímá spojnice 239"/>
                    <p:cNvCxnSpPr/>
                    <p:nvPr/>
                  </p:nvCxnSpPr>
                  <p:spPr>
                    <a:xfrm>
                      <a:off x="2771800" y="621931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1" name="Přímá spojnice 240"/>
                    <p:cNvCxnSpPr/>
                    <p:nvPr/>
                  </p:nvCxnSpPr>
                  <p:spPr>
                    <a:xfrm>
                      <a:off x="3131840" y="621931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2" name="Přímá spojnice 241"/>
                    <p:cNvCxnSpPr/>
                    <p:nvPr/>
                  </p:nvCxnSpPr>
                  <p:spPr>
                    <a:xfrm>
                      <a:off x="3491880" y="621931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3" name="Přímá spojnice 242"/>
                    <p:cNvCxnSpPr/>
                    <p:nvPr/>
                  </p:nvCxnSpPr>
                  <p:spPr>
                    <a:xfrm>
                      <a:off x="2051720" y="6213799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4" name="Přímá spojnice 243"/>
                    <p:cNvCxnSpPr/>
                    <p:nvPr/>
                  </p:nvCxnSpPr>
                  <p:spPr>
                    <a:xfrm>
                      <a:off x="1691680" y="621931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5" name="Přímá spojnice 244"/>
                    <p:cNvCxnSpPr/>
                    <p:nvPr/>
                  </p:nvCxnSpPr>
                  <p:spPr>
                    <a:xfrm>
                      <a:off x="1286635" y="6213799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6" name="Přímá spojnice 245"/>
                    <p:cNvCxnSpPr/>
                    <p:nvPr/>
                  </p:nvCxnSpPr>
                  <p:spPr>
                    <a:xfrm rot="16200000">
                      <a:off x="2410301" y="585927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7" name="Přímá spojnice 246"/>
                    <p:cNvCxnSpPr/>
                    <p:nvPr/>
                  </p:nvCxnSpPr>
                  <p:spPr>
                    <a:xfrm rot="16200000">
                      <a:off x="2410301" y="549923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8" name="Přímá spojnice 247"/>
                    <p:cNvCxnSpPr/>
                    <p:nvPr/>
                  </p:nvCxnSpPr>
                  <p:spPr>
                    <a:xfrm rot="16200000">
                      <a:off x="2410301" y="513919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9" name="Přímá spojnice 248"/>
                    <p:cNvCxnSpPr/>
                    <p:nvPr/>
                  </p:nvCxnSpPr>
                  <p:spPr>
                    <a:xfrm rot="16200000">
                      <a:off x="2410301" y="477915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50" name="Přímá spojnice 249"/>
                    <p:cNvCxnSpPr/>
                    <p:nvPr/>
                  </p:nvCxnSpPr>
                  <p:spPr>
                    <a:xfrm rot="16200000">
                      <a:off x="2403199" y="441911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51" name="Přímá spojnice 250"/>
                    <p:cNvCxnSpPr/>
                    <p:nvPr/>
                  </p:nvCxnSpPr>
                  <p:spPr>
                    <a:xfrm rot="16200000">
                      <a:off x="2410301" y="405907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52" name="Přímá spojnice 251"/>
                    <p:cNvCxnSpPr/>
                    <p:nvPr/>
                  </p:nvCxnSpPr>
                  <p:spPr>
                    <a:xfrm rot="16200000">
                      <a:off x="2410301" y="369903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  <p:cxnSp>
              <p:nvCxnSpPr>
                <p:cNvPr id="235" name="Přímá spojnice 234"/>
                <p:cNvCxnSpPr/>
                <p:nvPr/>
              </p:nvCxnSpPr>
              <p:spPr>
                <a:xfrm rot="16200000">
                  <a:off x="2403199" y="3338990"/>
                  <a:ext cx="0" cy="180020"/>
                </a:xfrm>
                <a:prstGeom prst="line">
                  <a:avLst/>
                </a:prstGeom>
                <a:ln w="95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33" name="TextovéPole 232"/>
                  <p:cNvSpPr txBox="1"/>
                  <p:nvPr/>
                </p:nvSpPr>
                <p:spPr>
                  <a:xfrm>
                    <a:off x="2038918" y="3059667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233" name="TextovéPole 23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38918" y="3059667"/>
                    <a:ext cx="360040" cy="369332"/>
                  </a:xfrm>
                  <a:prstGeom prst="rect">
                    <a:avLst/>
                  </a:prstGeom>
                  <a:blipFill rotWithShape="1">
                    <a:blip r:embed="rId6"/>
                    <a:stretch>
                      <a:fillRect b="-6557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7" name="TextovéPole 216"/>
                <p:cNvSpPr txBox="1"/>
                <p:nvPr/>
              </p:nvSpPr>
              <p:spPr>
                <a:xfrm>
                  <a:off x="1019976" y="6319745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17" name="TextovéPole 21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19976" y="6319745"/>
                  <a:ext cx="360040" cy="369332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 r="-30000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8" name="TextovéPole 217"/>
                <p:cNvSpPr txBox="1"/>
                <p:nvPr/>
              </p:nvSpPr>
              <p:spPr>
                <a:xfrm>
                  <a:off x="1470658" y="6303809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18" name="TextovéPole 21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470658" y="6303809"/>
                  <a:ext cx="360040" cy="369332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 r="-3220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9" name="TextovéPole 218"/>
                <p:cNvSpPr txBox="1"/>
                <p:nvPr/>
              </p:nvSpPr>
              <p:spPr>
                <a:xfrm>
                  <a:off x="1818319" y="6303809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19" name="TextovéPole 21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818319" y="6303809"/>
                  <a:ext cx="360040" cy="369332"/>
                </a:xfrm>
                <a:prstGeom prst="rect">
                  <a:avLst/>
                </a:prstGeom>
                <a:blipFill rotWithShape="1">
                  <a:blip r:embed="rId9"/>
                  <a:stretch>
                    <a:fillRect r="-30000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0" name="TextovéPole 219"/>
                <p:cNvSpPr txBox="1"/>
                <p:nvPr/>
              </p:nvSpPr>
              <p:spPr>
                <a:xfrm>
                  <a:off x="2170522" y="6302830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0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20" name="TextovéPole 21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170522" y="6302830"/>
                  <a:ext cx="360040" cy="369332"/>
                </a:xfrm>
                <a:prstGeom prst="rect">
                  <a:avLst/>
                </a:prstGeom>
                <a:blipFill rotWithShape="1">
                  <a:blip r:embed="rId1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1" name="TextovéPole 220"/>
                <p:cNvSpPr txBox="1"/>
                <p:nvPr/>
              </p:nvSpPr>
              <p:spPr>
                <a:xfrm>
                  <a:off x="2591780" y="6305293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21" name="TextovéPole 2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591780" y="6305293"/>
                  <a:ext cx="360040" cy="369332"/>
                </a:xfrm>
                <a:prstGeom prst="rect">
                  <a:avLst/>
                </a:prstGeom>
                <a:blipFill rotWithShape="1">
                  <a:blip r:embed="rId1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2" name="TextovéPole 221"/>
                <p:cNvSpPr txBox="1"/>
                <p:nvPr/>
              </p:nvSpPr>
              <p:spPr>
                <a:xfrm>
                  <a:off x="2951820" y="6309865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i="1">
                            <a:latin typeface="Cambria Math"/>
                          </a:rPr>
                          <m:t>2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22" name="TextovéPole 2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951820" y="6309865"/>
                  <a:ext cx="360040" cy="369332"/>
                </a:xfrm>
                <a:prstGeom prst="rect">
                  <a:avLst/>
                </a:prstGeom>
                <a:blipFill rotWithShape="1">
                  <a:blip r:embed="rId1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3" name="TextovéPole 222"/>
                <p:cNvSpPr txBox="1"/>
                <p:nvPr/>
              </p:nvSpPr>
              <p:spPr>
                <a:xfrm>
                  <a:off x="3311860" y="6305293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23" name="TextovéPole 22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311860" y="6305293"/>
                  <a:ext cx="360040" cy="369332"/>
                </a:xfrm>
                <a:prstGeom prst="rect">
                  <a:avLst/>
                </a:prstGeom>
                <a:blipFill rotWithShape="1">
                  <a:blip r:embed="rId1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4" name="TextovéPole 223"/>
                <p:cNvSpPr txBox="1"/>
                <p:nvPr/>
              </p:nvSpPr>
              <p:spPr>
                <a:xfrm>
                  <a:off x="2043159" y="576461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24" name="TextovéPole 22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43159" y="5764614"/>
                  <a:ext cx="360040" cy="369332"/>
                </a:xfrm>
                <a:prstGeom prst="rect">
                  <a:avLst/>
                </a:prstGeom>
                <a:blipFill rotWithShape="1">
                  <a:blip r:embed="rId1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5" name="TextovéPole 224"/>
                <p:cNvSpPr txBox="1"/>
                <p:nvPr/>
              </p:nvSpPr>
              <p:spPr>
                <a:xfrm>
                  <a:off x="2416770" y="540457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i="1">
                            <a:latin typeface="Cambria Math"/>
                          </a:rPr>
                          <m:t>2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25" name="TextovéPole 22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16770" y="5404574"/>
                  <a:ext cx="360040" cy="369332"/>
                </a:xfrm>
                <a:prstGeom prst="rect">
                  <a:avLst/>
                </a:prstGeom>
                <a:blipFill rotWithShape="1">
                  <a:blip r:embed="rId1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6" name="TextovéPole 225"/>
                <p:cNvSpPr txBox="1"/>
                <p:nvPr/>
              </p:nvSpPr>
              <p:spPr>
                <a:xfrm>
                  <a:off x="2416770" y="5044533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26" name="TextovéPole 22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16770" y="5044533"/>
                  <a:ext cx="360040" cy="369332"/>
                </a:xfrm>
                <a:prstGeom prst="rect">
                  <a:avLst/>
                </a:prstGeom>
                <a:blipFill rotWithShape="1">
                  <a:blip r:embed="rId1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7" name="TextovéPole 226"/>
                <p:cNvSpPr txBox="1"/>
                <p:nvPr/>
              </p:nvSpPr>
              <p:spPr>
                <a:xfrm>
                  <a:off x="2416770" y="4693786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27" name="TextovéPole 22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16770" y="4693786"/>
                  <a:ext cx="360040" cy="369332"/>
                </a:xfrm>
                <a:prstGeom prst="rect">
                  <a:avLst/>
                </a:prstGeom>
                <a:blipFill rotWithShape="1">
                  <a:blip r:embed="rId1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8" name="TextovéPole 227"/>
                <p:cNvSpPr txBox="1"/>
                <p:nvPr/>
              </p:nvSpPr>
              <p:spPr>
                <a:xfrm>
                  <a:off x="2403199" y="432445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28" name="TextovéPole 22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03199" y="4324454"/>
                  <a:ext cx="360040" cy="369332"/>
                </a:xfrm>
                <a:prstGeom prst="rect">
                  <a:avLst/>
                </a:prstGeom>
                <a:blipFill rotWithShape="1">
                  <a:blip r:embed="rId1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9" name="TextovéPole 228"/>
                <p:cNvSpPr txBox="1"/>
                <p:nvPr/>
              </p:nvSpPr>
              <p:spPr>
                <a:xfrm>
                  <a:off x="2411030" y="397156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29" name="TextovéPole 22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11030" y="3971564"/>
                  <a:ext cx="360040" cy="369332"/>
                </a:xfrm>
                <a:prstGeom prst="rect">
                  <a:avLst/>
                </a:prstGeom>
                <a:blipFill rotWithShape="1">
                  <a:blip r:embed="rId1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30" name="TextovéPole 229"/>
                <p:cNvSpPr txBox="1"/>
                <p:nvPr/>
              </p:nvSpPr>
              <p:spPr>
                <a:xfrm>
                  <a:off x="2401401" y="3600198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30" name="TextovéPole 22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01401" y="3600198"/>
                  <a:ext cx="360040" cy="369332"/>
                </a:xfrm>
                <a:prstGeom prst="rect">
                  <a:avLst/>
                </a:prstGeom>
                <a:blipFill rotWithShape="1">
                  <a:blip r:embed="rId2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31" name="TextovéPole 230"/>
                <p:cNvSpPr txBox="1"/>
                <p:nvPr/>
              </p:nvSpPr>
              <p:spPr>
                <a:xfrm>
                  <a:off x="2401221" y="3244333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231" name="TextovéPole 23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01221" y="3244333"/>
                  <a:ext cx="360040" cy="369332"/>
                </a:xfrm>
                <a:prstGeom prst="rect">
                  <a:avLst/>
                </a:prstGeom>
                <a:blipFill rotWithShape="1">
                  <a:blip r:embed="rId2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253" name="Skupina 252"/>
          <p:cNvGrpSpPr/>
          <p:nvPr/>
        </p:nvGrpSpPr>
        <p:grpSpPr>
          <a:xfrm flipH="1">
            <a:off x="1743018" y="2443517"/>
            <a:ext cx="1478443" cy="1807861"/>
            <a:chOff x="5081551" y="4453336"/>
            <a:chExt cx="1478443" cy="1807861"/>
          </a:xfrm>
        </p:grpSpPr>
        <p:sp>
          <p:nvSpPr>
            <p:cNvPr id="254" name="Volný tvar 253"/>
            <p:cNvSpPr/>
            <p:nvPr/>
          </p:nvSpPr>
          <p:spPr>
            <a:xfrm>
              <a:off x="5081551" y="5018730"/>
              <a:ext cx="1354150" cy="1242467"/>
            </a:xfrm>
            <a:custGeom>
              <a:avLst/>
              <a:gdLst>
                <a:gd name="connsiteX0" fmla="*/ 0 w 1354150"/>
                <a:gd name="connsiteY0" fmla="*/ 1242467 h 1242467"/>
                <a:gd name="connsiteX1" fmla="*/ 202425 w 1354150"/>
                <a:gd name="connsiteY1" fmla="*/ 1228507 h 1242467"/>
                <a:gd name="connsiteX2" fmla="*/ 488611 w 1354150"/>
                <a:gd name="connsiteY2" fmla="*/ 1158705 h 1242467"/>
                <a:gd name="connsiteX3" fmla="*/ 739896 w 1354150"/>
                <a:gd name="connsiteY3" fmla="*/ 1047023 h 1242467"/>
                <a:gd name="connsiteX4" fmla="*/ 935341 w 1354150"/>
                <a:gd name="connsiteY4" fmla="*/ 935340 h 1242467"/>
                <a:gd name="connsiteX5" fmla="*/ 1109844 w 1354150"/>
                <a:gd name="connsiteY5" fmla="*/ 704995 h 1242467"/>
                <a:gd name="connsiteX6" fmla="*/ 1207567 w 1354150"/>
                <a:gd name="connsiteY6" fmla="*/ 488610 h 1242467"/>
                <a:gd name="connsiteX7" fmla="*/ 1284348 w 1354150"/>
                <a:gd name="connsiteY7" fmla="*/ 258265 h 1242467"/>
                <a:gd name="connsiteX8" fmla="*/ 1354150 w 1354150"/>
                <a:gd name="connsiteY8" fmla="*/ 0 h 1242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54150" h="1242467">
                  <a:moveTo>
                    <a:pt x="0" y="1242467"/>
                  </a:moveTo>
                  <a:cubicBezTo>
                    <a:pt x="60495" y="1242467"/>
                    <a:pt x="120990" y="1242467"/>
                    <a:pt x="202425" y="1228507"/>
                  </a:cubicBezTo>
                  <a:cubicBezTo>
                    <a:pt x="283860" y="1214547"/>
                    <a:pt x="399033" y="1188952"/>
                    <a:pt x="488611" y="1158705"/>
                  </a:cubicBezTo>
                  <a:cubicBezTo>
                    <a:pt x="578189" y="1128458"/>
                    <a:pt x="665441" y="1084250"/>
                    <a:pt x="739896" y="1047023"/>
                  </a:cubicBezTo>
                  <a:cubicBezTo>
                    <a:pt x="814351" y="1009796"/>
                    <a:pt x="873683" y="992345"/>
                    <a:pt x="935341" y="935340"/>
                  </a:cubicBezTo>
                  <a:cubicBezTo>
                    <a:pt x="996999" y="878335"/>
                    <a:pt x="1064473" y="779450"/>
                    <a:pt x="1109844" y="704995"/>
                  </a:cubicBezTo>
                  <a:cubicBezTo>
                    <a:pt x="1155215" y="630540"/>
                    <a:pt x="1178483" y="563065"/>
                    <a:pt x="1207567" y="488610"/>
                  </a:cubicBezTo>
                  <a:cubicBezTo>
                    <a:pt x="1236651" y="414155"/>
                    <a:pt x="1259918" y="339700"/>
                    <a:pt x="1284348" y="258265"/>
                  </a:cubicBezTo>
                  <a:cubicBezTo>
                    <a:pt x="1308778" y="176830"/>
                    <a:pt x="1328556" y="103539"/>
                    <a:pt x="1354150" y="0"/>
                  </a:cubicBezTo>
                </a:path>
              </a:pathLst>
            </a:custGeom>
            <a:noFill/>
            <a:ln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990033"/>
                </a:solidFill>
              </a:endParaRPr>
            </a:p>
          </p:txBody>
        </p:sp>
        <p:sp>
          <p:nvSpPr>
            <p:cNvPr id="255" name="Volný tvar 254"/>
            <p:cNvSpPr/>
            <p:nvPr/>
          </p:nvSpPr>
          <p:spPr>
            <a:xfrm>
              <a:off x="6434351" y="4453336"/>
              <a:ext cx="125643" cy="565393"/>
            </a:xfrm>
            <a:custGeom>
              <a:avLst/>
              <a:gdLst>
                <a:gd name="connsiteX0" fmla="*/ 0 w 125643"/>
                <a:gd name="connsiteY0" fmla="*/ 565393 h 565393"/>
                <a:gd name="connsiteX1" fmla="*/ 83762 w 125643"/>
                <a:gd name="connsiteY1" fmla="*/ 202425 h 565393"/>
                <a:gd name="connsiteX2" fmla="*/ 125643 w 125643"/>
                <a:gd name="connsiteY2" fmla="*/ 0 h 565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5643" h="565393">
                  <a:moveTo>
                    <a:pt x="0" y="565393"/>
                  </a:moveTo>
                  <a:cubicBezTo>
                    <a:pt x="31411" y="431025"/>
                    <a:pt x="62822" y="296657"/>
                    <a:pt x="83762" y="202425"/>
                  </a:cubicBezTo>
                  <a:cubicBezTo>
                    <a:pt x="104703" y="108193"/>
                    <a:pt x="115173" y="54096"/>
                    <a:pt x="125643" y="0"/>
                  </a:cubicBezTo>
                </a:path>
              </a:pathLst>
            </a:custGeom>
            <a:noFill/>
            <a:ln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990033"/>
                </a:solidFill>
              </a:endParaRPr>
            </a:p>
          </p:txBody>
        </p:sp>
      </p:grpSp>
      <p:grpSp>
        <p:nvGrpSpPr>
          <p:cNvPr id="256" name="Skupina 255"/>
          <p:cNvGrpSpPr/>
          <p:nvPr/>
        </p:nvGrpSpPr>
        <p:grpSpPr>
          <a:xfrm flipH="1">
            <a:off x="1858962" y="2143411"/>
            <a:ext cx="1019627" cy="2116658"/>
            <a:chOff x="5405887" y="4151870"/>
            <a:chExt cx="1019627" cy="2116658"/>
          </a:xfrm>
        </p:grpSpPr>
        <p:grpSp>
          <p:nvGrpSpPr>
            <p:cNvPr id="257" name="Skupina 256"/>
            <p:cNvGrpSpPr/>
            <p:nvPr/>
          </p:nvGrpSpPr>
          <p:grpSpPr>
            <a:xfrm>
              <a:off x="5405887" y="4364966"/>
              <a:ext cx="989162" cy="1903562"/>
              <a:chOff x="5405887" y="4364966"/>
              <a:chExt cx="989162" cy="1903562"/>
            </a:xfrm>
          </p:grpSpPr>
          <p:sp>
            <p:nvSpPr>
              <p:cNvPr id="259" name="Volný tvar 258"/>
              <p:cNvSpPr/>
              <p:nvPr/>
            </p:nvSpPr>
            <p:spPr>
              <a:xfrm>
                <a:off x="5405887" y="4974566"/>
                <a:ext cx="885645" cy="1293962"/>
              </a:xfrm>
              <a:custGeom>
                <a:avLst/>
                <a:gdLst>
                  <a:gd name="connsiteX0" fmla="*/ 0 w 885645"/>
                  <a:gd name="connsiteY0" fmla="*/ 1293962 h 1293962"/>
                  <a:gd name="connsiteX1" fmla="*/ 195532 w 885645"/>
                  <a:gd name="connsiteY1" fmla="*/ 1259457 h 1293962"/>
                  <a:gd name="connsiteX2" fmla="*/ 368060 w 885645"/>
                  <a:gd name="connsiteY2" fmla="*/ 1190445 h 1293962"/>
                  <a:gd name="connsiteX3" fmla="*/ 506083 w 885645"/>
                  <a:gd name="connsiteY3" fmla="*/ 1109932 h 1293962"/>
                  <a:gd name="connsiteX4" fmla="*/ 546339 w 885645"/>
                  <a:gd name="connsiteY4" fmla="*/ 1075426 h 1293962"/>
                  <a:gd name="connsiteX5" fmla="*/ 592347 w 885645"/>
                  <a:gd name="connsiteY5" fmla="*/ 1012166 h 1293962"/>
                  <a:gd name="connsiteX6" fmla="*/ 609600 w 885645"/>
                  <a:gd name="connsiteY6" fmla="*/ 971909 h 1293962"/>
                  <a:gd name="connsiteX7" fmla="*/ 701615 w 885645"/>
                  <a:gd name="connsiteY7" fmla="*/ 736121 h 1293962"/>
                  <a:gd name="connsiteX8" fmla="*/ 776377 w 885645"/>
                  <a:gd name="connsiteY8" fmla="*/ 506083 h 1293962"/>
                  <a:gd name="connsiteX9" fmla="*/ 851139 w 885645"/>
                  <a:gd name="connsiteY9" fmla="*/ 207034 h 1293962"/>
                  <a:gd name="connsiteX10" fmla="*/ 885645 w 885645"/>
                  <a:gd name="connsiteY10" fmla="*/ 0 h 12939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885645" h="1293962">
                    <a:moveTo>
                      <a:pt x="0" y="1293962"/>
                    </a:moveTo>
                    <a:cubicBezTo>
                      <a:pt x="67094" y="1285336"/>
                      <a:pt x="134189" y="1276710"/>
                      <a:pt x="195532" y="1259457"/>
                    </a:cubicBezTo>
                    <a:cubicBezTo>
                      <a:pt x="256875" y="1242204"/>
                      <a:pt x="316301" y="1215366"/>
                      <a:pt x="368060" y="1190445"/>
                    </a:cubicBezTo>
                    <a:cubicBezTo>
                      <a:pt x="419819" y="1165524"/>
                      <a:pt x="476370" y="1129102"/>
                      <a:pt x="506083" y="1109932"/>
                    </a:cubicBezTo>
                    <a:cubicBezTo>
                      <a:pt x="535796" y="1090762"/>
                      <a:pt x="531962" y="1091720"/>
                      <a:pt x="546339" y="1075426"/>
                    </a:cubicBezTo>
                    <a:cubicBezTo>
                      <a:pt x="560716" y="1059132"/>
                      <a:pt x="581804" y="1029419"/>
                      <a:pt x="592347" y="1012166"/>
                    </a:cubicBezTo>
                    <a:cubicBezTo>
                      <a:pt x="602890" y="994913"/>
                      <a:pt x="591389" y="1017916"/>
                      <a:pt x="609600" y="971909"/>
                    </a:cubicBezTo>
                    <a:cubicBezTo>
                      <a:pt x="627811" y="925901"/>
                      <a:pt x="673819" y="813759"/>
                      <a:pt x="701615" y="736121"/>
                    </a:cubicBezTo>
                    <a:cubicBezTo>
                      <a:pt x="729411" y="658483"/>
                      <a:pt x="751456" y="594264"/>
                      <a:pt x="776377" y="506083"/>
                    </a:cubicBezTo>
                    <a:cubicBezTo>
                      <a:pt x="801298" y="417902"/>
                      <a:pt x="832928" y="291381"/>
                      <a:pt x="851139" y="207034"/>
                    </a:cubicBezTo>
                    <a:cubicBezTo>
                      <a:pt x="869350" y="122687"/>
                      <a:pt x="877977" y="45049"/>
                      <a:pt x="885645" y="0"/>
                    </a:cubicBezTo>
                  </a:path>
                </a:pathLst>
              </a:custGeom>
              <a:noFill/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0" name="Volný tvar 259"/>
              <p:cNvSpPr/>
              <p:nvPr/>
            </p:nvSpPr>
            <p:spPr>
              <a:xfrm>
                <a:off x="6291532" y="4364966"/>
                <a:ext cx="103517" cy="609600"/>
              </a:xfrm>
              <a:custGeom>
                <a:avLst/>
                <a:gdLst>
                  <a:gd name="connsiteX0" fmla="*/ 0 w 103517"/>
                  <a:gd name="connsiteY0" fmla="*/ 609600 h 609600"/>
                  <a:gd name="connsiteX1" fmla="*/ 28755 w 103517"/>
                  <a:gd name="connsiteY1" fmla="*/ 442823 h 609600"/>
                  <a:gd name="connsiteX2" fmla="*/ 63260 w 103517"/>
                  <a:gd name="connsiteY2" fmla="*/ 224287 h 609600"/>
                  <a:gd name="connsiteX3" fmla="*/ 103517 w 103517"/>
                  <a:gd name="connsiteY3" fmla="*/ 0 h 609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3517" h="609600">
                    <a:moveTo>
                      <a:pt x="0" y="609600"/>
                    </a:moveTo>
                    <a:cubicBezTo>
                      <a:pt x="9106" y="558321"/>
                      <a:pt x="18212" y="507042"/>
                      <a:pt x="28755" y="442823"/>
                    </a:cubicBezTo>
                    <a:cubicBezTo>
                      <a:pt x="39298" y="378604"/>
                      <a:pt x="50800" y="298091"/>
                      <a:pt x="63260" y="224287"/>
                    </a:cubicBezTo>
                    <a:cubicBezTo>
                      <a:pt x="75720" y="150483"/>
                      <a:pt x="93932" y="58468"/>
                      <a:pt x="103517" y="0"/>
                    </a:cubicBezTo>
                  </a:path>
                </a:pathLst>
              </a:custGeom>
              <a:noFill/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58" name="Volný tvar 257"/>
            <p:cNvSpPr/>
            <p:nvPr/>
          </p:nvSpPr>
          <p:spPr>
            <a:xfrm>
              <a:off x="6388443" y="4151870"/>
              <a:ext cx="37071" cy="222422"/>
            </a:xfrm>
            <a:custGeom>
              <a:avLst/>
              <a:gdLst>
                <a:gd name="connsiteX0" fmla="*/ 0 w 37071"/>
                <a:gd name="connsiteY0" fmla="*/ 222422 h 222422"/>
                <a:gd name="connsiteX1" fmla="*/ 37071 w 37071"/>
                <a:gd name="connsiteY1" fmla="*/ 0 h 222422"/>
                <a:gd name="connsiteX2" fmla="*/ 37071 w 37071"/>
                <a:gd name="connsiteY2" fmla="*/ 0 h 222422"/>
                <a:gd name="connsiteX3" fmla="*/ 37071 w 37071"/>
                <a:gd name="connsiteY3" fmla="*/ 0 h 222422"/>
                <a:gd name="connsiteX4" fmla="*/ 37071 w 37071"/>
                <a:gd name="connsiteY4" fmla="*/ 0 h 222422"/>
                <a:gd name="connsiteX5" fmla="*/ 37071 w 37071"/>
                <a:gd name="connsiteY5" fmla="*/ 0 h 222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071" h="222422">
                  <a:moveTo>
                    <a:pt x="0" y="222422"/>
                  </a:moveTo>
                  <a:lnTo>
                    <a:pt x="37071" y="0"/>
                  </a:lnTo>
                  <a:lnTo>
                    <a:pt x="37071" y="0"/>
                  </a:lnTo>
                  <a:lnTo>
                    <a:pt x="37071" y="0"/>
                  </a:lnTo>
                  <a:lnTo>
                    <a:pt x="37071" y="0"/>
                  </a:lnTo>
                  <a:lnTo>
                    <a:pt x="37071" y="0"/>
                  </a:lnTo>
                </a:path>
              </a:pathLst>
            </a:custGeom>
            <a:no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1" name="Skupina 260"/>
          <p:cNvGrpSpPr/>
          <p:nvPr/>
        </p:nvGrpSpPr>
        <p:grpSpPr>
          <a:xfrm flipH="1">
            <a:off x="2058296" y="1762285"/>
            <a:ext cx="583074" cy="2489531"/>
            <a:chOff x="5643222" y="3788150"/>
            <a:chExt cx="583074" cy="2489531"/>
          </a:xfrm>
        </p:grpSpPr>
        <p:sp>
          <p:nvSpPr>
            <p:cNvPr id="262" name="Volný tvar 261"/>
            <p:cNvSpPr/>
            <p:nvPr/>
          </p:nvSpPr>
          <p:spPr>
            <a:xfrm>
              <a:off x="5643222" y="4972217"/>
              <a:ext cx="534838" cy="1305464"/>
            </a:xfrm>
            <a:custGeom>
              <a:avLst/>
              <a:gdLst>
                <a:gd name="connsiteX0" fmla="*/ 0 w 534838"/>
                <a:gd name="connsiteY0" fmla="*/ 1305464 h 1305464"/>
                <a:gd name="connsiteX1" fmla="*/ 166777 w 534838"/>
                <a:gd name="connsiteY1" fmla="*/ 1270959 h 1305464"/>
                <a:gd name="connsiteX2" fmla="*/ 281796 w 534838"/>
                <a:gd name="connsiteY2" fmla="*/ 1201947 h 1305464"/>
                <a:gd name="connsiteX3" fmla="*/ 339306 w 534838"/>
                <a:gd name="connsiteY3" fmla="*/ 1109932 h 1305464"/>
                <a:gd name="connsiteX4" fmla="*/ 373811 w 534838"/>
                <a:gd name="connsiteY4" fmla="*/ 977661 h 1305464"/>
                <a:gd name="connsiteX5" fmla="*/ 442823 w 534838"/>
                <a:gd name="connsiteY5" fmla="*/ 690113 h 1305464"/>
                <a:gd name="connsiteX6" fmla="*/ 471577 w 534838"/>
                <a:gd name="connsiteY6" fmla="*/ 546340 h 1305464"/>
                <a:gd name="connsiteX7" fmla="*/ 500332 w 534838"/>
                <a:gd name="connsiteY7" fmla="*/ 339306 h 1305464"/>
                <a:gd name="connsiteX8" fmla="*/ 523336 w 534838"/>
                <a:gd name="connsiteY8" fmla="*/ 132272 h 1305464"/>
                <a:gd name="connsiteX9" fmla="*/ 534838 w 534838"/>
                <a:gd name="connsiteY9" fmla="*/ 0 h 1305464"/>
                <a:gd name="connsiteX10" fmla="*/ 534838 w 534838"/>
                <a:gd name="connsiteY10" fmla="*/ 0 h 1305464"/>
                <a:gd name="connsiteX11" fmla="*/ 534838 w 534838"/>
                <a:gd name="connsiteY11" fmla="*/ 0 h 1305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4838" h="1305464">
                  <a:moveTo>
                    <a:pt x="0" y="1305464"/>
                  </a:moveTo>
                  <a:cubicBezTo>
                    <a:pt x="59905" y="1296838"/>
                    <a:pt x="119811" y="1288212"/>
                    <a:pt x="166777" y="1270959"/>
                  </a:cubicBezTo>
                  <a:cubicBezTo>
                    <a:pt x="213743" y="1253706"/>
                    <a:pt x="253041" y="1228785"/>
                    <a:pt x="281796" y="1201947"/>
                  </a:cubicBezTo>
                  <a:cubicBezTo>
                    <a:pt x="310551" y="1175109"/>
                    <a:pt x="323970" y="1147313"/>
                    <a:pt x="339306" y="1109932"/>
                  </a:cubicBezTo>
                  <a:cubicBezTo>
                    <a:pt x="354642" y="1072551"/>
                    <a:pt x="356558" y="1047631"/>
                    <a:pt x="373811" y="977661"/>
                  </a:cubicBezTo>
                  <a:cubicBezTo>
                    <a:pt x="391064" y="907691"/>
                    <a:pt x="426529" y="762000"/>
                    <a:pt x="442823" y="690113"/>
                  </a:cubicBezTo>
                  <a:cubicBezTo>
                    <a:pt x="459117" y="618226"/>
                    <a:pt x="461992" y="604808"/>
                    <a:pt x="471577" y="546340"/>
                  </a:cubicBezTo>
                  <a:cubicBezTo>
                    <a:pt x="481162" y="487872"/>
                    <a:pt x="491706" y="408317"/>
                    <a:pt x="500332" y="339306"/>
                  </a:cubicBezTo>
                  <a:cubicBezTo>
                    <a:pt x="508958" y="270295"/>
                    <a:pt x="517585" y="188823"/>
                    <a:pt x="523336" y="132272"/>
                  </a:cubicBezTo>
                  <a:cubicBezTo>
                    <a:pt x="529087" y="75721"/>
                    <a:pt x="534838" y="0"/>
                    <a:pt x="534838" y="0"/>
                  </a:cubicBezTo>
                  <a:lnTo>
                    <a:pt x="534838" y="0"/>
                  </a:lnTo>
                  <a:lnTo>
                    <a:pt x="534838" y="0"/>
                  </a:ln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3" name="Volný tvar 262"/>
            <p:cNvSpPr/>
            <p:nvPr/>
          </p:nvSpPr>
          <p:spPr>
            <a:xfrm>
              <a:off x="6178043" y="4391576"/>
              <a:ext cx="28755" cy="575094"/>
            </a:xfrm>
            <a:custGeom>
              <a:avLst/>
              <a:gdLst>
                <a:gd name="connsiteX0" fmla="*/ 0 w 28755"/>
                <a:gd name="connsiteY0" fmla="*/ 575094 h 575094"/>
                <a:gd name="connsiteX1" fmla="*/ 11502 w 28755"/>
                <a:gd name="connsiteY1" fmla="*/ 379562 h 575094"/>
                <a:gd name="connsiteX2" fmla="*/ 28755 w 28755"/>
                <a:gd name="connsiteY2" fmla="*/ 0 h 575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755" h="575094">
                  <a:moveTo>
                    <a:pt x="0" y="575094"/>
                  </a:moveTo>
                  <a:cubicBezTo>
                    <a:pt x="3355" y="525252"/>
                    <a:pt x="6710" y="475411"/>
                    <a:pt x="11502" y="379562"/>
                  </a:cubicBezTo>
                  <a:cubicBezTo>
                    <a:pt x="16294" y="283713"/>
                    <a:pt x="24921" y="98724"/>
                    <a:pt x="28755" y="0"/>
                  </a:cubicBez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4" name="Volný tvar 263"/>
            <p:cNvSpPr/>
            <p:nvPr/>
          </p:nvSpPr>
          <p:spPr>
            <a:xfrm>
              <a:off x="6202186" y="3788150"/>
              <a:ext cx="24110" cy="638354"/>
            </a:xfrm>
            <a:custGeom>
              <a:avLst/>
              <a:gdLst>
                <a:gd name="connsiteX0" fmla="*/ 0 w 24110"/>
                <a:gd name="connsiteY0" fmla="*/ 638354 h 638354"/>
                <a:gd name="connsiteX1" fmla="*/ 11502 w 24110"/>
                <a:gd name="connsiteY1" fmla="*/ 442822 h 638354"/>
                <a:gd name="connsiteX2" fmla="*/ 11502 w 24110"/>
                <a:gd name="connsiteY2" fmla="*/ 264543 h 638354"/>
                <a:gd name="connsiteX3" fmla="*/ 23004 w 24110"/>
                <a:gd name="connsiteY3" fmla="*/ 69011 h 638354"/>
                <a:gd name="connsiteX4" fmla="*/ 23004 w 24110"/>
                <a:gd name="connsiteY4" fmla="*/ 0 h 638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0" h="638354">
                  <a:moveTo>
                    <a:pt x="0" y="638354"/>
                  </a:moveTo>
                  <a:cubicBezTo>
                    <a:pt x="4792" y="571739"/>
                    <a:pt x="9585" y="505124"/>
                    <a:pt x="11502" y="442822"/>
                  </a:cubicBezTo>
                  <a:cubicBezTo>
                    <a:pt x="13419" y="380520"/>
                    <a:pt x="9585" y="326845"/>
                    <a:pt x="11502" y="264543"/>
                  </a:cubicBezTo>
                  <a:cubicBezTo>
                    <a:pt x="13419" y="202241"/>
                    <a:pt x="21087" y="113101"/>
                    <a:pt x="23004" y="69011"/>
                  </a:cubicBezTo>
                  <a:cubicBezTo>
                    <a:pt x="24921" y="24921"/>
                    <a:pt x="23962" y="12460"/>
                    <a:pt x="23004" y="0"/>
                  </a:cubicBez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562579" y="1983103"/>
                <a:ext cx="1507772" cy="7468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579" y="1983103"/>
                <a:ext cx="1507772" cy="746808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 flipH="1">
                <a:off x="831974" y="1357617"/>
                <a:ext cx="1417242" cy="7468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92D05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solidFill>
                            <a:srgbClr val="92D050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solidFill>
                                    <a:srgbClr val="92D05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solidFill>
                                        <a:srgbClr val="92D050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solidFill>
                                        <a:srgbClr val="92D050"/>
                                      </a:solidFill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solidFill>
                                        <a:srgbClr val="92D050"/>
                                      </a:solidFill>
                                      <a:latin typeface="Cambria Math"/>
                                    </a:rPr>
                                    <m:t>10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dirty="0">
                  <a:solidFill>
                    <a:srgbClr val="92D050"/>
                  </a:solidFill>
                </a:endParaRPr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831974" y="1357617"/>
                <a:ext cx="1417242" cy="746808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4087506" y="975533"/>
                <a:ext cx="2025225" cy="430887"/>
              </a:xfrm>
              <a:prstGeom prst="rect">
                <a:avLst/>
              </a:prstGeom>
              <a:noFill/>
              <a:ln>
                <a:solidFill>
                  <a:srgbClr val="00B0F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∈ </m:t>
                      </m:r>
                      <m:d>
                        <m:d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0;1</m:t>
                          </m:r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7506" y="975533"/>
                <a:ext cx="2025225" cy="430887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6230278" y="1581794"/>
                <a:ext cx="1878232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𝒟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𝑓</m:t>
                          </m:r>
                        </m:e>
                      </m:d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ℛ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0278" y="1581794"/>
                <a:ext cx="1878232" cy="430887"/>
              </a:xfrm>
              <a:prstGeom prst="rect">
                <a:avLst/>
              </a:prstGeom>
              <a:blipFill rotWithShape="1">
                <a:blip r:embed="rId25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1" name="TextovéPole 60"/>
          <p:cNvSpPr txBox="1"/>
          <p:nvPr/>
        </p:nvSpPr>
        <p:spPr>
          <a:xfrm>
            <a:off x="4510089" y="1984622"/>
            <a:ext cx="187823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o</a:t>
            </a:r>
            <a:r>
              <a:rPr lang="cs-CZ" sz="2200" dirty="0" smtClean="0"/>
              <a:t>bor hodnot:</a:t>
            </a:r>
            <a:endParaRPr lang="cs-CZ" sz="2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6238934" y="1986473"/>
                <a:ext cx="235223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ℋ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𝑓</m:t>
                          </m:r>
                        </m:e>
                      </m:d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0;∞</m:t>
                          </m:r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8934" y="1986473"/>
                <a:ext cx="2352238" cy="430887"/>
              </a:xfrm>
              <a:prstGeom prst="rect">
                <a:avLst/>
              </a:prstGeom>
              <a:blipFill rotWithShape="1">
                <a:blip r:embed="rId26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3" name="TextovéPole 62"/>
          <p:cNvSpPr txBox="1"/>
          <p:nvPr/>
        </p:nvSpPr>
        <p:spPr>
          <a:xfrm>
            <a:off x="4491078" y="2324191"/>
            <a:ext cx="221548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m</a:t>
            </a:r>
            <a:r>
              <a:rPr lang="cs-CZ" sz="2200" dirty="0" smtClean="0"/>
              <a:t>onotónnost:</a:t>
            </a:r>
            <a:endParaRPr lang="cs-CZ" sz="22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6465265" y="2318317"/>
            <a:ext cx="131165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klesající</a:t>
            </a:r>
            <a:endParaRPr lang="cs-CZ" sz="22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4527755" y="3048751"/>
            <a:ext cx="221548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o</a:t>
            </a:r>
            <a:r>
              <a:rPr lang="cs-CZ" sz="2200" dirty="0" smtClean="0"/>
              <a:t>mezenost:</a:t>
            </a:r>
            <a:endParaRPr lang="cs-CZ" sz="22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473288" y="3048751"/>
            <a:ext cx="221548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o</a:t>
            </a:r>
            <a:r>
              <a:rPr lang="cs-CZ" sz="2200" dirty="0" smtClean="0"/>
              <a:t>mezená zdola</a:t>
            </a:r>
            <a:endParaRPr lang="cs-CZ" sz="22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4545862" y="3369919"/>
            <a:ext cx="135231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extrémy:</a:t>
            </a:r>
            <a:endParaRPr lang="cs-CZ" sz="22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6465265" y="3381995"/>
            <a:ext cx="235436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n</a:t>
            </a:r>
            <a:r>
              <a:rPr lang="cs-CZ" sz="2200" dirty="0" smtClean="0"/>
              <a:t>emá minimum</a:t>
            </a:r>
          </a:p>
          <a:p>
            <a:r>
              <a:rPr lang="cs-CZ" sz="2200" dirty="0" smtClean="0"/>
              <a:t>ani maximum</a:t>
            </a:r>
            <a:endParaRPr lang="cs-CZ" sz="22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4514267" y="4091831"/>
            <a:ext cx="10900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parita:</a:t>
            </a:r>
            <a:endParaRPr lang="cs-CZ" sz="22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6447623" y="4091832"/>
            <a:ext cx="260723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n</a:t>
            </a:r>
            <a:r>
              <a:rPr lang="cs-CZ" sz="2200" dirty="0" smtClean="0"/>
              <a:t>ení sudá ani lichá</a:t>
            </a:r>
            <a:endParaRPr lang="cs-CZ" sz="22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4514267" y="2722938"/>
            <a:ext cx="205894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p</a:t>
            </a:r>
            <a:r>
              <a:rPr lang="cs-CZ" sz="2200" dirty="0" smtClean="0"/>
              <a:t>rostá funkce:</a:t>
            </a:r>
            <a:endParaRPr lang="cs-CZ" sz="22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6465265" y="2711436"/>
            <a:ext cx="102947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prostá</a:t>
            </a:r>
            <a:endParaRPr lang="cs-CZ" sz="2200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4527755" y="4464837"/>
            <a:ext cx="19299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periodičnost:</a:t>
            </a:r>
            <a:endParaRPr lang="cs-CZ" sz="22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447623" y="4464838"/>
            <a:ext cx="224526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n</a:t>
            </a:r>
            <a:r>
              <a:rPr lang="cs-CZ" sz="2200" dirty="0" smtClean="0"/>
              <a:t>ení periodická</a:t>
            </a:r>
            <a:endParaRPr lang="cs-CZ" sz="22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1046013" y="4821021"/>
            <a:ext cx="378013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e</a:t>
            </a:r>
            <a:r>
              <a:rPr lang="cs-CZ" sz="2200" dirty="0" smtClean="0"/>
              <a:t>xistence inverzní funkce :</a:t>
            </a:r>
            <a:endParaRPr lang="cs-CZ" sz="22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4527755" y="4821020"/>
            <a:ext cx="375159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e</a:t>
            </a:r>
            <a:r>
              <a:rPr lang="cs-CZ" sz="2200" dirty="0" smtClean="0"/>
              <a:t>xistuje k ní funkce inverzní</a:t>
            </a:r>
            <a:endParaRPr lang="cs-CZ" sz="2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7" name="TextovéPole 76"/>
              <p:cNvSpPr txBox="1"/>
              <p:nvPr/>
            </p:nvSpPr>
            <p:spPr>
              <a:xfrm>
                <a:off x="2845994" y="5200258"/>
                <a:ext cx="383230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pro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𝑥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2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−∞;0</m:t>
                        </m:r>
                      </m:e>
                    </m:d>
                    <m:r>
                      <a:rPr lang="cs-CZ" sz="2200" b="0" i="1" smtClean="0">
                        <a:latin typeface="Cambria Math"/>
                        <a:ea typeface="Cambria Math"/>
                      </a:rPr>
                      <m:t>: </m:t>
                    </m:r>
                    <m:sSup>
                      <m:sSupPr>
                        <m:ctrlPr>
                          <a:rPr lang="cs-CZ" sz="22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</m:sup>
                    </m:sSup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2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200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200" i="1">
                            <a:latin typeface="Cambria Math"/>
                            <a:ea typeface="Cambria Math"/>
                          </a:rPr>
                          <m:t>1;∞</m:t>
                        </m:r>
                      </m:e>
                    </m:d>
                  </m:oMath>
                </a14:m>
                <a:r>
                  <a:rPr lang="cs-CZ" sz="2200" dirty="0" smtClean="0"/>
                  <a:t> </a:t>
                </a:r>
                <a:endParaRPr lang="cs-CZ" sz="2200" dirty="0"/>
              </a:p>
            </p:txBody>
          </p:sp>
        </mc:Choice>
        <mc:Fallback xmlns="">
          <p:sp>
            <p:nvSpPr>
              <p:cNvPr id="77" name="TextovéPole 7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5994" y="5200258"/>
                <a:ext cx="3832308" cy="430887"/>
              </a:xfrm>
              <a:prstGeom prst="rect">
                <a:avLst/>
              </a:prstGeom>
              <a:blipFill rotWithShape="1">
                <a:blip r:embed="rId27"/>
                <a:stretch>
                  <a:fillRect l="-2067" t="-7042" b="-28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ovéPole 77"/>
              <p:cNvSpPr txBox="1"/>
              <p:nvPr/>
            </p:nvSpPr>
            <p:spPr>
              <a:xfrm>
                <a:off x="2845994" y="6050976"/>
                <a:ext cx="383230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pro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𝑥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2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0;∞</m:t>
                        </m:r>
                      </m:e>
                    </m:d>
                    <m:r>
                      <a:rPr lang="cs-CZ" sz="2200" b="0" i="1" smtClean="0">
                        <a:latin typeface="Cambria Math"/>
                        <a:ea typeface="Cambria Math"/>
                      </a:rPr>
                      <m:t>: </m:t>
                    </m:r>
                    <m:sSup>
                      <m:sSupPr>
                        <m:ctrlPr>
                          <a:rPr lang="cs-CZ" sz="22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</m:sup>
                    </m:sSup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200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200" i="1">
                            <a:latin typeface="Cambria Math"/>
                            <a:ea typeface="Cambria Math"/>
                          </a:rPr>
                          <m:t>0;1</m:t>
                        </m:r>
                      </m:e>
                    </m:d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78" name="TextovéPole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5994" y="6050976"/>
                <a:ext cx="3832308" cy="430887"/>
              </a:xfrm>
              <a:prstGeom prst="rect">
                <a:avLst/>
              </a:prstGeom>
              <a:blipFill rotWithShape="1">
                <a:blip r:embed="rId28"/>
                <a:stretch>
                  <a:fillRect l="-2067" t="-7143" b="-3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9" name="TextovéPole 78"/>
              <p:cNvSpPr txBox="1"/>
              <p:nvPr/>
            </p:nvSpPr>
            <p:spPr>
              <a:xfrm>
                <a:off x="2838906" y="5657821"/>
                <a:ext cx="383230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pro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𝑥</m:t>
                    </m:r>
                    <m:r>
                      <a:rPr lang="cs-CZ" sz="2200" b="0" i="1" smtClean="0">
                        <a:latin typeface="Cambria Math"/>
                      </a:rPr>
                      <m:t>=0: </m:t>
                    </m:r>
                    <m:sSup>
                      <m:sSupPr>
                        <m:ctrlPr>
                          <a:rPr lang="cs-CZ" sz="22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</m:sup>
                    </m:sSup>
                    <m:r>
                      <a:rPr lang="cs-CZ" sz="2200" b="0" i="1" smtClean="0">
                        <a:latin typeface="Cambria Math"/>
                        <a:ea typeface="Cambria Math"/>
                      </a:rPr>
                      <m:t>=1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79" name="TextovéPole 7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8906" y="5657821"/>
                <a:ext cx="3832308" cy="430887"/>
              </a:xfrm>
              <a:prstGeom prst="rect">
                <a:avLst/>
              </a:prstGeom>
              <a:blipFill rotWithShape="1">
                <a:blip r:embed="rId29"/>
                <a:stretch>
                  <a:fillRect l="-2070" t="-7042" b="-28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13597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9" grpId="0"/>
      <p:bldP spid="24" grpId="0"/>
      <p:bldP spid="57" grpId="0"/>
      <p:bldP spid="58" grpId="0"/>
      <p:bldP spid="59" grpId="0" animBg="1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sz="2800" u="sng" dirty="0">
                <a:latin typeface="Arial" pitchFamily="34" charset="0"/>
                <a:cs typeface="Arial" pitchFamily="34" charset="0"/>
              </a:rPr>
              <a:t>E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xponenciální funkce - procvičování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544" y="1043735"/>
            <a:ext cx="8235915" cy="5481609"/>
          </a:xfrm>
        </p:spPr>
        <p:txBody>
          <a:bodyPr/>
          <a:lstStyle/>
          <a:p>
            <a:pPr marL="0" indent="0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Př. 1) 	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Na základě vlastností exponenciální funkce určete    	(bez výpočtu), která z následujících mocnin je větší	     	než jedna, rovna jedné, menší než jedna:</a:t>
            </a:r>
          </a:p>
          <a:p>
            <a:pPr marL="0" indent="0">
              <a:buNone/>
            </a:pPr>
            <a:endParaRPr lang="cs-CZ" sz="22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2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76546" y="2168860"/>
                <a:ext cx="1080119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a)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2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</a:rPr>
                          <m:t>0,4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546" y="2168860"/>
                <a:ext cx="1080119" cy="430887"/>
              </a:xfrm>
              <a:prstGeom prst="rect">
                <a:avLst/>
              </a:prstGeom>
              <a:blipFill rotWithShape="1">
                <a:blip r:embed="rId2"/>
                <a:stretch>
                  <a:fillRect l="-6780" t="-7143" b="-3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5" name="Skupina 44"/>
          <p:cNvGrpSpPr/>
          <p:nvPr/>
        </p:nvGrpSpPr>
        <p:grpSpPr>
          <a:xfrm>
            <a:off x="775433" y="3426458"/>
            <a:ext cx="2250250" cy="2269568"/>
            <a:chOff x="1122742" y="2577691"/>
            <a:chExt cx="2250250" cy="2269568"/>
          </a:xfrm>
        </p:grpSpPr>
        <p:grpSp>
          <p:nvGrpSpPr>
            <p:cNvPr id="93" name="Skupina 92"/>
            <p:cNvGrpSpPr/>
            <p:nvPr/>
          </p:nvGrpSpPr>
          <p:grpSpPr>
            <a:xfrm>
              <a:off x="1122742" y="2648648"/>
              <a:ext cx="2250250" cy="2198611"/>
              <a:chOff x="1376645" y="4509119"/>
              <a:chExt cx="2250250" cy="2198611"/>
            </a:xfrm>
          </p:grpSpPr>
          <p:grpSp>
            <p:nvGrpSpPr>
              <p:cNvPr id="90" name="Skupina 89"/>
              <p:cNvGrpSpPr/>
              <p:nvPr/>
            </p:nvGrpSpPr>
            <p:grpSpPr>
              <a:xfrm>
                <a:off x="1376645" y="4509119"/>
                <a:ext cx="2250250" cy="2198611"/>
                <a:chOff x="1376645" y="4509119"/>
                <a:chExt cx="2250250" cy="2198611"/>
              </a:xfrm>
            </p:grpSpPr>
            <p:cxnSp>
              <p:nvCxnSpPr>
                <p:cNvPr id="47" name="Přímá spojnice se šipkou 46"/>
                <p:cNvCxnSpPr/>
                <p:nvPr/>
              </p:nvCxnSpPr>
              <p:spPr>
                <a:xfrm flipV="1">
                  <a:off x="2411030" y="4509119"/>
                  <a:ext cx="0" cy="1980222"/>
                </a:xfrm>
                <a:prstGeom prst="straightConnector1">
                  <a:avLst/>
                </a:prstGeom>
                <a:ln>
                  <a:solidFill>
                    <a:schemeClr val="tx1"/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89" name="Skupina 88"/>
                <p:cNvGrpSpPr/>
                <p:nvPr/>
              </p:nvGrpSpPr>
              <p:grpSpPr>
                <a:xfrm>
                  <a:off x="1376645" y="5949280"/>
                  <a:ext cx="2250250" cy="758450"/>
                  <a:chOff x="1376645" y="5949280"/>
                  <a:chExt cx="2250250" cy="758450"/>
                </a:xfrm>
              </p:grpSpPr>
              <p:cxnSp>
                <p:nvCxnSpPr>
                  <p:cNvPr id="42" name="Přímá spojnice se šipkou 41"/>
                  <p:cNvCxnSpPr/>
                  <p:nvPr/>
                </p:nvCxnSpPr>
                <p:spPr>
                  <a:xfrm>
                    <a:off x="1376645" y="6296151"/>
                    <a:ext cx="2250250" cy="7659"/>
                  </a:xfrm>
                  <a:prstGeom prst="straightConnector1">
                    <a:avLst/>
                  </a:prstGeom>
                  <a:ln>
                    <a:solidFill>
                      <a:schemeClr val="tx1"/>
                    </a:solidFill>
                    <a:tailEnd type="arrow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mc:AlternateContent xmlns:mc="http://schemas.openxmlformats.org/markup-compatibility/2006" xmlns:a14="http://schemas.microsoft.com/office/drawing/2010/main">
                <mc:Choice Requires="a14">
                  <p:sp>
                    <p:nvSpPr>
                      <p:cNvPr id="44" name="TextovéPole 43"/>
                      <p:cNvSpPr txBox="1"/>
                      <p:nvPr/>
                    </p:nvSpPr>
                    <p:spPr>
                      <a:xfrm>
                        <a:off x="3266855" y="6338398"/>
                        <a:ext cx="360040" cy="36933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pPr/>
                        <a14:m>
                          <m:oMathPara xmlns:m="http://schemas.openxmlformats.org/officeDocument/2006/math">
                            <m:oMathParaPr>
                              <m:jc m:val="centerGroup"/>
                            </m:oMathParaPr>
                            <m:oMath xmlns:m="http://schemas.openxmlformats.org/officeDocument/2006/math"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oMath>
                          </m:oMathPara>
                        </a14:m>
                        <a:endParaRPr lang="cs-CZ" dirty="0"/>
                      </a:p>
                    </p:txBody>
                  </p:sp>
                </mc:Choice>
                <mc:Fallback xmlns="">
                  <p:sp>
                    <p:nvSpPr>
                      <p:cNvPr id="44" name="TextovéPole 43"/>
                      <p:cNvSpPr txBox="1">
                        <a:spLocks noRot="1" noChangeAspect="1" noMove="1" noResize="1" noEditPoints="1" noAdjustHandles="1" noChangeArrowheads="1" noChangeShapeType="1" noTextEdit="1"/>
                      </p:cNvSpPr>
                      <p:nvPr/>
                    </p:nvSpPr>
                    <p:spPr>
                      <a:xfrm>
                        <a:off x="3266855" y="6338398"/>
                        <a:ext cx="360040" cy="369332"/>
                      </a:xfrm>
                      <a:prstGeom prst="rect">
                        <a:avLst/>
                      </a:prstGeom>
                      <a:blipFill rotWithShape="1">
                        <a:blip r:embed="rId3"/>
                        <a:stretch>
                          <a:fillRect/>
                        </a:stretch>
                      </a:blipFill>
                      <a:ln>
                        <a:noFill/>
                      </a:ln>
                    </p:spPr>
                    <p:txBody>
                      <a:bodyPr/>
                      <a:lstStyle/>
                      <a:p>
                        <a:r>
                          <a:rPr lang="cs-CZ">
                            <a:noFill/>
                          </a:rPr>
                          <a:t> </a:t>
                        </a:r>
                      </a:p>
                    </p:txBody>
                  </p:sp>
                </mc:Fallback>
              </mc:AlternateContent>
              <p:cxnSp>
                <p:nvCxnSpPr>
                  <p:cNvPr id="77" name="Přímá spojnice 76"/>
                  <p:cNvCxnSpPr/>
                  <p:nvPr/>
                </p:nvCxnSpPr>
                <p:spPr>
                  <a:xfrm rot="16200000">
                    <a:off x="2410301" y="5859270"/>
                    <a:ext cx="0" cy="180020"/>
                  </a:xfrm>
                  <a:prstGeom prst="line">
                    <a:avLst/>
                  </a:prstGeom>
                  <a:ln w="952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92" name="TextovéPole 91"/>
                  <p:cNvSpPr txBox="1"/>
                  <p:nvPr/>
                </p:nvSpPr>
                <p:spPr>
                  <a:xfrm>
                    <a:off x="2429551" y="4509119"/>
                    <a:ext cx="360040" cy="36933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92" name="TextovéPole 9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429551" y="4509119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 b="-8333"/>
                    </a:stretch>
                  </a:blipFill>
                  <a:ln>
                    <a:noFill/>
                  </a:ln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grpSp>
          <p:nvGrpSpPr>
            <p:cNvPr id="108" name="Skupina 107"/>
            <p:cNvGrpSpPr/>
            <p:nvPr/>
          </p:nvGrpSpPr>
          <p:grpSpPr>
            <a:xfrm flipH="1">
              <a:off x="1616446" y="2577691"/>
              <a:ext cx="1478443" cy="1807861"/>
              <a:chOff x="5081551" y="4453336"/>
              <a:chExt cx="1478443" cy="1807861"/>
            </a:xfrm>
          </p:grpSpPr>
          <p:sp>
            <p:nvSpPr>
              <p:cNvPr id="109" name="Volný tvar 108"/>
              <p:cNvSpPr/>
              <p:nvPr/>
            </p:nvSpPr>
            <p:spPr>
              <a:xfrm>
                <a:off x="5081551" y="5018730"/>
                <a:ext cx="1354150" cy="1242467"/>
              </a:xfrm>
              <a:custGeom>
                <a:avLst/>
                <a:gdLst>
                  <a:gd name="connsiteX0" fmla="*/ 0 w 1354150"/>
                  <a:gd name="connsiteY0" fmla="*/ 1242467 h 1242467"/>
                  <a:gd name="connsiteX1" fmla="*/ 202425 w 1354150"/>
                  <a:gd name="connsiteY1" fmla="*/ 1228507 h 1242467"/>
                  <a:gd name="connsiteX2" fmla="*/ 488611 w 1354150"/>
                  <a:gd name="connsiteY2" fmla="*/ 1158705 h 1242467"/>
                  <a:gd name="connsiteX3" fmla="*/ 739896 w 1354150"/>
                  <a:gd name="connsiteY3" fmla="*/ 1047023 h 1242467"/>
                  <a:gd name="connsiteX4" fmla="*/ 935341 w 1354150"/>
                  <a:gd name="connsiteY4" fmla="*/ 935340 h 1242467"/>
                  <a:gd name="connsiteX5" fmla="*/ 1109844 w 1354150"/>
                  <a:gd name="connsiteY5" fmla="*/ 704995 h 1242467"/>
                  <a:gd name="connsiteX6" fmla="*/ 1207567 w 1354150"/>
                  <a:gd name="connsiteY6" fmla="*/ 488610 h 1242467"/>
                  <a:gd name="connsiteX7" fmla="*/ 1284348 w 1354150"/>
                  <a:gd name="connsiteY7" fmla="*/ 258265 h 1242467"/>
                  <a:gd name="connsiteX8" fmla="*/ 1354150 w 1354150"/>
                  <a:gd name="connsiteY8" fmla="*/ 0 h 12424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354150" h="1242467">
                    <a:moveTo>
                      <a:pt x="0" y="1242467"/>
                    </a:moveTo>
                    <a:cubicBezTo>
                      <a:pt x="60495" y="1242467"/>
                      <a:pt x="120990" y="1242467"/>
                      <a:pt x="202425" y="1228507"/>
                    </a:cubicBezTo>
                    <a:cubicBezTo>
                      <a:pt x="283860" y="1214547"/>
                      <a:pt x="399033" y="1188952"/>
                      <a:pt x="488611" y="1158705"/>
                    </a:cubicBezTo>
                    <a:cubicBezTo>
                      <a:pt x="578189" y="1128458"/>
                      <a:pt x="665441" y="1084250"/>
                      <a:pt x="739896" y="1047023"/>
                    </a:cubicBezTo>
                    <a:cubicBezTo>
                      <a:pt x="814351" y="1009796"/>
                      <a:pt x="873683" y="992345"/>
                      <a:pt x="935341" y="935340"/>
                    </a:cubicBezTo>
                    <a:cubicBezTo>
                      <a:pt x="996999" y="878335"/>
                      <a:pt x="1064473" y="779450"/>
                      <a:pt x="1109844" y="704995"/>
                    </a:cubicBezTo>
                    <a:cubicBezTo>
                      <a:pt x="1155215" y="630540"/>
                      <a:pt x="1178483" y="563065"/>
                      <a:pt x="1207567" y="488610"/>
                    </a:cubicBezTo>
                    <a:cubicBezTo>
                      <a:pt x="1236651" y="414155"/>
                      <a:pt x="1259918" y="339700"/>
                      <a:pt x="1284348" y="258265"/>
                    </a:cubicBezTo>
                    <a:cubicBezTo>
                      <a:pt x="1308778" y="176830"/>
                      <a:pt x="1328556" y="103539"/>
                      <a:pt x="1354150" y="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0" name="Volný tvar 109"/>
              <p:cNvSpPr/>
              <p:nvPr/>
            </p:nvSpPr>
            <p:spPr>
              <a:xfrm>
                <a:off x="6434351" y="4453336"/>
                <a:ext cx="125643" cy="565393"/>
              </a:xfrm>
              <a:custGeom>
                <a:avLst/>
                <a:gdLst>
                  <a:gd name="connsiteX0" fmla="*/ 0 w 125643"/>
                  <a:gd name="connsiteY0" fmla="*/ 565393 h 565393"/>
                  <a:gd name="connsiteX1" fmla="*/ 83762 w 125643"/>
                  <a:gd name="connsiteY1" fmla="*/ 202425 h 565393"/>
                  <a:gd name="connsiteX2" fmla="*/ 125643 w 125643"/>
                  <a:gd name="connsiteY2" fmla="*/ 0 h 5653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25643" h="565393">
                    <a:moveTo>
                      <a:pt x="0" y="565393"/>
                    </a:moveTo>
                    <a:cubicBezTo>
                      <a:pt x="31411" y="431025"/>
                      <a:pt x="62822" y="296657"/>
                      <a:pt x="83762" y="202425"/>
                    </a:cubicBezTo>
                    <a:cubicBezTo>
                      <a:pt x="104703" y="108193"/>
                      <a:pt x="115173" y="54096"/>
                      <a:pt x="125643" y="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cxnSp>
        <p:nvCxnSpPr>
          <p:cNvPr id="111" name="Přímá spojnice se šipkou 110"/>
          <p:cNvCxnSpPr/>
          <p:nvPr/>
        </p:nvCxnSpPr>
        <p:spPr>
          <a:xfrm flipV="1">
            <a:off x="1394780" y="2426129"/>
            <a:ext cx="361684" cy="6567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2" name="TextovéPole 111"/>
              <p:cNvSpPr txBox="1"/>
              <p:nvPr/>
            </p:nvSpPr>
            <p:spPr>
              <a:xfrm>
                <a:off x="1738329" y="2187251"/>
                <a:ext cx="1080119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𝑎</m:t>
                      </m:r>
                      <m:r>
                        <a:rPr lang="cs-CZ" sz="2200" b="0" i="1" smtClean="0">
                          <a:latin typeface="Cambria Math"/>
                        </a:rPr>
                        <m:t>=0,4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12" name="TextovéPole 1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8329" y="2187251"/>
                <a:ext cx="1080119" cy="430887"/>
              </a:xfrm>
              <a:prstGeom prst="rect">
                <a:avLst/>
              </a:prstGeom>
              <a:blipFill rotWithShape="1">
                <a:blip r:embed="rId5"/>
                <a:stretch>
                  <a:fillRect r="-5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3" name="Přímá spojnice se šipkou 112"/>
          <p:cNvCxnSpPr/>
          <p:nvPr/>
        </p:nvCxnSpPr>
        <p:spPr>
          <a:xfrm>
            <a:off x="1406060" y="2419562"/>
            <a:ext cx="400772" cy="41318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6" name="TextovéPole 115"/>
              <p:cNvSpPr txBox="1"/>
              <p:nvPr/>
            </p:nvSpPr>
            <p:spPr>
              <a:xfrm>
                <a:off x="1708005" y="2593068"/>
                <a:ext cx="988467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16" name="TextovéPole 1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8005" y="2593068"/>
                <a:ext cx="988467" cy="43088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7" name="Přímá spojnice se šipkou 116"/>
          <p:cNvCxnSpPr/>
          <p:nvPr/>
        </p:nvCxnSpPr>
        <p:spPr>
          <a:xfrm>
            <a:off x="2828185" y="2416281"/>
            <a:ext cx="394995" cy="6565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TextovéPole 117"/>
          <p:cNvSpPr txBox="1"/>
          <p:nvPr/>
        </p:nvSpPr>
        <p:spPr>
          <a:xfrm>
            <a:off x="3223180" y="2176603"/>
            <a:ext cx="124308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klesající</a:t>
            </a:r>
            <a:endParaRPr lang="cs-CZ" sz="2200" dirty="0"/>
          </a:p>
        </p:txBody>
      </p:sp>
      <p:cxnSp>
        <p:nvCxnSpPr>
          <p:cNvPr id="119" name="Přímá spojnice 118"/>
          <p:cNvCxnSpPr/>
          <p:nvPr/>
        </p:nvCxnSpPr>
        <p:spPr>
          <a:xfrm rot="10800000">
            <a:off x="2456765" y="5202096"/>
            <a:ext cx="0" cy="18002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0" name="Skupina 119"/>
          <p:cNvGrpSpPr/>
          <p:nvPr/>
        </p:nvGrpSpPr>
        <p:grpSpPr>
          <a:xfrm flipH="1">
            <a:off x="5067141" y="3429000"/>
            <a:ext cx="2250250" cy="2233281"/>
            <a:chOff x="1122742" y="2577691"/>
            <a:chExt cx="2250250" cy="2233281"/>
          </a:xfrm>
        </p:grpSpPr>
        <p:grpSp>
          <p:nvGrpSpPr>
            <p:cNvPr id="121" name="Skupina 120"/>
            <p:cNvGrpSpPr/>
            <p:nvPr/>
          </p:nvGrpSpPr>
          <p:grpSpPr>
            <a:xfrm>
              <a:off x="1122742" y="2648648"/>
              <a:ext cx="2250250" cy="2162324"/>
              <a:chOff x="1376645" y="4509119"/>
              <a:chExt cx="2250250" cy="2162324"/>
            </a:xfrm>
          </p:grpSpPr>
          <p:grpSp>
            <p:nvGrpSpPr>
              <p:cNvPr id="125" name="Skupina 124"/>
              <p:cNvGrpSpPr/>
              <p:nvPr/>
            </p:nvGrpSpPr>
            <p:grpSpPr>
              <a:xfrm>
                <a:off x="1376645" y="4509119"/>
                <a:ext cx="2250250" cy="2162324"/>
                <a:chOff x="1376645" y="4509119"/>
                <a:chExt cx="2250250" cy="2162324"/>
              </a:xfrm>
            </p:grpSpPr>
            <p:cxnSp>
              <p:nvCxnSpPr>
                <p:cNvPr id="127" name="Přímá spojnice se šipkou 126"/>
                <p:cNvCxnSpPr/>
                <p:nvPr/>
              </p:nvCxnSpPr>
              <p:spPr>
                <a:xfrm flipV="1">
                  <a:off x="2411030" y="4509119"/>
                  <a:ext cx="0" cy="1980222"/>
                </a:xfrm>
                <a:prstGeom prst="straightConnector1">
                  <a:avLst/>
                </a:prstGeom>
                <a:ln>
                  <a:solidFill>
                    <a:schemeClr val="tx1"/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128" name="Skupina 127"/>
                <p:cNvGrpSpPr/>
                <p:nvPr/>
              </p:nvGrpSpPr>
              <p:grpSpPr>
                <a:xfrm>
                  <a:off x="1376645" y="5949280"/>
                  <a:ext cx="2250250" cy="722163"/>
                  <a:chOff x="1376645" y="5949280"/>
                  <a:chExt cx="2250250" cy="722163"/>
                </a:xfrm>
              </p:grpSpPr>
              <p:cxnSp>
                <p:nvCxnSpPr>
                  <p:cNvPr id="129" name="Přímá spojnice se šipkou 128"/>
                  <p:cNvCxnSpPr/>
                  <p:nvPr/>
                </p:nvCxnSpPr>
                <p:spPr>
                  <a:xfrm flipH="1">
                    <a:off x="1376645" y="6296151"/>
                    <a:ext cx="2250250" cy="7659"/>
                  </a:xfrm>
                  <a:prstGeom prst="straightConnector1">
                    <a:avLst/>
                  </a:prstGeom>
                  <a:ln>
                    <a:solidFill>
                      <a:schemeClr val="tx1"/>
                    </a:solidFill>
                    <a:tailEnd type="arrow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mc:AlternateContent xmlns:mc="http://schemas.openxmlformats.org/markup-compatibility/2006" xmlns:a14="http://schemas.microsoft.com/office/drawing/2010/main">
                <mc:Choice Requires="a14">
                  <p:sp>
                    <p:nvSpPr>
                      <p:cNvPr id="130" name="TextovéPole 129"/>
                      <p:cNvSpPr txBox="1"/>
                      <p:nvPr/>
                    </p:nvSpPr>
                    <p:spPr>
                      <a:xfrm>
                        <a:off x="1376645" y="6302111"/>
                        <a:ext cx="360040" cy="36933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pPr/>
                        <a14:m>
                          <m:oMathPara xmlns:m="http://schemas.openxmlformats.org/officeDocument/2006/math">
                            <m:oMathParaPr>
                              <m:jc m:val="centerGroup"/>
                            </m:oMathParaPr>
                            <m:oMath xmlns:m="http://schemas.openxmlformats.org/officeDocument/2006/math"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oMath>
                          </m:oMathPara>
                        </a14:m>
                        <a:endParaRPr lang="cs-CZ" dirty="0"/>
                      </a:p>
                    </p:txBody>
                  </p:sp>
                </mc:Choice>
                <mc:Fallback xmlns="">
                  <p:sp>
                    <p:nvSpPr>
                      <p:cNvPr id="130" name="TextovéPole 129"/>
                      <p:cNvSpPr txBox="1">
                        <a:spLocks noRot="1" noChangeAspect="1" noMove="1" noResize="1" noEditPoints="1" noAdjustHandles="1" noChangeArrowheads="1" noChangeShapeType="1" noTextEdit="1"/>
                      </p:cNvSpPr>
                      <p:nvPr/>
                    </p:nvSpPr>
                    <p:spPr>
                      <a:xfrm>
                        <a:off x="1376645" y="6302111"/>
                        <a:ext cx="360040" cy="369332"/>
                      </a:xfrm>
                      <a:prstGeom prst="rect">
                        <a:avLst/>
                      </a:prstGeom>
                      <a:blipFill rotWithShape="1">
                        <a:blip r:embed="rId7"/>
                        <a:stretch>
                          <a:fillRect/>
                        </a:stretch>
                      </a:blipFill>
                      <a:ln>
                        <a:noFill/>
                      </a:ln>
                    </p:spPr>
                    <p:txBody>
                      <a:bodyPr/>
                      <a:lstStyle/>
                      <a:p>
                        <a:r>
                          <a:rPr lang="cs-CZ">
                            <a:noFill/>
                          </a:rPr>
                          <a:t> </a:t>
                        </a:r>
                      </a:p>
                    </p:txBody>
                  </p:sp>
                </mc:Fallback>
              </mc:AlternateContent>
              <p:cxnSp>
                <p:nvCxnSpPr>
                  <p:cNvPr id="131" name="Přímá spojnice 130"/>
                  <p:cNvCxnSpPr/>
                  <p:nvPr/>
                </p:nvCxnSpPr>
                <p:spPr>
                  <a:xfrm rot="16200000">
                    <a:off x="2410301" y="5859270"/>
                    <a:ext cx="0" cy="180020"/>
                  </a:xfrm>
                  <a:prstGeom prst="line">
                    <a:avLst/>
                  </a:prstGeom>
                  <a:ln w="952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26" name="TextovéPole 125"/>
                  <p:cNvSpPr txBox="1"/>
                  <p:nvPr/>
                </p:nvSpPr>
                <p:spPr>
                  <a:xfrm>
                    <a:off x="2429551" y="4509119"/>
                    <a:ext cx="360040" cy="36933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126" name="TextovéPole 12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429551" y="4509119"/>
                    <a:ext cx="360040" cy="369332"/>
                  </a:xfrm>
                  <a:prstGeom prst="rect">
                    <a:avLst/>
                  </a:prstGeom>
                  <a:blipFill rotWithShape="1">
                    <a:blip r:embed="rId8"/>
                    <a:stretch>
                      <a:fillRect b="-6557"/>
                    </a:stretch>
                  </a:blipFill>
                  <a:ln>
                    <a:noFill/>
                  </a:ln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grpSp>
          <p:nvGrpSpPr>
            <p:cNvPr id="122" name="Skupina 121"/>
            <p:cNvGrpSpPr/>
            <p:nvPr/>
          </p:nvGrpSpPr>
          <p:grpSpPr>
            <a:xfrm flipH="1">
              <a:off x="1616446" y="2577691"/>
              <a:ext cx="1478443" cy="1807861"/>
              <a:chOff x="5081551" y="4453336"/>
              <a:chExt cx="1478443" cy="1807861"/>
            </a:xfrm>
          </p:grpSpPr>
          <p:sp>
            <p:nvSpPr>
              <p:cNvPr id="123" name="Volný tvar 122"/>
              <p:cNvSpPr/>
              <p:nvPr/>
            </p:nvSpPr>
            <p:spPr>
              <a:xfrm>
                <a:off x="5081551" y="5018730"/>
                <a:ext cx="1354150" cy="1242467"/>
              </a:xfrm>
              <a:custGeom>
                <a:avLst/>
                <a:gdLst>
                  <a:gd name="connsiteX0" fmla="*/ 0 w 1354150"/>
                  <a:gd name="connsiteY0" fmla="*/ 1242467 h 1242467"/>
                  <a:gd name="connsiteX1" fmla="*/ 202425 w 1354150"/>
                  <a:gd name="connsiteY1" fmla="*/ 1228507 h 1242467"/>
                  <a:gd name="connsiteX2" fmla="*/ 488611 w 1354150"/>
                  <a:gd name="connsiteY2" fmla="*/ 1158705 h 1242467"/>
                  <a:gd name="connsiteX3" fmla="*/ 739896 w 1354150"/>
                  <a:gd name="connsiteY3" fmla="*/ 1047023 h 1242467"/>
                  <a:gd name="connsiteX4" fmla="*/ 935341 w 1354150"/>
                  <a:gd name="connsiteY4" fmla="*/ 935340 h 1242467"/>
                  <a:gd name="connsiteX5" fmla="*/ 1109844 w 1354150"/>
                  <a:gd name="connsiteY5" fmla="*/ 704995 h 1242467"/>
                  <a:gd name="connsiteX6" fmla="*/ 1207567 w 1354150"/>
                  <a:gd name="connsiteY6" fmla="*/ 488610 h 1242467"/>
                  <a:gd name="connsiteX7" fmla="*/ 1284348 w 1354150"/>
                  <a:gd name="connsiteY7" fmla="*/ 258265 h 1242467"/>
                  <a:gd name="connsiteX8" fmla="*/ 1354150 w 1354150"/>
                  <a:gd name="connsiteY8" fmla="*/ 0 h 12424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354150" h="1242467">
                    <a:moveTo>
                      <a:pt x="0" y="1242467"/>
                    </a:moveTo>
                    <a:cubicBezTo>
                      <a:pt x="60495" y="1242467"/>
                      <a:pt x="120990" y="1242467"/>
                      <a:pt x="202425" y="1228507"/>
                    </a:cubicBezTo>
                    <a:cubicBezTo>
                      <a:pt x="283860" y="1214547"/>
                      <a:pt x="399033" y="1188952"/>
                      <a:pt x="488611" y="1158705"/>
                    </a:cubicBezTo>
                    <a:cubicBezTo>
                      <a:pt x="578189" y="1128458"/>
                      <a:pt x="665441" y="1084250"/>
                      <a:pt x="739896" y="1047023"/>
                    </a:cubicBezTo>
                    <a:cubicBezTo>
                      <a:pt x="814351" y="1009796"/>
                      <a:pt x="873683" y="992345"/>
                      <a:pt x="935341" y="935340"/>
                    </a:cubicBezTo>
                    <a:cubicBezTo>
                      <a:pt x="996999" y="878335"/>
                      <a:pt x="1064473" y="779450"/>
                      <a:pt x="1109844" y="704995"/>
                    </a:cubicBezTo>
                    <a:cubicBezTo>
                      <a:pt x="1155215" y="630540"/>
                      <a:pt x="1178483" y="563065"/>
                      <a:pt x="1207567" y="488610"/>
                    </a:cubicBezTo>
                    <a:cubicBezTo>
                      <a:pt x="1236651" y="414155"/>
                      <a:pt x="1259918" y="339700"/>
                      <a:pt x="1284348" y="258265"/>
                    </a:cubicBezTo>
                    <a:cubicBezTo>
                      <a:pt x="1308778" y="176830"/>
                      <a:pt x="1328556" y="103539"/>
                      <a:pt x="1354150" y="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4" name="Volný tvar 123"/>
              <p:cNvSpPr/>
              <p:nvPr/>
            </p:nvSpPr>
            <p:spPr>
              <a:xfrm>
                <a:off x="6434351" y="4453336"/>
                <a:ext cx="125643" cy="565393"/>
              </a:xfrm>
              <a:custGeom>
                <a:avLst/>
                <a:gdLst>
                  <a:gd name="connsiteX0" fmla="*/ 0 w 125643"/>
                  <a:gd name="connsiteY0" fmla="*/ 565393 h 565393"/>
                  <a:gd name="connsiteX1" fmla="*/ 83762 w 125643"/>
                  <a:gd name="connsiteY1" fmla="*/ 202425 h 565393"/>
                  <a:gd name="connsiteX2" fmla="*/ 125643 w 125643"/>
                  <a:gd name="connsiteY2" fmla="*/ 0 h 5653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25643" h="565393">
                    <a:moveTo>
                      <a:pt x="0" y="565393"/>
                    </a:moveTo>
                    <a:cubicBezTo>
                      <a:pt x="31411" y="431025"/>
                      <a:pt x="62822" y="296657"/>
                      <a:pt x="83762" y="202425"/>
                    </a:cubicBezTo>
                    <a:cubicBezTo>
                      <a:pt x="104703" y="108193"/>
                      <a:pt x="115173" y="54096"/>
                      <a:pt x="125643" y="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32" name="TextovéPole 131"/>
              <p:cNvSpPr txBox="1"/>
              <p:nvPr/>
            </p:nvSpPr>
            <p:spPr>
              <a:xfrm>
                <a:off x="2279816" y="5298135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2" name="TextovéPole 1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9816" y="5298135"/>
                <a:ext cx="360040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4" name="Přímá spojnice se šipkou 133"/>
          <p:cNvCxnSpPr/>
          <p:nvPr/>
        </p:nvCxnSpPr>
        <p:spPr>
          <a:xfrm flipV="1">
            <a:off x="2453694" y="5199015"/>
            <a:ext cx="6142" cy="86180"/>
          </a:xfrm>
          <a:prstGeom prst="straightConnector1">
            <a:avLst/>
          </a:prstGeom>
          <a:ln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se šipkou 140"/>
          <p:cNvCxnSpPr/>
          <p:nvPr/>
        </p:nvCxnSpPr>
        <p:spPr>
          <a:xfrm flipH="1">
            <a:off x="1809818" y="5208923"/>
            <a:ext cx="646947" cy="0"/>
          </a:xfrm>
          <a:prstGeom prst="straightConnector1">
            <a:avLst/>
          </a:prstGeom>
          <a:ln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9" name="Ovál 138"/>
          <p:cNvSpPr/>
          <p:nvPr/>
        </p:nvSpPr>
        <p:spPr>
          <a:xfrm>
            <a:off x="2420765" y="5166096"/>
            <a:ext cx="72000" cy="72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3" name="TextovéPole 142"/>
              <p:cNvSpPr txBox="1"/>
              <p:nvPr/>
            </p:nvSpPr>
            <p:spPr>
              <a:xfrm>
                <a:off x="1456817" y="4758318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3" name="TextovéPole 1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6817" y="4758318"/>
                <a:ext cx="360040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6" name="TextovéPole 145"/>
              <p:cNvSpPr txBox="1"/>
              <p:nvPr/>
            </p:nvSpPr>
            <p:spPr>
              <a:xfrm>
                <a:off x="628945" y="2991920"/>
                <a:ext cx="145325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0,4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r>
                        <a:rPr lang="cs-CZ" sz="2200" b="0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200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146" name="TextovéPole 1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8945" y="2991920"/>
                <a:ext cx="1453251" cy="430887"/>
              </a:xfrm>
              <a:prstGeom prst="rect">
                <a:avLst/>
              </a:prstGeom>
              <a:blipFill rotWithShape="1">
                <a:blip r:embed="rId11"/>
                <a:stretch>
                  <a:fillRect b="-12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7" name="TextovéPole 146"/>
              <p:cNvSpPr txBox="1"/>
              <p:nvPr/>
            </p:nvSpPr>
            <p:spPr>
              <a:xfrm>
                <a:off x="1450775" y="4966670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147" name="TextovéPole 1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0775" y="4966670"/>
                <a:ext cx="360040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8" name="Přímá spojnice 147"/>
          <p:cNvCxnSpPr/>
          <p:nvPr/>
        </p:nvCxnSpPr>
        <p:spPr>
          <a:xfrm rot="16200000">
            <a:off x="1828339" y="5117106"/>
            <a:ext cx="0" cy="180020"/>
          </a:xfrm>
          <a:prstGeom prst="line">
            <a:avLst/>
          </a:prstGeom>
          <a:ln w="952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9" name="TextovéPole 148"/>
              <p:cNvSpPr txBox="1"/>
              <p:nvPr/>
            </p:nvSpPr>
            <p:spPr>
              <a:xfrm>
                <a:off x="724150" y="5960883"/>
                <a:ext cx="128421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&lt;1</m:t>
                      </m:r>
                    </m:oMath>
                  </m:oMathPara>
                </a14:m>
                <a:endParaRPr lang="cs-CZ" sz="2200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149" name="TextovéPole 1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150" y="5960883"/>
                <a:ext cx="1284210" cy="430887"/>
              </a:xfrm>
              <a:prstGeom prst="rect">
                <a:avLst/>
              </a:prstGeom>
              <a:blipFill rotWithShape="1">
                <a:blip r:embed="rId13"/>
                <a:stretch>
                  <a:fillRect b="-112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0" name="Přímá spojnice se šipkou 149"/>
          <p:cNvCxnSpPr/>
          <p:nvPr/>
        </p:nvCxnSpPr>
        <p:spPr>
          <a:xfrm>
            <a:off x="1810815" y="6192004"/>
            <a:ext cx="596922" cy="6567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1" name="TextovéPole 150"/>
              <p:cNvSpPr txBox="1"/>
              <p:nvPr/>
            </p:nvSpPr>
            <p:spPr>
              <a:xfrm>
                <a:off x="2408027" y="5979843"/>
                <a:ext cx="151548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0,4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51" name="TextovéPole 1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8027" y="5979843"/>
                <a:ext cx="1515488" cy="43088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2" name="Přímá spojnice 151"/>
          <p:cNvCxnSpPr/>
          <p:nvPr/>
        </p:nvCxnSpPr>
        <p:spPr>
          <a:xfrm>
            <a:off x="2639856" y="6494926"/>
            <a:ext cx="989332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5" name="TextovéPole 154"/>
              <p:cNvSpPr txBox="1"/>
              <p:nvPr/>
            </p:nvSpPr>
            <p:spPr>
              <a:xfrm>
                <a:off x="4436985" y="2168860"/>
                <a:ext cx="153017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b)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2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</a:rPr>
                          <m:t>2,15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</a:rPr>
                          <m:t>0,3</m:t>
                        </m:r>
                      </m:sup>
                    </m:sSup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155" name="TextovéPole 1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6985" y="2168860"/>
                <a:ext cx="1530170" cy="430887"/>
              </a:xfrm>
              <a:prstGeom prst="rect">
                <a:avLst/>
              </a:prstGeom>
              <a:blipFill rotWithShape="1">
                <a:blip r:embed="rId15"/>
                <a:stretch>
                  <a:fillRect l="-5179" t="-7143" b="-3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7" name="TextovéPole 156"/>
              <p:cNvSpPr txBox="1"/>
              <p:nvPr/>
            </p:nvSpPr>
            <p:spPr>
              <a:xfrm>
                <a:off x="6065542" y="2153442"/>
                <a:ext cx="1231709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𝑎</m:t>
                      </m:r>
                      <m:r>
                        <a:rPr lang="cs-CZ" sz="2200" b="0" i="1" smtClean="0">
                          <a:latin typeface="Cambria Math"/>
                        </a:rPr>
                        <m:t>=2,15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57" name="TextovéPole 1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5542" y="2153442"/>
                <a:ext cx="1231709" cy="430887"/>
              </a:xfrm>
              <a:prstGeom prst="rect">
                <a:avLst/>
              </a:prstGeom>
              <a:blipFill rotWithShape="1">
                <a:blip r:embed="rId16"/>
                <a:stretch>
                  <a:fillRect r="-4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6" name="Přímá spojnice se šipkou 165"/>
          <p:cNvCxnSpPr/>
          <p:nvPr/>
        </p:nvCxnSpPr>
        <p:spPr>
          <a:xfrm flipV="1">
            <a:off x="5697125" y="2372756"/>
            <a:ext cx="361684" cy="6567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se šipkou 166"/>
          <p:cNvCxnSpPr/>
          <p:nvPr/>
        </p:nvCxnSpPr>
        <p:spPr>
          <a:xfrm>
            <a:off x="5697125" y="2379323"/>
            <a:ext cx="400772" cy="41318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8" name="TextovéPole 167"/>
              <p:cNvSpPr txBox="1"/>
              <p:nvPr/>
            </p:nvSpPr>
            <p:spPr>
              <a:xfrm>
                <a:off x="6058809" y="2554184"/>
                <a:ext cx="1225497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=0,3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68" name="TextovéPole 1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8809" y="2554184"/>
                <a:ext cx="1225497" cy="430887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9" name="Přímá spojnice se šipkou 168"/>
          <p:cNvCxnSpPr/>
          <p:nvPr/>
        </p:nvCxnSpPr>
        <p:spPr>
          <a:xfrm>
            <a:off x="7284306" y="2379323"/>
            <a:ext cx="394995" cy="6565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0" name="TextovéPole 169"/>
          <p:cNvSpPr txBox="1"/>
          <p:nvPr/>
        </p:nvSpPr>
        <p:spPr>
          <a:xfrm>
            <a:off x="7679301" y="2176603"/>
            <a:ext cx="124308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rostoucí</a:t>
            </a:r>
            <a:endParaRPr lang="cs-CZ" sz="2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2" name="TextovéPole 171"/>
              <p:cNvSpPr txBox="1"/>
              <p:nvPr/>
            </p:nvSpPr>
            <p:spPr>
              <a:xfrm>
                <a:off x="4511653" y="2995571"/>
                <a:ext cx="153017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2,15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0,3</m:t>
                          </m:r>
                        </m:sup>
                      </m:sSup>
                      <m:r>
                        <a:rPr lang="cs-CZ" sz="2200" b="0" i="0" smtClean="0">
                          <a:latin typeface="Cambria Math"/>
                        </a:rPr>
                        <m:t>=</m:t>
                      </m:r>
                      <m:r>
                        <m:rPr>
                          <m:sty m:val="p"/>
                        </m:rPr>
                        <a:rPr lang="cs-CZ" sz="2200" b="0" i="0" smtClean="0">
                          <a:solidFill>
                            <a:srgbClr val="00B0F0"/>
                          </a:solidFill>
                          <a:latin typeface="Cambria Math"/>
                        </a:rPr>
                        <m:t>y</m:t>
                      </m:r>
                    </m:oMath>
                  </m:oMathPara>
                </a14:m>
                <a:endParaRPr lang="cs-CZ" sz="2200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172" name="TextovéPole 1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1653" y="2995571"/>
                <a:ext cx="1530170" cy="430887"/>
              </a:xfrm>
              <a:prstGeom prst="rect">
                <a:avLst/>
              </a:prstGeom>
              <a:blipFill rotWithShape="1">
                <a:blip r:embed="rId18"/>
                <a:stretch>
                  <a:fillRect b="-112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7" name="TextovéPole 196"/>
              <p:cNvSpPr txBox="1"/>
              <p:nvPr/>
            </p:nvSpPr>
            <p:spPr>
              <a:xfrm>
                <a:off x="6289303" y="5298135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0,3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7" name="TextovéPole 19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89303" y="5298135"/>
                <a:ext cx="360040" cy="369332"/>
              </a:xfrm>
              <a:prstGeom prst="rect">
                <a:avLst/>
              </a:prstGeom>
              <a:blipFill rotWithShape="1">
                <a:blip r:embed="rId19"/>
                <a:stretch>
                  <a:fillRect r="-322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8" name="Přímá spojnice 197"/>
          <p:cNvCxnSpPr/>
          <p:nvPr/>
        </p:nvCxnSpPr>
        <p:spPr>
          <a:xfrm rot="10800000">
            <a:off x="6462210" y="5208923"/>
            <a:ext cx="0" cy="18002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9" name="Ovál 198"/>
          <p:cNvSpPr/>
          <p:nvPr/>
        </p:nvSpPr>
        <p:spPr>
          <a:xfrm>
            <a:off x="6426420" y="4654418"/>
            <a:ext cx="72000" cy="72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0" name="Přímá spojnice se šipkou 199"/>
          <p:cNvCxnSpPr/>
          <p:nvPr/>
        </p:nvCxnSpPr>
        <p:spPr>
          <a:xfrm flipH="1" flipV="1">
            <a:off x="6462208" y="4683514"/>
            <a:ext cx="1" cy="598746"/>
          </a:xfrm>
          <a:prstGeom prst="straightConnector1">
            <a:avLst/>
          </a:prstGeom>
          <a:ln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nice se šipkou 201"/>
          <p:cNvCxnSpPr/>
          <p:nvPr/>
        </p:nvCxnSpPr>
        <p:spPr>
          <a:xfrm flipH="1">
            <a:off x="6283006" y="4686062"/>
            <a:ext cx="179415" cy="0"/>
          </a:xfrm>
          <a:prstGeom prst="straightConnector1">
            <a:avLst/>
          </a:prstGeom>
          <a:ln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Přímá spojnice 202"/>
          <p:cNvCxnSpPr/>
          <p:nvPr/>
        </p:nvCxnSpPr>
        <p:spPr>
          <a:xfrm rot="16200000">
            <a:off x="6271389" y="4596052"/>
            <a:ext cx="0" cy="180020"/>
          </a:xfrm>
          <a:prstGeom prst="line">
            <a:avLst/>
          </a:prstGeom>
          <a:ln w="952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4" name="TextovéPole 203"/>
              <p:cNvSpPr txBox="1"/>
              <p:nvPr/>
            </p:nvSpPr>
            <p:spPr>
              <a:xfrm>
                <a:off x="5917877" y="4487526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204" name="TextovéPole 20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7877" y="4487526"/>
                <a:ext cx="360040" cy="369332"/>
              </a:xfrm>
              <a:prstGeom prst="rect">
                <a:avLst/>
              </a:prstGeom>
              <a:blipFill rotWithShape="1">
                <a:blip r:embed="rId20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5" name="TextovéPole 204"/>
              <p:cNvSpPr txBox="1"/>
              <p:nvPr/>
            </p:nvSpPr>
            <p:spPr>
              <a:xfrm>
                <a:off x="5885522" y="4726418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5" name="TextovéPole 20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5522" y="4726418"/>
                <a:ext cx="360040" cy="3693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2" name="TextovéPole 211"/>
              <p:cNvSpPr txBox="1"/>
              <p:nvPr/>
            </p:nvSpPr>
            <p:spPr>
              <a:xfrm>
                <a:off x="5142210" y="5960882"/>
                <a:ext cx="128421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2200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1</m:t>
                      </m:r>
                    </m:oMath>
                  </m:oMathPara>
                </a14:m>
                <a:endParaRPr lang="cs-CZ" sz="2200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212" name="TextovéPole 2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2210" y="5960882"/>
                <a:ext cx="1284210" cy="430887"/>
              </a:xfrm>
              <a:prstGeom prst="rect">
                <a:avLst/>
              </a:prstGeom>
              <a:blipFill rotWithShape="1">
                <a:blip r:embed="rId22"/>
                <a:stretch>
                  <a:fillRect b="-112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3" name="Přímá spojnice se šipkou 212"/>
          <p:cNvCxnSpPr/>
          <p:nvPr/>
        </p:nvCxnSpPr>
        <p:spPr>
          <a:xfrm>
            <a:off x="6199959" y="6173042"/>
            <a:ext cx="596922" cy="6567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4" name="TextovéPole 213"/>
              <p:cNvSpPr txBox="1"/>
              <p:nvPr/>
            </p:nvSpPr>
            <p:spPr>
              <a:xfrm>
                <a:off x="6811539" y="5957598"/>
                <a:ext cx="151548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2,15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0,3</m:t>
                          </m:r>
                        </m:sup>
                      </m:sSup>
                      <m:r>
                        <a:rPr lang="cs-CZ" sz="2200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214" name="TextovéPole 2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1539" y="5957598"/>
                <a:ext cx="1515488" cy="430887"/>
              </a:xfrm>
              <a:prstGeom prst="rect">
                <a:avLst/>
              </a:prstGeom>
              <a:blipFill rotWithShape="1">
                <a:blip r:embed="rId23"/>
                <a:stretch>
                  <a:fillRect r="-4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5" name="Přímá spojnice 214"/>
          <p:cNvCxnSpPr/>
          <p:nvPr/>
        </p:nvCxnSpPr>
        <p:spPr>
          <a:xfrm flipV="1">
            <a:off x="6907406" y="6410730"/>
            <a:ext cx="1247289" cy="3562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1452030" y="5296421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2030" y="5296421"/>
                <a:ext cx="360040" cy="369332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" name="TextovéPole 68"/>
              <p:cNvSpPr txBox="1"/>
              <p:nvPr/>
            </p:nvSpPr>
            <p:spPr>
              <a:xfrm>
                <a:off x="5929263" y="5290818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9263" y="5290818"/>
                <a:ext cx="360040" cy="369332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33573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1" grpId="0"/>
      <p:bldP spid="112" grpId="0"/>
      <p:bldP spid="116" grpId="0"/>
      <p:bldP spid="118" grpId="0"/>
      <p:bldP spid="132" grpId="0"/>
      <p:bldP spid="139" grpId="0" animBg="1"/>
      <p:bldP spid="143" grpId="0"/>
      <p:bldP spid="146" grpId="0"/>
      <p:bldP spid="147" grpId="0"/>
      <p:bldP spid="149" grpId="0"/>
      <p:bldP spid="151" grpId="0"/>
      <p:bldP spid="155" grpId="0"/>
      <p:bldP spid="157" grpId="0"/>
      <p:bldP spid="168" grpId="0"/>
      <p:bldP spid="170" grpId="0"/>
      <p:bldP spid="172" grpId="0"/>
      <p:bldP spid="197" grpId="0"/>
      <p:bldP spid="199" grpId="0" animBg="1"/>
      <p:bldP spid="204" grpId="0"/>
      <p:bldP spid="205" grpId="0"/>
      <p:bldP spid="212" grpId="0"/>
      <p:bldP spid="214" grpId="0"/>
      <p:bldP spid="68" grpId="0"/>
      <p:bldP spid="6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sz="2800" u="sng" dirty="0">
                <a:latin typeface="Arial" pitchFamily="34" charset="0"/>
                <a:cs typeface="Arial" pitchFamily="34" charset="0"/>
              </a:rPr>
              <a:t>E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xponenciální funkce - procvičování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544" y="1043735"/>
            <a:ext cx="8235915" cy="5481609"/>
          </a:xfrm>
        </p:spPr>
        <p:txBody>
          <a:bodyPr/>
          <a:lstStyle/>
          <a:p>
            <a:pPr marL="0" indent="0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Př. 2) 	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Na základě vlastností exponenciální funkce určete    	(bez výpočtu), který z výroků je pravdivý:</a:t>
            </a:r>
          </a:p>
          <a:p>
            <a:pPr marL="0" indent="0">
              <a:buNone/>
            </a:pPr>
            <a:endParaRPr lang="cs-CZ" sz="22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2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34701" y="1726158"/>
                <a:ext cx="2844694" cy="6658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a)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20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200" i="1" smtClean="0"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2200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200" b="0" i="1" smtClean="0">
                                    <a:latin typeface="Cambria Math"/>
                                  </a:rPr>
                                  <m:t>5</m:t>
                                </m:r>
                              </m:num>
                              <m:den>
                                <m:r>
                                  <a:rPr lang="cs-CZ" sz="2200" b="0" i="1" smtClean="0">
                                    <a:latin typeface="Cambria Math"/>
                                  </a:rPr>
                                  <m:t>8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200" b="0" i="1" smtClean="0">
                            <a:latin typeface="Cambria Math"/>
                          </a:rPr>
                          <m:t>2,6</m:t>
                        </m:r>
                      </m:sup>
                    </m:sSup>
                    <m:r>
                      <a:rPr lang="cs-CZ" sz="2200" i="1" smtClean="0">
                        <a:latin typeface="Cambria Math"/>
                        <a:ea typeface="Cambria Math"/>
                      </a:rPr>
                      <m:t>&lt;</m:t>
                    </m:r>
                    <m:sSup>
                      <m:sSupPr>
                        <m:ctrlPr>
                          <a:rPr lang="cs-CZ" sz="2200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200" i="1"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2200" i="1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200" i="1">
                                    <a:latin typeface="Cambria Math"/>
                                  </a:rPr>
                                  <m:t>5</m:t>
                                </m:r>
                              </m:num>
                              <m:den>
                                <m:r>
                                  <a:rPr lang="cs-CZ" sz="2200" i="1">
                                    <a:latin typeface="Cambria Math"/>
                                  </a:rPr>
                                  <m:t>8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200" i="1">
                            <a:latin typeface="Cambria Math"/>
                          </a:rPr>
                          <m:t>2,</m:t>
                        </m:r>
                        <m:r>
                          <a:rPr lang="cs-CZ" sz="2200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701" y="1726158"/>
                <a:ext cx="2844694" cy="665888"/>
              </a:xfrm>
              <a:prstGeom prst="rect">
                <a:avLst/>
              </a:prstGeom>
              <a:blipFill rotWithShape="1">
                <a:blip r:embed="rId2"/>
                <a:stretch>
                  <a:fillRect l="-2790" b="-45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5" name="Skupina 44"/>
          <p:cNvGrpSpPr/>
          <p:nvPr/>
        </p:nvGrpSpPr>
        <p:grpSpPr>
          <a:xfrm>
            <a:off x="332011" y="3866203"/>
            <a:ext cx="2442956" cy="2233367"/>
            <a:chOff x="1122742" y="2577691"/>
            <a:chExt cx="2442956" cy="2233367"/>
          </a:xfrm>
        </p:grpSpPr>
        <p:grpSp>
          <p:nvGrpSpPr>
            <p:cNvPr id="93" name="Skupina 92"/>
            <p:cNvGrpSpPr/>
            <p:nvPr/>
          </p:nvGrpSpPr>
          <p:grpSpPr>
            <a:xfrm>
              <a:off x="1122742" y="2648648"/>
              <a:ext cx="2442956" cy="2162410"/>
              <a:chOff x="1376645" y="4509119"/>
              <a:chExt cx="2442956" cy="2162410"/>
            </a:xfrm>
          </p:grpSpPr>
          <p:grpSp>
            <p:nvGrpSpPr>
              <p:cNvPr id="90" name="Skupina 89"/>
              <p:cNvGrpSpPr/>
              <p:nvPr/>
            </p:nvGrpSpPr>
            <p:grpSpPr>
              <a:xfrm>
                <a:off x="1376645" y="4509119"/>
                <a:ext cx="2442956" cy="2162410"/>
                <a:chOff x="1376645" y="4509119"/>
                <a:chExt cx="2442956" cy="2162410"/>
              </a:xfrm>
            </p:grpSpPr>
            <p:cxnSp>
              <p:nvCxnSpPr>
                <p:cNvPr id="47" name="Přímá spojnice se šipkou 46"/>
                <p:cNvCxnSpPr/>
                <p:nvPr/>
              </p:nvCxnSpPr>
              <p:spPr>
                <a:xfrm flipV="1">
                  <a:off x="2411030" y="4509119"/>
                  <a:ext cx="0" cy="1980222"/>
                </a:xfrm>
                <a:prstGeom prst="straightConnector1">
                  <a:avLst/>
                </a:prstGeom>
                <a:ln>
                  <a:solidFill>
                    <a:schemeClr val="tx1"/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89" name="Skupina 88"/>
                <p:cNvGrpSpPr/>
                <p:nvPr/>
              </p:nvGrpSpPr>
              <p:grpSpPr>
                <a:xfrm>
                  <a:off x="1376645" y="5949280"/>
                  <a:ext cx="2442956" cy="722249"/>
                  <a:chOff x="1376645" y="5949280"/>
                  <a:chExt cx="2442956" cy="722249"/>
                </a:xfrm>
              </p:grpSpPr>
              <p:cxnSp>
                <p:nvCxnSpPr>
                  <p:cNvPr id="42" name="Přímá spojnice se šipkou 41"/>
                  <p:cNvCxnSpPr/>
                  <p:nvPr/>
                </p:nvCxnSpPr>
                <p:spPr>
                  <a:xfrm>
                    <a:off x="1376645" y="6296151"/>
                    <a:ext cx="2250250" cy="7659"/>
                  </a:xfrm>
                  <a:prstGeom prst="straightConnector1">
                    <a:avLst/>
                  </a:prstGeom>
                  <a:ln>
                    <a:solidFill>
                      <a:schemeClr val="tx1"/>
                    </a:solidFill>
                    <a:tailEnd type="arrow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mc:AlternateContent xmlns:mc="http://schemas.openxmlformats.org/markup-compatibility/2006" xmlns:a14="http://schemas.microsoft.com/office/drawing/2010/main">
                <mc:Choice Requires="a14">
                  <p:sp>
                    <p:nvSpPr>
                      <p:cNvPr id="44" name="TextovéPole 43"/>
                      <p:cNvSpPr txBox="1"/>
                      <p:nvPr/>
                    </p:nvSpPr>
                    <p:spPr>
                      <a:xfrm>
                        <a:off x="3459561" y="6302197"/>
                        <a:ext cx="360040" cy="36933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pPr/>
                        <a14:m>
                          <m:oMathPara xmlns:m="http://schemas.openxmlformats.org/officeDocument/2006/math">
                            <m:oMathParaPr>
                              <m:jc m:val="centerGroup"/>
                            </m:oMathParaPr>
                            <m:oMath xmlns:m="http://schemas.openxmlformats.org/officeDocument/2006/math"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oMath>
                          </m:oMathPara>
                        </a14:m>
                        <a:endParaRPr lang="cs-CZ" dirty="0"/>
                      </a:p>
                    </p:txBody>
                  </p:sp>
                </mc:Choice>
                <mc:Fallback xmlns="">
                  <p:sp>
                    <p:nvSpPr>
                      <p:cNvPr id="44" name="TextovéPole 43"/>
                      <p:cNvSpPr txBox="1">
                        <a:spLocks noRot="1" noChangeAspect="1" noMove="1" noResize="1" noEditPoints="1" noAdjustHandles="1" noChangeArrowheads="1" noChangeShapeType="1" noTextEdit="1"/>
                      </p:cNvSpPr>
                      <p:nvPr/>
                    </p:nvSpPr>
                    <p:spPr>
                      <a:xfrm>
                        <a:off x="3459561" y="6302197"/>
                        <a:ext cx="360040" cy="369332"/>
                      </a:xfrm>
                      <a:prstGeom prst="rect">
                        <a:avLst/>
                      </a:prstGeom>
                      <a:blipFill rotWithShape="1">
                        <a:blip r:embed="rId3"/>
                        <a:stretch>
                          <a:fillRect/>
                        </a:stretch>
                      </a:blipFill>
                      <a:ln>
                        <a:noFill/>
                      </a:ln>
                    </p:spPr>
                    <p:txBody>
                      <a:bodyPr/>
                      <a:lstStyle/>
                      <a:p>
                        <a:r>
                          <a:rPr lang="cs-CZ">
                            <a:noFill/>
                          </a:rPr>
                          <a:t> </a:t>
                        </a:r>
                      </a:p>
                    </p:txBody>
                  </p:sp>
                </mc:Fallback>
              </mc:AlternateContent>
              <p:cxnSp>
                <p:nvCxnSpPr>
                  <p:cNvPr id="77" name="Přímá spojnice 76"/>
                  <p:cNvCxnSpPr/>
                  <p:nvPr/>
                </p:nvCxnSpPr>
                <p:spPr>
                  <a:xfrm rot="16200000">
                    <a:off x="2410301" y="5859270"/>
                    <a:ext cx="0" cy="180020"/>
                  </a:xfrm>
                  <a:prstGeom prst="line">
                    <a:avLst/>
                  </a:prstGeom>
                  <a:ln w="952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92" name="TextovéPole 91"/>
                  <p:cNvSpPr txBox="1"/>
                  <p:nvPr/>
                </p:nvSpPr>
                <p:spPr>
                  <a:xfrm>
                    <a:off x="2074422" y="4533299"/>
                    <a:ext cx="360040" cy="36933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92" name="TextovéPole 9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74422" y="4533299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 b="-8333"/>
                    </a:stretch>
                  </a:blipFill>
                  <a:ln>
                    <a:noFill/>
                  </a:ln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grpSp>
          <p:nvGrpSpPr>
            <p:cNvPr id="108" name="Skupina 107"/>
            <p:cNvGrpSpPr/>
            <p:nvPr/>
          </p:nvGrpSpPr>
          <p:grpSpPr>
            <a:xfrm flipH="1">
              <a:off x="1616446" y="2577691"/>
              <a:ext cx="1478443" cy="1807861"/>
              <a:chOff x="5081551" y="4453336"/>
              <a:chExt cx="1478443" cy="1807861"/>
            </a:xfrm>
          </p:grpSpPr>
          <p:sp>
            <p:nvSpPr>
              <p:cNvPr id="109" name="Volný tvar 108"/>
              <p:cNvSpPr/>
              <p:nvPr/>
            </p:nvSpPr>
            <p:spPr>
              <a:xfrm>
                <a:off x="5081551" y="5018730"/>
                <a:ext cx="1354150" cy="1242467"/>
              </a:xfrm>
              <a:custGeom>
                <a:avLst/>
                <a:gdLst>
                  <a:gd name="connsiteX0" fmla="*/ 0 w 1354150"/>
                  <a:gd name="connsiteY0" fmla="*/ 1242467 h 1242467"/>
                  <a:gd name="connsiteX1" fmla="*/ 202425 w 1354150"/>
                  <a:gd name="connsiteY1" fmla="*/ 1228507 h 1242467"/>
                  <a:gd name="connsiteX2" fmla="*/ 488611 w 1354150"/>
                  <a:gd name="connsiteY2" fmla="*/ 1158705 h 1242467"/>
                  <a:gd name="connsiteX3" fmla="*/ 739896 w 1354150"/>
                  <a:gd name="connsiteY3" fmla="*/ 1047023 h 1242467"/>
                  <a:gd name="connsiteX4" fmla="*/ 935341 w 1354150"/>
                  <a:gd name="connsiteY4" fmla="*/ 935340 h 1242467"/>
                  <a:gd name="connsiteX5" fmla="*/ 1109844 w 1354150"/>
                  <a:gd name="connsiteY5" fmla="*/ 704995 h 1242467"/>
                  <a:gd name="connsiteX6" fmla="*/ 1207567 w 1354150"/>
                  <a:gd name="connsiteY6" fmla="*/ 488610 h 1242467"/>
                  <a:gd name="connsiteX7" fmla="*/ 1284348 w 1354150"/>
                  <a:gd name="connsiteY7" fmla="*/ 258265 h 1242467"/>
                  <a:gd name="connsiteX8" fmla="*/ 1354150 w 1354150"/>
                  <a:gd name="connsiteY8" fmla="*/ 0 h 12424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354150" h="1242467">
                    <a:moveTo>
                      <a:pt x="0" y="1242467"/>
                    </a:moveTo>
                    <a:cubicBezTo>
                      <a:pt x="60495" y="1242467"/>
                      <a:pt x="120990" y="1242467"/>
                      <a:pt x="202425" y="1228507"/>
                    </a:cubicBezTo>
                    <a:cubicBezTo>
                      <a:pt x="283860" y="1214547"/>
                      <a:pt x="399033" y="1188952"/>
                      <a:pt x="488611" y="1158705"/>
                    </a:cubicBezTo>
                    <a:cubicBezTo>
                      <a:pt x="578189" y="1128458"/>
                      <a:pt x="665441" y="1084250"/>
                      <a:pt x="739896" y="1047023"/>
                    </a:cubicBezTo>
                    <a:cubicBezTo>
                      <a:pt x="814351" y="1009796"/>
                      <a:pt x="873683" y="992345"/>
                      <a:pt x="935341" y="935340"/>
                    </a:cubicBezTo>
                    <a:cubicBezTo>
                      <a:pt x="996999" y="878335"/>
                      <a:pt x="1064473" y="779450"/>
                      <a:pt x="1109844" y="704995"/>
                    </a:cubicBezTo>
                    <a:cubicBezTo>
                      <a:pt x="1155215" y="630540"/>
                      <a:pt x="1178483" y="563065"/>
                      <a:pt x="1207567" y="488610"/>
                    </a:cubicBezTo>
                    <a:cubicBezTo>
                      <a:pt x="1236651" y="414155"/>
                      <a:pt x="1259918" y="339700"/>
                      <a:pt x="1284348" y="258265"/>
                    </a:cubicBezTo>
                    <a:cubicBezTo>
                      <a:pt x="1308778" y="176830"/>
                      <a:pt x="1328556" y="103539"/>
                      <a:pt x="1354150" y="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0" name="Volný tvar 109"/>
              <p:cNvSpPr/>
              <p:nvPr/>
            </p:nvSpPr>
            <p:spPr>
              <a:xfrm>
                <a:off x="6434351" y="4453336"/>
                <a:ext cx="125643" cy="565393"/>
              </a:xfrm>
              <a:custGeom>
                <a:avLst/>
                <a:gdLst>
                  <a:gd name="connsiteX0" fmla="*/ 0 w 125643"/>
                  <a:gd name="connsiteY0" fmla="*/ 565393 h 565393"/>
                  <a:gd name="connsiteX1" fmla="*/ 83762 w 125643"/>
                  <a:gd name="connsiteY1" fmla="*/ 202425 h 565393"/>
                  <a:gd name="connsiteX2" fmla="*/ 125643 w 125643"/>
                  <a:gd name="connsiteY2" fmla="*/ 0 h 5653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25643" h="565393">
                    <a:moveTo>
                      <a:pt x="0" y="565393"/>
                    </a:moveTo>
                    <a:cubicBezTo>
                      <a:pt x="31411" y="431025"/>
                      <a:pt x="62822" y="296657"/>
                      <a:pt x="83762" y="202425"/>
                    </a:cubicBezTo>
                    <a:cubicBezTo>
                      <a:pt x="104703" y="108193"/>
                      <a:pt x="115173" y="54096"/>
                      <a:pt x="125643" y="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cxnSp>
        <p:nvCxnSpPr>
          <p:cNvPr id="111" name="Přímá spojnice se šipkou 110"/>
          <p:cNvCxnSpPr/>
          <p:nvPr/>
        </p:nvCxnSpPr>
        <p:spPr>
          <a:xfrm flipV="1">
            <a:off x="1206974" y="2641961"/>
            <a:ext cx="361684" cy="6567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2" name="TextovéPole 111"/>
              <p:cNvSpPr txBox="1"/>
              <p:nvPr/>
            </p:nvSpPr>
            <p:spPr>
              <a:xfrm>
                <a:off x="1576100" y="2287529"/>
                <a:ext cx="1107334" cy="7553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𝑎</m:t>
                      </m:r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12" name="TextovéPole 1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6100" y="2287529"/>
                <a:ext cx="1107334" cy="75533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3" name="Přímá spojnice se šipkou 112"/>
          <p:cNvCxnSpPr/>
          <p:nvPr/>
        </p:nvCxnSpPr>
        <p:spPr>
          <a:xfrm>
            <a:off x="1193656" y="2646543"/>
            <a:ext cx="400772" cy="41318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6" name="TextovéPole 115"/>
              <p:cNvSpPr txBox="1"/>
              <p:nvPr/>
            </p:nvSpPr>
            <p:spPr>
              <a:xfrm>
                <a:off x="1536431" y="2977661"/>
                <a:ext cx="259396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=2,6; </m:t>
                      </m:r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=2,3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16" name="TextovéPole 1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6431" y="2977661"/>
                <a:ext cx="2593965" cy="430887"/>
              </a:xfrm>
              <a:prstGeom prst="rect">
                <a:avLst/>
              </a:prstGeom>
              <a:blipFill rotWithShape="1">
                <a:blip r:embed="rId6"/>
                <a:stretch>
                  <a:fillRect b="-28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7" name="Přímá spojnice se šipkou 116"/>
          <p:cNvCxnSpPr/>
          <p:nvPr/>
        </p:nvCxnSpPr>
        <p:spPr>
          <a:xfrm>
            <a:off x="2607959" y="2665196"/>
            <a:ext cx="394995" cy="6565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TextovéPole 117"/>
          <p:cNvSpPr txBox="1"/>
          <p:nvPr/>
        </p:nvSpPr>
        <p:spPr>
          <a:xfrm>
            <a:off x="3165771" y="2449752"/>
            <a:ext cx="124308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klesající</a:t>
            </a:r>
            <a:endParaRPr lang="cs-CZ" sz="2200" dirty="0"/>
          </a:p>
        </p:txBody>
      </p:sp>
      <p:cxnSp>
        <p:nvCxnSpPr>
          <p:cNvPr id="119" name="Přímá spojnice 118"/>
          <p:cNvCxnSpPr/>
          <p:nvPr/>
        </p:nvCxnSpPr>
        <p:spPr>
          <a:xfrm rot="10800000">
            <a:off x="2084332" y="5651094"/>
            <a:ext cx="0" cy="18002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0" name="Skupina 119"/>
          <p:cNvGrpSpPr/>
          <p:nvPr/>
        </p:nvGrpSpPr>
        <p:grpSpPr>
          <a:xfrm flipH="1">
            <a:off x="4542771" y="3814312"/>
            <a:ext cx="2430270" cy="2308151"/>
            <a:chOff x="942722" y="2502821"/>
            <a:chExt cx="2430270" cy="2308151"/>
          </a:xfrm>
        </p:grpSpPr>
        <p:grpSp>
          <p:nvGrpSpPr>
            <p:cNvPr id="121" name="Skupina 120"/>
            <p:cNvGrpSpPr/>
            <p:nvPr/>
          </p:nvGrpSpPr>
          <p:grpSpPr>
            <a:xfrm>
              <a:off x="942722" y="2502821"/>
              <a:ext cx="2430270" cy="2308151"/>
              <a:chOff x="1196625" y="4363292"/>
              <a:chExt cx="2430270" cy="2308151"/>
            </a:xfrm>
          </p:grpSpPr>
          <p:grpSp>
            <p:nvGrpSpPr>
              <p:cNvPr id="125" name="Skupina 124"/>
              <p:cNvGrpSpPr/>
              <p:nvPr/>
            </p:nvGrpSpPr>
            <p:grpSpPr>
              <a:xfrm>
                <a:off x="1196625" y="4509119"/>
                <a:ext cx="2430270" cy="2162324"/>
                <a:chOff x="1196625" y="4509119"/>
                <a:chExt cx="2430270" cy="2162324"/>
              </a:xfrm>
            </p:grpSpPr>
            <p:cxnSp>
              <p:nvCxnSpPr>
                <p:cNvPr id="127" name="Přímá spojnice se šipkou 126"/>
                <p:cNvCxnSpPr/>
                <p:nvPr/>
              </p:nvCxnSpPr>
              <p:spPr>
                <a:xfrm flipV="1">
                  <a:off x="2411030" y="4509119"/>
                  <a:ext cx="0" cy="1980222"/>
                </a:xfrm>
                <a:prstGeom prst="straightConnector1">
                  <a:avLst/>
                </a:prstGeom>
                <a:ln>
                  <a:solidFill>
                    <a:schemeClr val="tx1"/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128" name="Skupina 127"/>
                <p:cNvGrpSpPr/>
                <p:nvPr/>
              </p:nvGrpSpPr>
              <p:grpSpPr>
                <a:xfrm>
                  <a:off x="1196625" y="5949280"/>
                  <a:ext cx="2430270" cy="722163"/>
                  <a:chOff x="1196625" y="5949280"/>
                  <a:chExt cx="2430270" cy="722163"/>
                </a:xfrm>
              </p:grpSpPr>
              <p:cxnSp>
                <p:nvCxnSpPr>
                  <p:cNvPr id="129" name="Přímá spojnice se šipkou 128"/>
                  <p:cNvCxnSpPr/>
                  <p:nvPr/>
                </p:nvCxnSpPr>
                <p:spPr>
                  <a:xfrm flipH="1">
                    <a:off x="1376645" y="6296151"/>
                    <a:ext cx="2250250" cy="7659"/>
                  </a:xfrm>
                  <a:prstGeom prst="straightConnector1">
                    <a:avLst/>
                  </a:prstGeom>
                  <a:ln>
                    <a:solidFill>
                      <a:schemeClr val="tx1"/>
                    </a:solidFill>
                    <a:tailEnd type="arrow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mc:AlternateContent xmlns:mc="http://schemas.openxmlformats.org/markup-compatibility/2006" xmlns:a14="http://schemas.microsoft.com/office/drawing/2010/main">
                <mc:Choice Requires="a14">
                  <p:sp>
                    <p:nvSpPr>
                      <p:cNvPr id="130" name="TextovéPole 129"/>
                      <p:cNvSpPr txBox="1"/>
                      <p:nvPr/>
                    </p:nvSpPr>
                    <p:spPr>
                      <a:xfrm>
                        <a:off x="1196625" y="6302111"/>
                        <a:ext cx="360040" cy="36933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pPr/>
                        <a14:m>
                          <m:oMathPara xmlns:m="http://schemas.openxmlformats.org/officeDocument/2006/math">
                            <m:oMathParaPr>
                              <m:jc m:val="centerGroup"/>
                            </m:oMathParaPr>
                            <m:oMath xmlns:m="http://schemas.openxmlformats.org/officeDocument/2006/math"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oMath>
                          </m:oMathPara>
                        </a14:m>
                        <a:endParaRPr lang="cs-CZ" dirty="0"/>
                      </a:p>
                    </p:txBody>
                  </p:sp>
                </mc:Choice>
                <mc:Fallback xmlns="">
                  <p:sp>
                    <p:nvSpPr>
                      <p:cNvPr id="130" name="TextovéPole 129"/>
                      <p:cNvSpPr txBox="1">
                        <a:spLocks noRot="1" noChangeAspect="1" noMove="1" noResize="1" noEditPoints="1" noAdjustHandles="1" noChangeArrowheads="1" noChangeShapeType="1" noTextEdit="1"/>
                      </p:cNvSpPr>
                      <p:nvPr/>
                    </p:nvSpPr>
                    <p:spPr>
                      <a:xfrm>
                        <a:off x="1196625" y="6302111"/>
                        <a:ext cx="360040" cy="369332"/>
                      </a:xfrm>
                      <a:prstGeom prst="rect">
                        <a:avLst/>
                      </a:prstGeom>
                      <a:blipFill rotWithShape="1">
                        <a:blip r:embed="rId7"/>
                        <a:stretch>
                          <a:fillRect/>
                        </a:stretch>
                      </a:blipFill>
                      <a:ln>
                        <a:noFill/>
                      </a:ln>
                    </p:spPr>
                    <p:txBody>
                      <a:bodyPr/>
                      <a:lstStyle/>
                      <a:p>
                        <a:r>
                          <a:rPr lang="cs-CZ">
                            <a:noFill/>
                          </a:rPr>
                          <a:t> </a:t>
                        </a:r>
                      </a:p>
                    </p:txBody>
                  </p:sp>
                </mc:Fallback>
              </mc:AlternateContent>
              <p:cxnSp>
                <p:nvCxnSpPr>
                  <p:cNvPr id="131" name="Přímá spojnice 130"/>
                  <p:cNvCxnSpPr/>
                  <p:nvPr/>
                </p:nvCxnSpPr>
                <p:spPr>
                  <a:xfrm rot="16200000">
                    <a:off x="2410301" y="5859270"/>
                    <a:ext cx="0" cy="180020"/>
                  </a:xfrm>
                  <a:prstGeom prst="line">
                    <a:avLst/>
                  </a:prstGeom>
                  <a:ln w="952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26" name="TextovéPole 125"/>
                  <p:cNvSpPr txBox="1"/>
                  <p:nvPr/>
                </p:nvSpPr>
                <p:spPr>
                  <a:xfrm>
                    <a:off x="2049274" y="4363292"/>
                    <a:ext cx="360040" cy="369332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126" name="TextovéPole 12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49274" y="4363292"/>
                    <a:ext cx="360040" cy="369332"/>
                  </a:xfrm>
                  <a:prstGeom prst="rect">
                    <a:avLst/>
                  </a:prstGeom>
                  <a:blipFill rotWithShape="1">
                    <a:blip r:embed="rId8"/>
                    <a:stretch>
                      <a:fillRect b="-8333"/>
                    </a:stretch>
                  </a:blipFill>
                  <a:ln>
                    <a:noFill/>
                  </a:ln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grpSp>
          <p:nvGrpSpPr>
            <p:cNvPr id="122" name="Skupina 121"/>
            <p:cNvGrpSpPr/>
            <p:nvPr/>
          </p:nvGrpSpPr>
          <p:grpSpPr>
            <a:xfrm flipH="1">
              <a:off x="1616446" y="2577691"/>
              <a:ext cx="1478443" cy="1807861"/>
              <a:chOff x="5081551" y="4453336"/>
              <a:chExt cx="1478443" cy="1807861"/>
            </a:xfrm>
          </p:grpSpPr>
          <p:sp>
            <p:nvSpPr>
              <p:cNvPr id="123" name="Volný tvar 122"/>
              <p:cNvSpPr/>
              <p:nvPr/>
            </p:nvSpPr>
            <p:spPr>
              <a:xfrm>
                <a:off x="5081551" y="5018730"/>
                <a:ext cx="1354150" cy="1242467"/>
              </a:xfrm>
              <a:custGeom>
                <a:avLst/>
                <a:gdLst>
                  <a:gd name="connsiteX0" fmla="*/ 0 w 1354150"/>
                  <a:gd name="connsiteY0" fmla="*/ 1242467 h 1242467"/>
                  <a:gd name="connsiteX1" fmla="*/ 202425 w 1354150"/>
                  <a:gd name="connsiteY1" fmla="*/ 1228507 h 1242467"/>
                  <a:gd name="connsiteX2" fmla="*/ 488611 w 1354150"/>
                  <a:gd name="connsiteY2" fmla="*/ 1158705 h 1242467"/>
                  <a:gd name="connsiteX3" fmla="*/ 739896 w 1354150"/>
                  <a:gd name="connsiteY3" fmla="*/ 1047023 h 1242467"/>
                  <a:gd name="connsiteX4" fmla="*/ 935341 w 1354150"/>
                  <a:gd name="connsiteY4" fmla="*/ 935340 h 1242467"/>
                  <a:gd name="connsiteX5" fmla="*/ 1109844 w 1354150"/>
                  <a:gd name="connsiteY5" fmla="*/ 704995 h 1242467"/>
                  <a:gd name="connsiteX6" fmla="*/ 1207567 w 1354150"/>
                  <a:gd name="connsiteY6" fmla="*/ 488610 h 1242467"/>
                  <a:gd name="connsiteX7" fmla="*/ 1284348 w 1354150"/>
                  <a:gd name="connsiteY7" fmla="*/ 258265 h 1242467"/>
                  <a:gd name="connsiteX8" fmla="*/ 1354150 w 1354150"/>
                  <a:gd name="connsiteY8" fmla="*/ 0 h 12424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354150" h="1242467">
                    <a:moveTo>
                      <a:pt x="0" y="1242467"/>
                    </a:moveTo>
                    <a:cubicBezTo>
                      <a:pt x="60495" y="1242467"/>
                      <a:pt x="120990" y="1242467"/>
                      <a:pt x="202425" y="1228507"/>
                    </a:cubicBezTo>
                    <a:cubicBezTo>
                      <a:pt x="283860" y="1214547"/>
                      <a:pt x="399033" y="1188952"/>
                      <a:pt x="488611" y="1158705"/>
                    </a:cubicBezTo>
                    <a:cubicBezTo>
                      <a:pt x="578189" y="1128458"/>
                      <a:pt x="665441" y="1084250"/>
                      <a:pt x="739896" y="1047023"/>
                    </a:cubicBezTo>
                    <a:cubicBezTo>
                      <a:pt x="814351" y="1009796"/>
                      <a:pt x="873683" y="992345"/>
                      <a:pt x="935341" y="935340"/>
                    </a:cubicBezTo>
                    <a:cubicBezTo>
                      <a:pt x="996999" y="878335"/>
                      <a:pt x="1064473" y="779450"/>
                      <a:pt x="1109844" y="704995"/>
                    </a:cubicBezTo>
                    <a:cubicBezTo>
                      <a:pt x="1155215" y="630540"/>
                      <a:pt x="1178483" y="563065"/>
                      <a:pt x="1207567" y="488610"/>
                    </a:cubicBezTo>
                    <a:cubicBezTo>
                      <a:pt x="1236651" y="414155"/>
                      <a:pt x="1259918" y="339700"/>
                      <a:pt x="1284348" y="258265"/>
                    </a:cubicBezTo>
                    <a:cubicBezTo>
                      <a:pt x="1308778" y="176830"/>
                      <a:pt x="1328556" y="103539"/>
                      <a:pt x="1354150" y="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4" name="Volný tvar 123"/>
              <p:cNvSpPr/>
              <p:nvPr/>
            </p:nvSpPr>
            <p:spPr>
              <a:xfrm>
                <a:off x="6434351" y="4453336"/>
                <a:ext cx="125643" cy="565393"/>
              </a:xfrm>
              <a:custGeom>
                <a:avLst/>
                <a:gdLst>
                  <a:gd name="connsiteX0" fmla="*/ 0 w 125643"/>
                  <a:gd name="connsiteY0" fmla="*/ 565393 h 565393"/>
                  <a:gd name="connsiteX1" fmla="*/ 83762 w 125643"/>
                  <a:gd name="connsiteY1" fmla="*/ 202425 h 565393"/>
                  <a:gd name="connsiteX2" fmla="*/ 125643 w 125643"/>
                  <a:gd name="connsiteY2" fmla="*/ 0 h 5653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25643" h="565393">
                    <a:moveTo>
                      <a:pt x="0" y="565393"/>
                    </a:moveTo>
                    <a:cubicBezTo>
                      <a:pt x="31411" y="431025"/>
                      <a:pt x="62822" y="296657"/>
                      <a:pt x="83762" y="202425"/>
                    </a:cubicBezTo>
                    <a:cubicBezTo>
                      <a:pt x="104703" y="108193"/>
                      <a:pt x="115173" y="54096"/>
                      <a:pt x="125643" y="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32" name="TextovéPole 131"/>
              <p:cNvSpPr txBox="1"/>
              <p:nvPr/>
            </p:nvSpPr>
            <p:spPr>
              <a:xfrm>
                <a:off x="1928199" y="5732716"/>
                <a:ext cx="4696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,6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2" name="TextovéPole 1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8199" y="5732716"/>
                <a:ext cx="469650" cy="369332"/>
              </a:xfrm>
              <a:prstGeom prst="rect">
                <a:avLst/>
              </a:prstGeom>
              <a:blipFill rotWithShape="1">
                <a:blip r:embed="rId9"/>
                <a:stretch>
                  <a:fillRect r="-25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1" name="Přímá spojnice se šipkou 140"/>
          <p:cNvCxnSpPr/>
          <p:nvPr/>
        </p:nvCxnSpPr>
        <p:spPr>
          <a:xfrm flipH="1">
            <a:off x="1364332" y="5663453"/>
            <a:ext cx="720000" cy="0"/>
          </a:xfrm>
          <a:prstGeom prst="straightConnector1">
            <a:avLst/>
          </a:prstGeom>
          <a:ln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9" name="Ovál 138"/>
          <p:cNvSpPr/>
          <p:nvPr/>
        </p:nvSpPr>
        <p:spPr>
          <a:xfrm>
            <a:off x="1655681" y="5505311"/>
            <a:ext cx="72000" cy="72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3" name="TextovéPole 142"/>
              <p:cNvSpPr txBox="1"/>
              <p:nvPr/>
            </p:nvSpPr>
            <p:spPr>
              <a:xfrm>
                <a:off x="1366807" y="5117206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3" name="TextovéPole 1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6807" y="5117206"/>
                <a:ext cx="360040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7" name="TextovéPole 146"/>
              <p:cNvSpPr txBox="1"/>
              <p:nvPr/>
            </p:nvSpPr>
            <p:spPr>
              <a:xfrm>
                <a:off x="936121" y="5304732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92D050"/>
                  </a:solidFill>
                </a:endParaRPr>
              </a:p>
            </p:txBody>
          </p:sp>
        </mc:Choice>
        <mc:Fallback xmlns="">
          <p:sp>
            <p:nvSpPr>
              <p:cNvPr id="147" name="TextovéPole 1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6121" y="5304732"/>
                <a:ext cx="360040" cy="369332"/>
              </a:xfrm>
              <a:prstGeom prst="rect">
                <a:avLst/>
              </a:prstGeom>
              <a:blipFill rotWithShape="1">
                <a:blip r:embed="rId11"/>
                <a:stretch>
                  <a:fillRect r="-1695"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9" name="TextovéPole 148"/>
              <p:cNvSpPr txBox="1"/>
              <p:nvPr/>
            </p:nvSpPr>
            <p:spPr>
              <a:xfrm>
                <a:off x="177089" y="6257602"/>
                <a:ext cx="128421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ea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&lt;</m:t>
                      </m:r>
                      <m:sSub>
                        <m:sSubPr>
                          <m:ctrlPr>
                            <a:rPr lang="cs-CZ" sz="2200" i="1" smtClean="0">
                              <a:solidFill>
                                <a:srgbClr val="92D05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solidFill>
                                <a:srgbClr val="92D050"/>
                              </a:solidFill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sz="2200" b="0" i="1" smtClean="0">
                              <a:solidFill>
                                <a:srgbClr val="92D050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200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149" name="TextovéPole 1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089" y="6257602"/>
                <a:ext cx="1284210" cy="430887"/>
              </a:xfrm>
              <a:prstGeom prst="rect">
                <a:avLst/>
              </a:prstGeom>
              <a:blipFill rotWithShape="1">
                <a:blip r:embed="rId12"/>
                <a:stretch>
                  <a:fillRect b="-12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0" name="Přímá spojnice se šipkou 149"/>
          <p:cNvCxnSpPr/>
          <p:nvPr/>
        </p:nvCxnSpPr>
        <p:spPr>
          <a:xfrm>
            <a:off x="1411985" y="6476206"/>
            <a:ext cx="496277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>
            <a:off x="3603055" y="6715123"/>
            <a:ext cx="805805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5" name="TextovéPole 154"/>
              <p:cNvSpPr txBox="1"/>
              <p:nvPr/>
            </p:nvSpPr>
            <p:spPr>
              <a:xfrm>
                <a:off x="4492148" y="1843658"/>
                <a:ext cx="3038901" cy="4347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b)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2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</a:rPr>
                          <m:t>1,25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</a:rPr>
                          <m:t>1,5</m:t>
                        </m:r>
                      </m:sup>
                    </m:sSup>
                    <m:r>
                      <a:rPr lang="cs-CZ" sz="2200" i="1" smtClean="0">
                        <a:latin typeface="Cambria Math"/>
                        <a:ea typeface="Cambria Math"/>
                      </a:rPr>
                      <m:t>&lt;</m:t>
                    </m:r>
                    <m:sSup>
                      <m:sSupPr>
                        <m:ctrlPr>
                          <a:rPr lang="cs-CZ" sz="22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i="1">
                            <a:latin typeface="Cambria Math"/>
                          </a:rPr>
                          <m:t>1,25</m:t>
                        </m:r>
                      </m:e>
                      <m:sup>
                        <m:r>
                          <a:rPr lang="cs-CZ" sz="2200" i="1">
                            <a:latin typeface="Cambria Math"/>
                          </a:rPr>
                          <m:t>1,</m:t>
                        </m:r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155" name="TextovéPole 1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2148" y="1843658"/>
                <a:ext cx="3038901" cy="434734"/>
              </a:xfrm>
              <a:prstGeom prst="rect">
                <a:avLst/>
              </a:prstGeom>
              <a:blipFill rotWithShape="1">
                <a:blip r:embed="rId13"/>
                <a:stretch>
                  <a:fillRect l="-2610" t="-6944" b="-263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7" name="TextovéPole 156"/>
              <p:cNvSpPr txBox="1"/>
              <p:nvPr/>
            </p:nvSpPr>
            <p:spPr>
              <a:xfrm>
                <a:off x="5917877" y="2422246"/>
                <a:ext cx="1231709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𝑎</m:t>
                      </m:r>
                      <m:r>
                        <a:rPr lang="cs-CZ" sz="2200" b="0" i="1" smtClean="0">
                          <a:latin typeface="Cambria Math"/>
                        </a:rPr>
                        <m:t>=1,25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57" name="TextovéPole 1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7877" y="2422246"/>
                <a:ext cx="1231709" cy="43088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6" name="Přímá spojnice se šipkou 165"/>
          <p:cNvCxnSpPr/>
          <p:nvPr/>
        </p:nvCxnSpPr>
        <p:spPr>
          <a:xfrm flipV="1">
            <a:off x="5307354" y="2635394"/>
            <a:ext cx="361684" cy="6567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se šipkou 166"/>
          <p:cNvCxnSpPr/>
          <p:nvPr/>
        </p:nvCxnSpPr>
        <p:spPr>
          <a:xfrm>
            <a:off x="5287810" y="2648528"/>
            <a:ext cx="400772" cy="41318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se šipkou 168"/>
          <p:cNvCxnSpPr/>
          <p:nvPr/>
        </p:nvCxnSpPr>
        <p:spPr>
          <a:xfrm>
            <a:off x="7174288" y="2621565"/>
            <a:ext cx="394995" cy="6565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0" name="TextovéPole 169"/>
          <p:cNvSpPr txBox="1"/>
          <p:nvPr/>
        </p:nvSpPr>
        <p:spPr>
          <a:xfrm>
            <a:off x="7588847" y="2468371"/>
            <a:ext cx="124308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rostoucí</a:t>
            </a:r>
            <a:endParaRPr lang="cs-CZ" sz="2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7" name="TextovéPole 196"/>
              <p:cNvSpPr txBox="1"/>
              <p:nvPr/>
            </p:nvSpPr>
            <p:spPr>
              <a:xfrm>
                <a:off x="6074595" y="5752555"/>
                <a:ext cx="638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1,5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7" name="TextovéPole 19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74595" y="5752555"/>
                <a:ext cx="638934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8" name="Přímá spojnice 197"/>
          <p:cNvCxnSpPr/>
          <p:nvPr/>
        </p:nvCxnSpPr>
        <p:spPr>
          <a:xfrm rot="10800000">
            <a:off x="6169754" y="5674064"/>
            <a:ext cx="0" cy="18002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se šipkou 199"/>
          <p:cNvCxnSpPr/>
          <p:nvPr/>
        </p:nvCxnSpPr>
        <p:spPr>
          <a:xfrm flipH="1" flipV="1">
            <a:off x="6169751" y="4519482"/>
            <a:ext cx="1" cy="1224000"/>
          </a:xfrm>
          <a:prstGeom prst="straightConnector1">
            <a:avLst/>
          </a:prstGeom>
          <a:ln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nice se šipkou 201"/>
          <p:cNvCxnSpPr/>
          <p:nvPr/>
        </p:nvCxnSpPr>
        <p:spPr>
          <a:xfrm flipH="1">
            <a:off x="5759598" y="4166378"/>
            <a:ext cx="468000" cy="0"/>
          </a:xfrm>
          <a:prstGeom prst="straightConnector1">
            <a:avLst/>
          </a:prstGeom>
          <a:ln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5" name="TextovéPole 204"/>
              <p:cNvSpPr txBox="1"/>
              <p:nvPr/>
            </p:nvSpPr>
            <p:spPr>
              <a:xfrm>
                <a:off x="5328542" y="5149812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5" name="TextovéPole 20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8542" y="5149812"/>
                <a:ext cx="360040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3" name="Přímá spojnice se šipkou 212"/>
          <p:cNvCxnSpPr/>
          <p:nvPr/>
        </p:nvCxnSpPr>
        <p:spPr>
          <a:xfrm>
            <a:off x="5978863" y="6289972"/>
            <a:ext cx="596922" cy="6567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1296161" y="3423788"/>
                <a:ext cx="3449077" cy="9199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2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2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8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2,6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20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sz="2200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; </m:t>
                      </m:r>
                      <m:sSup>
                        <m:sSupPr>
                          <m:ctrlPr>
                            <a:rPr lang="cs-CZ" sz="2200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200" i="1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2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i="1">
                                      <a:latin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200" i="1">
                                      <a:latin typeface="Cambria Math"/>
                                    </a:rPr>
                                    <m:t>8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200" i="1">
                              <a:latin typeface="Cambria Math"/>
                            </a:rPr>
                            <m:t>2,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200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sz="2200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6161" y="3423788"/>
                <a:ext cx="3449077" cy="9199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1" name="Přímá spojnice 70"/>
          <p:cNvCxnSpPr/>
          <p:nvPr/>
        </p:nvCxnSpPr>
        <p:spPr>
          <a:xfrm rot="10800000">
            <a:off x="1691680" y="5648155"/>
            <a:ext cx="0" cy="18002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ovéPole 71"/>
              <p:cNvSpPr txBox="1"/>
              <p:nvPr/>
            </p:nvSpPr>
            <p:spPr>
              <a:xfrm>
                <a:off x="1533289" y="5732834"/>
                <a:ext cx="4696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,3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3289" y="5732834"/>
                <a:ext cx="469650" cy="369332"/>
              </a:xfrm>
              <a:prstGeom prst="rect">
                <a:avLst/>
              </a:prstGeom>
              <a:blipFill rotWithShape="1">
                <a:blip r:embed="rId18"/>
                <a:stretch>
                  <a:fillRect r="-1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3" name="Přímá spojnice se šipkou 72"/>
          <p:cNvCxnSpPr/>
          <p:nvPr/>
        </p:nvCxnSpPr>
        <p:spPr>
          <a:xfrm flipV="1">
            <a:off x="1691680" y="5530209"/>
            <a:ext cx="0" cy="216000"/>
          </a:xfrm>
          <a:prstGeom prst="straightConnector1">
            <a:avLst/>
          </a:prstGeom>
          <a:ln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Ovál 74"/>
          <p:cNvSpPr/>
          <p:nvPr/>
        </p:nvSpPr>
        <p:spPr>
          <a:xfrm>
            <a:off x="2045501" y="5615094"/>
            <a:ext cx="72000" cy="72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9" name="Přímá spojnice se šipkou 78"/>
          <p:cNvCxnSpPr/>
          <p:nvPr/>
        </p:nvCxnSpPr>
        <p:spPr>
          <a:xfrm flipH="1">
            <a:off x="1371289" y="5541311"/>
            <a:ext cx="324000" cy="0"/>
          </a:xfrm>
          <a:prstGeom prst="straightConnector1">
            <a:avLst/>
          </a:prstGeom>
          <a:ln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 rot="16200000">
            <a:off x="1371289" y="5571620"/>
            <a:ext cx="0" cy="180020"/>
          </a:xfrm>
          <a:prstGeom prst="line">
            <a:avLst/>
          </a:prstGeom>
          <a:ln w="952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1" name="TextovéPole 80"/>
              <p:cNvSpPr txBox="1"/>
              <p:nvPr/>
            </p:nvSpPr>
            <p:spPr>
              <a:xfrm>
                <a:off x="936121" y="5617799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81" name="TextovéPole 8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6121" y="5617799"/>
                <a:ext cx="360040" cy="369332"/>
              </a:xfrm>
              <a:prstGeom prst="rect">
                <a:avLst/>
              </a:prstGeom>
              <a:blipFill rotWithShape="1">
                <a:blip r:embed="rId19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2" name="TextovéPole 81"/>
              <p:cNvSpPr txBox="1"/>
              <p:nvPr/>
            </p:nvSpPr>
            <p:spPr>
              <a:xfrm>
                <a:off x="1774832" y="6092386"/>
                <a:ext cx="2012484" cy="7693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8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2,6</m:t>
                          </m:r>
                        </m:sup>
                      </m:sSup>
                      <m:r>
                        <a:rPr lang="cs-CZ" i="1" smtClean="0">
                          <a:latin typeface="Cambria Math"/>
                          <a:ea typeface="Cambria Math"/>
                        </a:rPr>
                        <m:t>&lt;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i="1">
                                      <a:latin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i="1">
                                      <a:latin typeface="Cambria Math"/>
                                    </a:rPr>
                                    <m:t>8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2,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2" name="TextovéPole 8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4832" y="6092386"/>
                <a:ext cx="2012484" cy="769378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3487613" y="6284236"/>
            <a:ext cx="143719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pravda</a:t>
            </a:r>
            <a:endParaRPr lang="cs-CZ" sz="2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4" name="TextovéPole 83"/>
              <p:cNvSpPr txBox="1"/>
              <p:nvPr/>
            </p:nvSpPr>
            <p:spPr>
              <a:xfrm>
                <a:off x="5615129" y="2988734"/>
                <a:ext cx="259396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=1,5; </m:t>
                      </m:r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=1,2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84" name="TextovéPole 8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5129" y="2988734"/>
                <a:ext cx="2593965" cy="430887"/>
              </a:xfrm>
              <a:prstGeom prst="rect">
                <a:avLst/>
              </a:prstGeom>
              <a:blipFill rotWithShape="1">
                <a:blip r:embed="rId21"/>
                <a:stretch>
                  <a:fillRect b="-28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5" name="TextovéPole 84"/>
              <p:cNvSpPr txBox="1"/>
              <p:nvPr/>
            </p:nvSpPr>
            <p:spPr>
              <a:xfrm>
                <a:off x="4924804" y="3477194"/>
                <a:ext cx="3449077" cy="4347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1,25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1,5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20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sz="2200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; </m:t>
                      </m:r>
                      <m:sSup>
                        <m:sSupPr>
                          <m:ctrlPr>
                            <a:rPr lang="cs-CZ" sz="22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1,25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1,2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200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sz="2200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85" name="TextovéPole 8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4804" y="3477194"/>
                <a:ext cx="3449077" cy="434734"/>
              </a:xfrm>
              <a:prstGeom prst="rect">
                <a:avLst/>
              </a:prstGeom>
              <a:blipFill rotWithShape="1">
                <a:blip r:embed="rId22"/>
                <a:stretch>
                  <a:fillRect b="-97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6" name="TextovéPole 85"/>
              <p:cNvSpPr txBox="1"/>
              <p:nvPr/>
            </p:nvSpPr>
            <p:spPr>
              <a:xfrm>
                <a:off x="5255089" y="3998978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86" name="TextovéPole 8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5089" y="3998978"/>
                <a:ext cx="360040" cy="369332"/>
              </a:xfrm>
              <a:prstGeom prst="rect">
                <a:avLst/>
              </a:prstGeom>
              <a:blipFill rotWithShape="1">
                <a:blip r:embed="rId23"/>
                <a:stretch>
                  <a:fillRect r="-1695"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7" name="TextovéPole 86"/>
              <p:cNvSpPr txBox="1"/>
              <p:nvPr/>
            </p:nvSpPr>
            <p:spPr>
              <a:xfrm>
                <a:off x="5309315" y="4344882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92D050"/>
                  </a:solidFill>
                </a:endParaRPr>
              </a:p>
            </p:txBody>
          </p:sp>
        </mc:Choice>
        <mc:Fallback xmlns="">
          <p:sp>
            <p:nvSpPr>
              <p:cNvPr id="87" name="TextovéPole 8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9315" y="4344882"/>
                <a:ext cx="360040" cy="369332"/>
              </a:xfrm>
              <a:prstGeom prst="rect">
                <a:avLst/>
              </a:prstGeom>
              <a:blipFill rotWithShape="1">
                <a:blip r:embed="rId24"/>
                <a:stretch>
                  <a:fillRect r="-1695"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1" name="TextovéPole 90"/>
              <p:cNvSpPr txBox="1"/>
              <p:nvPr/>
            </p:nvSpPr>
            <p:spPr>
              <a:xfrm>
                <a:off x="5692131" y="5752555"/>
                <a:ext cx="638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1,2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1" name="TextovéPole 9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2131" y="5752555"/>
                <a:ext cx="638934" cy="369332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4" name="Přímá spojnice 93"/>
          <p:cNvCxnSpPr/>
          <p:nvPr/>
        </p:nvCxnSpPr>
        <p:spPr>
          <a:xfrm rot="10800000">
            <a:off x="6245563" y="5674064"/>
            <a:ext cx="0" cy="18002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se šipkou 94"/>
          <p:cNvCxnSpPr/>
          <p:nvPr/>
        </p:nvCxnSpPr>
        <p:spPr>
          <a:xfrm flipH="1" flipV="1">
            <a:off x="6245563" y="4166378"/>
            <a:ext cx="1" cy="1584000"/>
          </a:xfrm>
          <a:prstGeom prst="straightConnector1">
            <a:avLst/>
          </a:prstGeom>
          <a:ln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Ovál 95"/>
          <p:cNvSpPr/>
          <p:nvPr/>
        </p:nvSpPr>
        <p:spPr>
          <a:xfrm>
            <a:off x="6133324" y="4483482"/>
            <a:ext cx="72000" cy="72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9" name="Ovál 198"/>
          <p:cNvSpPr/>
          <p:nvPr/>
        </p:nvSpPr>
        <p:spPr>
          <a:xfrm>
            <a:off x="6205324" y="4130378"/>
            <a:ext cx="72000" cy="72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7" name="Přímá spojnice se šipkou 96"/>
          <p:cNvCxnSpPr/>
          <p:nvPr/>
        </p:nvCxnSpPr>
        <p:spPr>
          <a:xfrm flipH="1">
            <a:off x="5758636" y="4527079"/>
            <a:ext cx="396000" cy="0"/>
          </a:xfrm>
          <a:prstGeom prst="straightConnector1">
            <a:avLst/>
          </a:prstGeom>
          <a:ln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rot="16200000">
            <a:off x="5757906" y="4076368"/>
            <a:ext cx="0" cy="180020"/>
          </a:xfrm>
          <a:prstGeom prst="line">
            <a:avLst/>
          </a:prstGeom>
          <a:ln w="952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9" name="TextovéPole 98"/>
              <p:cNvSpPr txBox="1"/>
              <p:nvPr/>
            </p:nvSpPr>
            <p:spPr>
              <a:xfrm>
                <a:off x="4790042" y="6013079"/>
                <a:ext cx="128421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sz="2200" b="0" i="1" smtClean="0">
                              <a:solidFill>
                                <a:srgbClr val="00B0F0"/>
                              </a:solidFill>
                              <a:latin typeface="Cambria Math"/>
                              <a:ea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200" i="1">
                          <a:latin typeface="Cambria Math"/>
                          <a:ea typeface="Cambria Math"/>
                        </a:rPr>
                        <m:t>&gt;</m:t>
                      </m:r>
                      <m:sSub>
                        <m:sSubPr>
                          <m:ctrlPr>
                            <a:rPr lang="cs-CZ" sz="2200" i="1" smtClean="0">
                              <a:solidFill>
                                <a:srgbClr val="92D05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solidFill>
                                <a:srgbClr val="92D050"/>
                              </a:solidFill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sz="2200" b="0" i="1" smtClean="0">
                              <a:solidFill>
                                <a:srgbClr val="92D050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200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99" name="TextovéPole 9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0042" y="6013079"/>
                <a:ext cx="1284210" cy="430887"/>
              </a:xfrm>
              <a:prstGeom prst="rect">
                <a:avLst/>
              </a:prstGeom>
              <a:blipFill rotWithShape="1">
                <a:blip r:embed="rId26"/>
                <a:stretch>
                  <a:fillRect b="-112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0" name="TextovéPole 99"/>
              <p:cNvSpPr txBox="1"/>
              <p:nvPr/>
            </p:nvSpPr>
            <p:spPr>
              <a:xfrm>
                <a:off x="5130773" y="6324636"/>
                <a:ext cx="2293102" cy="4347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1,25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1,5</m:t>
                          </m:r>
                        </m:sup>
                      </m:sSup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&lt;</m:t>
                      </m:r>
                      <m:sSup>
                        <m:sSupPr>
                          <m:ctrlPr>
                            <a:rPr lang="cs-CZ" sz="22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i="1">
                              <a:latin typeface="Cambria Math"/>
                            </a:rPr>
                            <m:t>1,25</m:t>
                          </m:r>
                        </m:e>
                        <m:sup>
                          <m:r>
                            <a:rPr lang="cs-CZ" sz="2200" i="1">
                              <a:latin typeface="Cambria Math"/>
                            </a:rPr>
                            <m:t>1,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00" name="TextovéPole 9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0773" y="6324636"/>
                <a:ext cx="2293102" cy="434734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1" name="TextovéPole 100"/>
          <p:cNvSpPr txBox="1"/>
          <p:nvPr/>
        </p:nvSpPr>
        <p:spPr>
          <a:xfrm>
            <a:off x="7416718" y="6279173"/>
            <a:ext cx="143719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nepravda</a:t>
            </a:r>
            <a:endParaRPr lang="cs-CZ" sz="2200" dirty="0"/>
          </a:p>
        </p:txBody>
      </p:sp>
      <p:cxnSp>
        <p:nvCxnSpPr>
          <p:cNvPr id="102" name="Přímá spojnice 101"/>
          <p:cNvCxnSpPr/>
          <p:nvPr/>
        </p:nvCxnSpPr>
        <p:spPr>
          <a:xfrm flipV="1">
            <a:off x="7494383" y="6712592"/>
            <a:ext cx="1173072" cy="2534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Přímá spojnice 202"/>
          <p:cNvCxnSpPr/>
          <p:nvPr/>
        </p:nvCxnSpPr>
        <p:spPr>
          <a:xfrm rot="16200000">
            <a:off x="5759048" y="4437069"/>
            <a:ext cx="0" cy="180020"/>
          </a:xfrm>
          <a:prstGeom prst="line">
            <a:avLst/>
          </a:prstGeom>
          <a:ln w="952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 rot="16200000">
            <a:off x="1371289" y="5452108"/>
            <a:ext cx="0" cy="180020"/>
          </a:xfrm>
          <a:prstGeom prst="line">
            <a:avLst/>
          </a:prstGeom>
          <a:ln w="952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se šipkou 133"/>
          <p:cNvCxnSpPr/>
          <p:nvPr/>
        </p:nvCxnSpPr>
        <p:spPr>
          <a:xfrm flipV="1">
            <a:off x="2084332" y="5652192"/>
            <a:ext cx="0" cy="72000"/>
          </a:xfrm>
          <a:prstGeom prst="straightConnector1">
            <a:avLst/>
          </a:prstGeom>
          <a:ln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8" name="TextovéPole 87"/>
              <p:cNvSpPr txBox="1"/>
              <p:nvPr/>
            </p:nvSpPr>
            <p:spPr>
              <a:xfrm>
                <a:off x="1295557" y="5732834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8" name="TextovéPole 8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5557" y="5732834"/>
                <a:ext cx="360040" cy="369332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3" name="TextovéPole 102"/>
              <p:cNvSpPr txBox="1"/>
              <p:nvPr/>
            </p:nvSpPr>
            <p:spPr>
              <a:xfrm>
                <a:off x="5449081" y="5757263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3" name="TextovéPole 10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9081" y="5757263"/>
                <a:ext cx="360040" cy="369332"/>
              </a:xfrm>
              <a:prstGeom prst="rect">
                <a:avLst/>
              </a:prstGeom>
              <a:blipFill rotWithShape="1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8065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1" grpId="0"/>
      <p:bldP spid="112" grpId="0"/>
      <p:bldP spid="116" grpId="0"/>
      <p:bldP spid="118" grpId="0"/>
      <p:bldP spid="132" grpId="0"/>
      <p:bldP spid="139" grpId="0" animBg="1"/>
      <p:bldP spid="143" grpId="0"/>
      <p:bldP spid="147" grpId="0"/>
      <p:bldP spid="149" grpId="0"/>
      <p:bldP spid="155" grpId="0"/>
      <p:bldP spid="157" grpId="0"/>
      <p:bldP spid="170" grpId="0"/>
      <p:bldP spid="197" grpId="0"/>
      <p:bldP spid="205" grpId="0"/>
      <p:bldP spid="68" grpId="0"/>
      <p:bldP spid="72" grpId="0"/>
      <p:bldP spid="75" grpId="0" animBg="1"/>
      <p:bldP spid="81" grpId="0"/>
      <p:bldP spid="82" grpId="0"/>
      <p:bldP spid="8" grpId="0"/>
      <p:bldP spid="84" grpId="0"/>
      <p:bldP spid="85" grpId="0"/>
      <p:bldP spid="86" grpId="0"/>
      <p:bldP spid="87" grpId="0"/>
      <p:bldP spid="91" grpId="0"/>
      <p:bldP spid="96" grpId="0" animBg="1"/>
      <p:bldP spid="199" grpId="0" animBg="1"/>
      <p:bldP spid="99" grpId="0"/>
      <p:bldP spid="100" grpId="0"/>
      <p:bldP spid="101" grpId="0"/>
      <p:bldP spid="88" grpId="0"/>
      <p:bldP spid="10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sz="2800" u="sng" dirty="0">
                <a:latin typeface="Arial" pitchFamily="34" charset="0"/>
                <a:cs typeface="Arial" pitchFamily="34" charset="0"/>
              </a:rPr>
              <a:t>E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xponenciální funkce - procvičování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76544" y="1043735"/>
                <a:ext cx="8235915" cy="5481609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Př. 3) 	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Určete, pro které hodnoty parametru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𝑞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je daná funkce 	rostoucí</a:t>
                </a:r>
              </a:p>
              <a:p>
                <a:pPr marL="0" indent="0">
                  <a:buNone/>
                </a:pPr>
                <a:endParaRPr lang="cs-CZ" sz="22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6544" y="1043735"/>
                <a:ext cx="8235915" cy="5481609"/>
              </a:xfrm>
              <a:blipFill rotWithShape="1">
                <a:blip r:embed="rId2"/>
                <a:stretch>
                  <a:fillRect l="-888" t="-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34701" y="1726158"/>
                <a:ext cx="3182204" cy="8923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𝑓</m:t>
                      </m:r>
                      <m:r>
                        <a:rPr lang="cs-CZ" sz="2200" b="0" i="1" smtClean="0">
                          <a:latin typeface="Cambria Math"/>
                        </a:rPr>
                        <m:t>: </m:t>
                      </m:r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= </m:t>
                          </m:r>
                          <m:d>
                            <m:dPr>
                              <m:ctrlPr>
                                <a:rPr lang="cs-CZ" sz="22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2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1−</m:t>
                                  </m:r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𝑞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𝑞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701" y="1726158"/>
                <a:ext cx="3182204" cy="89236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1" name="Přímá spojnice se šipkou 110"/>
          <p:cNvCxnSpPr/>
          <p:nvPr/>
        </p:nvCxnSpPr>
        <p:spPr>
          <a:xfrm flipV="1">
            <a:off x="3375622" y="2905825"/>
            <a:ext cx="361684" cy="6567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2" name="TextovéPole 111"/>
              <p:cNvSpPr txBox="1"/>
              <p:nvPr/>
            </p:nvSpPr>
            <p:spPr>
              <a:xfrm>
                <a:off x="3898965" y="2502959"/>
                <a:ext cx="1589671" cy="7854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𝑎</m:t>
                      </m:r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1−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𝑞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12" name="TextovéPole 1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8965" y="2502959"/>
                <a:ext cx="1589671" cy="78540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7" name="Přímá spojnice se šipkou 116"/>
          <p:cNvCxnSpPr/>
          <p:nvPr/>
        </p:nvCxnSpPr>
        <p:spPr>
          <a:xfrm>
            <a:off x="769862" y="3545109"/>
            <a:ext cx="794666" cy="6565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8" name="TextovéPole 117"/>
              <p:cNvSpPr txBox="1"/>
              <p:nvPr/>
            </p:nvSpPr>
            <p:spPr>
              <a:xfrm>
                <a:off x="5655779" y="2618518"/>
                <a:ext cx="3011676" cy="7694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/>
                  <a:t>r</a:t>
                </a:r>
                <a:r>
                  <a:rPr lang="cs-CZ" sz="2200" dirty="0" smtClean="0"/>
                  <a:t>ostoucí: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𝑎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2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1;∞</m:t>
                        </m:r>
                      </m:e>
                    </m:d>
                    <m:r>
                      <a:rPr lang="cs-CZ" sz="2200" b="0" i="1" smtClean="0">
                        <a:latin typeface="Cambria Math"/>
                        <a:ea typeface="Cambria Math"/>
                      </a:rPr>
                      <m:t>,</m:t>
                    </m:r>
                  </m:oMath>
                </a14:m>
                <a:r>
                  <a:rPr lang="cs-CZ" sz="2200" dirty="0" smtClean="0"/>
                  <a:t>   tj.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rgbClr val="990033"/>
                        </a:solidFill>
                        <a:latin typeface="Cambria Math"/>
                      </a:rPr>
                      <m:t>𝑎</m:t>
                    </m:r>
                    <m:r>
                      <a:rPr lang="cs-CZ" sz="2200" b="0" i="1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&gt;1</m:t>
                    </m:r>
                  </m:oMath>
                </a14:m>
                <a:endParaRPr lang="cs-CZ" sz="22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118" name="TextovéPole 1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5779" y="2618518"/>
                <a:ext cx="3011676" cy="769441"/>
              </a:xfrm>
              <a:prstGeom prst="rect">
                <a:avLst/>
              </a:prstGeom>
              <a:blipFill rotWithShape="1">
                <a:blip r:embed="rId5"/>
                <a:stretch>
                  <a:fillRect l="-2632" t="-3968" b="-158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3" name="Přímá spojnice se šipkou 212"/>
          <p:cNvCxnSpPr/>
          <p:nvPr/>
        </p:nvCxnSpPr>
        <p:spPr>
          <a:xfrm>
            <a:off x="3539383" y="5582440"/>
            <a:ext cx="596922" cy="6567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5022050" y="6005960"/>
            <a:ext cx="1276034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se šipkou 87"/>
          <p:cNvCxnSpPr/>
          <p:nvPr/>
        </p:nvCxnSpPr>
        <p:spPr>
          <a:xfrm>
            <a:off x="3375622" y="2165773"/>
            <a:ext cx="394995" cy="6565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3" name="TextovéPole 102"/>
              <p:cNvSpPr txBox="1"/>
              <p:nvPr/>
            </p:nvSpPr>
            <p:spPr>
              <a:xfrm>
                <a:off x="3887684" y="1950329"/>
                <a:ext cx="392467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exponenciální funkce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𝑦</m:t>
                    </m:r>
                    <m:r>
                      <a:rPr lang="cs-CZ" sz="22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sup>
                    </m:sSup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103" name="TextovéPole 10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7684" y="1950329"/>
                <a:ext cx="3924676" cy="430887"/>
              </a:xfrm>
              <a:prstGeom prst="rect">
                <a:avLst/>
              </a:prstGeom>
              <a:blipFill rotWithShape="1">
                <a:blip r:embed="rId6"/>
                <a:stretch>
                  <a:fillRect l="-2019" t="-7042" b="-28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4" name="TextovéPole 103"/>
              <p:cNvSpPr txBox="1"/>
              <p:nvPr/>
            </p:nvSpPr>
            <p:spPr>
              <a:xfrm>
                <a:off x="1564528" y="3158970"/>
                <a:ext cx="1589671" cy="7854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1−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𝑞</m:t>
                          </m:r>
                        </m:den>
                      </m:f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&gt;1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04" name="TextovéPole 10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4528" y="3158970"/>
                <a:ext cx="1589671" cy="78540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5" name="TextovéPole 104"/>
              <p:cNvSpPr txBox="1"/>
              <p:nvPr/>
            </p:nvSpPr>
            <p:spPr>
              <a:xfrm>
                <a:off x="1632186" y="3834045"/>
                <a:ext cx="1897450" cy="7854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1−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𝑞</m:t>
                          </m:r>
                        </m:den>
                      </m:f>
                      <m:r>
                        <a:rPr lang="cs-CZ" sz="2200" b="0" i="1" smtClean="0">
                          <a:latin typeface="Cambria Math"/>
                        </a:rPr>
                        <m:t>−1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&gt;0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05" name="TextovéPole 10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2186" y="3834045"/>
                <a:ext cx="1897450" cy="78540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6" name="TextovéPole 105"/>
              <p:cNvSpPr txBox="1"/>
              <p:nvPr/>
            </p:nvSpPr>
            <p:spPr>
              <a:xfrm>
                <a:off x="1632186" y="4524638"/>
                <a:ext cx="1897450" cy="7854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1−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𝑞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𝑞</m:t>
                          </m:r>
                        </m:den>
                      </m:f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&gt;0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06" name="TextovéPole 10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2186" y="4524638"/>
                <a:ext cx="1897450" cy="78540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7" name="TextovéPole 106"/>
              <p:cNvSpPr txBox="1"/>
              <p:nvPr/>
            </p:nvSpPr>
            <p:spPr>
              <a:xfrm>
                <a:off x="1819455" y="5184195"/>
                <a:ext cx="1897450" cy="7854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1−2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𝑞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𝑞</m:t>
                          </m:r>
                        </m:den>
                      </m:f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&gt;0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07" name="TextovéPole 10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9455" y="5184195"/>
                <a:ext cx="1897450" cy="785408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5536692" y="4612255"/>
            <a:ext cx="227566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237185" y="4515368"/>
            <a:ext cx="0" cy="216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7092280" y="4511453"/>
            <a:ext cx="0" cy="216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854642" y="4723060"/>
                <a:ext cx="76508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54642" y="4723060"/>
                <a:ext cx="765085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5" name="TextovéPole 114"/>
              <p:cNvSpPr txBox="1"/>
              <p:nvPr/>
            </p:nvSpPr>
            <p:spPr>
              <a:xfrm>
                <a:off x="6729298" y="4652383"/>
                <a:ext cx="765085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5" name="TextovéPole 1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29298" y="4652383"/>
                <a:ext cx="765085" cy="634789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3" name="Ovál 132"/>
          <p:cNvSpPr/>
          <p:nvPr/>
        </p:nvSpPr>
        <p:spPr>
          <a:xfrm>
            <a:off x="7033137" y="4544383"/>
            <a:ext cx="108000" cy="108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183184" y="4546998"/>
            <a:ext cx="108000" cy="108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532999" y="4156434"/>
                <a:ext cx="64328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2999" y="4156434"/>
                <a:ext cx="643285" cy="43088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0" name="TextovéPole 139"/>
              <p:cNvSpPr txBox="1"/>
              <p:nvPr/>
            </p:nvSpPr>
            <p:spPr>
              <a:xfrm>
                <a:off x="7141137" y="4156433"/>
                <a:ext cx="64328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40" name="TextovéPole 1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41137" y="4156433"/>
                <a:ext cx="643285" cy="43088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2" name="TextovéPole 141"/>
              <p:cNvSpPr txBox="1"/>
              <p:nvPr/>
            </p:nvSpPr>
            <p:spPr>
              <a:xfrm>
                <a:off x="6298084" y="4107847"/>
                <a:ext cx="64328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+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42" name="TextovéPole 1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8084" y="4107847"/>
                <a:ext cx="643285" cy="43088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4" name="Ovál 143"/>
          <p:cNvSpPr/>
          <p:nvPr/>
        </p:nvSpPr>
        <p:spPr>
          <a:xfrm>
            <a:off x="6511726" y="4244184"/>
            <a:ext cx="216000" cy="216000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6" name="TextovéPole 145"/>
              <p:cNvSpPr txBox="1"/>
              <p:nvPr/>
            </p:nvSpPr>
            <p:spPr>
              <a:xfrm>
                <a:off x="4298398" y="5150372"/>
                <a:ext cx="2822031" cy="8530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𝑞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∈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0</m:t>
                          </m:r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;</m:t>
                          </m:r>
                          <m:f>
                            <m:fPr>
                              <m:ctrlP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</m:e>
                      </m:d>
                    </m:oMath>
                  </m:oMathPara>
                </a14:m>
                <a:endParaRPr lang="cs-CZ" sz="22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146" name="TextovéPole 1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8398" y="5150372"/>
                <a:ext cx="2822031" cy="853054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72024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1" grpId="0"/>
      <p:bldP spid="112" grpId="0"/>
      <p:bldP spid="118" grpId="0"/>
      <p:bldP spid="103" grpId="0"/>
      <p:bldP spid="104" grpId="0"/>
      <p:bldP spid="105" grpId="0"/>
      <p:bldP spid="106" grpId="0"/>
      <p:bldP spid="107" grpId="0"/>
      <p:bldP spid="13" grpId="0"/>
      <p:bldP spid="115" grpId="0"/>
      <p:bldP spid="133" grpId="0" animBg="1"/>
      <p:bldP spid="14" grpId="0" animBg="1"/>
      <p:bldP spid="17" grpId="0"/>
      <p:bldP spid="140" grpId="0"/>
      <p:bldP spid="142" grpId="0"/>
      <p:bldP spid="144" grpId="0" animBg="1"/>
      <p:bldP spid="14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lný tvar 5"/>
          <p:cNvSpPr/>
          <p:nvPr/>
        </p:nvSpPr>
        <p:spPr>
          <a:xfrm>
            <a:off x="3920948" y="5625389"/>
            <a:ext cx="1185952" cy="314553"/>
          </a:xfrm>
          <a:custGeom>
            <a:avLst/>
            <a:gdLst>
              <a:gd name="connsiteX0" fmla="*/ 0 w 1199693"/>
              <a:gd name="connsiteY0" fmla="*/ 314553 h 314553"/>
              <a:gd name="connsiteX1" fmla="*/ 7315 w 1199693"/>
              <a:gd name="connsiteY1" fmla="*/ 0 h 314553"/>
              <a:gd name="connsiteX2" fmla="*/ 1199693 w 1199693"/>
              <a:gd name="connsiteY2" fmla="*/ 0 h 314553"/>
              <a:gd name="connsiteX3" fmla="*/ 1199693 w 1199693"/>
              <a:gd name="connsiteY3" fmla="*/ 314553 h 314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9693" h="314553">
                <a:moveTo>
                  <a:pt x="0" y="314553"/>
                </a:moveTo>
                <a:lnTo>
                  <a:pt x="7315" y="0"/>
                </a:lnTo>
                <a:lnTo>
                  <a:pt x="1199693" y="0"/>
                </a:lnTo>
                <a:lnTo>
                  <a:pt x="1199693" y="314553"/>
                </a:lnTo>
              </a:path>
            </a:pathLst>
          </a:cu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sz="2800" u="sng" dirty="0">
                <a:latin typeface="Arial" pitchFamily="34" charset="0"/>
                <a:cs typeface="Arial" pitchFamily="34" charset="0"/>
              </a:rPr>
              <a:t>E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xponenciální funkce - procvičování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76544" y="1043735"/>
                <a:ext cx="8235915" cy="5481609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Př. 4) 	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Určete, pro které hodnoty parametru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𝑝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je daná funkce 	klesající</a:t>
                </a:r>
              </a:p>
              <a:p>
                <a:pPr marL="0" indent="0">
                  <a:buNone/>
                </a:pPr>
                <a:endParaRPr lang="cs-CZ" sz="22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6544" y="1043735"/>
                <a:ext cx="8235915" cy="5481609"/>
              </a:xfrm>
              <a:blipFill rotWithShape="1">
                <a:blip r:embed="rId2"/>
                <a:stretch>
                  <a:fillRect l="-888" t="-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34701" y="1726158"/>
                <a:ext cx="3182204" cy="8923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𝑓</m:t>
                      </m:r>
                      <m:r>
                        <a:rPr lang="cs-CZ" sz="2200" b="0" i="1" smtClean="0">
                          <a:latin typeface="Cambria Math"/>
                        </a:rPr>
                        <m:t>: </m:t>
                      </m:r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= </m:t>
                          </m:r>
                          <m:d>
                            <m:dPr>
                              <m:ctrlPr>
                                <a:rPr lang="cs-CZ" sz="22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2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𝑝</m:t>
                                  </m:r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−1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𝑝</m:t>
                                  </m:r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+1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701" y="1726158"/>
                <a:ext cx="3182204" cy="89236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1" name="Přímá spojnice se šipkou 110"/>
          <p:cNvCxnSpPr/>
          <p:nvPr/>
        </p:nvCxnSpPr>
        <p:spPr>
          <a:xfrm flipV="1">
            <a:off x="3348794" y="2753925"/>
            <a:ext cx="361684" cy="6567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2" name="TextovéPole 111"/>
              <p:cNvSpPr txBox="1"/>
              <p:nvPr/>
            </p:nvSpPr>
            <p:spPr>
              <a:xfrm>
                <a:off x="3898965" y="2361221"/>
                <a:ext cx="1589671" cy="7854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𝑎</m:t>
                      </m:r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12" name="TextovéPole 1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8965" y="2361221"/>
                <a:ext cx="1589671" cy="78540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7" name="Přímá spojnice se šipkou 116"/>
          <p:cNvCxnSpPr/>
          <p:nvPr/>
        </p:nvCxnSpPr>
        <p:spPr>
          <a:xfrm>
            <a:off x="837520" y="3381394"/>
            <a:ext cx="794666" cy="6565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8" name="TextovéPole 117"/>
              <p:cNvSpPr txBox="1"/>
              <p:nvPr/>
            </p:nvSpPr>
            <p:spPr>
              <a:xfrm>
                <a:off x="5655779" y="2618518"/>
                <a:ext cx="3011676" cy="7694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klesající: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𝑎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2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0;1</m:t>
                        </m:r>
                      </m:e>
                    </m:d>
                    <m:r>
                      <a:rPr lang="cs-CZ" sz="2200" b="0" i="1" smtClean="0">
                        <a:latin typeface="Cambria Math"/>
                        <a:ea typeface="Cambria Math"/>
                      </a:rPr>
                      <m:t>,</m:t>
                    </m:r>
                  </m:oMath>
                </a14:m>
                <a:r>
                  <a:rPr lang="cs-CZ" sz="2200" dirty="0" smtClean="0"/>
                  <a:t>    tj. </a:t>
                </a:r>
                <a14:m>
                  <m:oMath xmlns:m="http://schemas.openxmlformats.org/officeDocument/2006/math">
                    <m:r>
                      <a:rPr lang="cs-CZ" sz="2200" b="0" i="0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0</m:t>
                    </m:r>
                    <m:r>
                      <a:rPr lang="cs-CZ" sz="2200" b="0" i="1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200" b="0" i="1" smtClean="0">
                        <a:solidFill>
                          <a:srgbClr val="990033"/>
                        </a:solidFill>
                        <a:latin typeface="Cambria Math"/>
                      </a:rPr>
                      <m:t>𝑎</m:t>
                    </m:r>
                    <m:r>
                      <a:rPr lang="cs-CZ" sz="2200" b="0" i="1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&lt;1</m:t>
                    </m:r>
                  </m:oMath>
                </a14:m>
                <a:endParaRPr lang="cs-CZ" sz="22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118" name="TextovéPole 1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5779" y="2618518"/>
                <a:ext cx="3011676" cy="769441"/>
              </a:xfrm>
              <a:prstGeom prst="rect">
                <a:avLst/>
              </a:prstGeom>
              <a:blipFill rotWithShape="1">
                <a:blip r:embed="rId5"/>
                <a:stretch>
                  <a:fillRect l="-2632" t="-3968" b="-158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2" name="Přímá spojnice 101"/>
          <p:cNvCxnSpPr/>
          <p:nvPr/>
        </p:nvCxnSpPr>
        <p:spPr>
          <a:xfrm>
            <a:off x="6365554" y="6553535"/>
            <a:ext cx="1339855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se šipkou 87"/>
          <p:cNvCxnSpPr/>
          <p:nvPr/>
        </p:nvCxnSpPr>
        <p:spPr>
          <a:xfrm>
            <a:off x="3375622" y="2165773"/>
            <a:ext cx="394995" cy="6565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3" name="TextovéPole 102"/>
              <p:cNvSpPr txBox="1"/>
              <p:nvPr/>
            </p:nvSpPr>
            <p:spPr>
              <a:xfrm>
                <a:off x="3887684" y="1950329"/>
                <a:ext cx="392467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exponenciální funkce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𝑦</m:t>
                    </m:r>
                    <m:r>
                      <a:rPr lang="cs-CZ" sz="22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sup>
                    </m:sSup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103" name="TextovéPole 10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7684" y="1950329"/>
                <a:ext cx="3924676" cy="430887"/>
              </a:xfrm>
              <a:prstGeom prst="rect">
                <a:avLst/>
              </a:prstGeom>
              <a:blipFill rotWithShape="1">
                <a:blip r:embed="rId6"/>
                <a:stretch>
                  <a:fillRect l="-2019" t="-7042" b="-28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4" name="TextovéPole 103"/>
              <p:cNvSpPr txBox="1"/>
              <p:nvPr/>
            </p:nvSpPr>
            <p:spPr>
              <a:xfrm>
                <a:off x="1564528" y="3003238"/>
                <a:ext cx="2273316" cy="7854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0&lt;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&lt;1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04" name="TextovéPole 10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4528" y="3003238"/>
                <a:ext cx="2273316" cy="78540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588039" y="3717602"/>
                <a:ext cx="1941597" cy="7854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0&lt;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8039" y="3717602"/>
                <a:ext cx="1941597" cy="78540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301280" y="3715143"/>
                <a:ext cx="1763807" cy="7854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&lt;1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1280" y="3715143"/>
                <a:ext cx="1763807" cy="78540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166955" y="3923181"/>
                <a:ext cx="63007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∧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6955" y="3923181"/>
                <a:ext cx="630070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Přímá spojnice 32"/>
          <p:cNvCxnSpPr/>
          <p:nvPr/>
        </p:nvCxnSpPr>
        <p:spPr>
          <a:xfrm>
            <a:off x="3434166" y="5941405"/>
            <a:ext cx="227566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505141" y="6181507"/>
                <a:ext cx="76508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5141" y="6181507"/>
                <a:ext cx="765085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031940" y="6048778"/>
                <a:ext cx="765085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1940" y="6048778"/>
                <a:ext cx="765085" cy="634789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6" name="Přímá spojnice 35"/>
          <p:cNvCxnSpPr/>
          <p:nvPr/>
        </p:nvCxnSpPr>
        <p:spPr>
          <a:xfrm>
            <a:off x="3932537" y="5833786"/>
            <a:ext cx="0" cy="216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391980" y="5833405"/>
            <a:ext cx="0" cy="216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673056" y="4661123"/>
                <a:ext cx="3092881" cy="853054"/>
              </a:xfrm>
              <a:prstGeom prst="rect">
                <a:avLst/>
              </a:prstGeom>
              <a:noFill/>
              <a:ln>
                <a:solidFill>
                  <a:srgbClr val="00B0F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𝑝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∈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−∞;−1</m:t>
                          </m:r>
                        </m:e>
                      </m:d>
                      <m:r>
                        <a:rPr lang="cs-CZ" sz="2200" i="1">
                          <a:latin typeface="Cambria Math"/>
                          <a:ea typeface="Cambria Math"/>
                        </a:rPr>
                        <m:t>∪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;∞</m:t>
                          </m:r>
                        </m:e>
                      </m:d>
                    </m:oMath>
                  </m:oMathPara>
                </a14:m>
                <a:endParaRPr lang="cs-CZ" sz="22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056" y="4661123"/>
                <a:ext cx="3092881" cy="853054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ln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5166085" y="4872206"/>
                <a:ext cx="2376246" cy="430887"/>
              </a:xfrm>
              <a:prstGeom prst="rect">
                <a:avLst/>
              </a:prstGeom>
              <a:noFill/>
              <a:ln>
                <a:solidFill>
                  <a:srgbClr val="92D05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𝑝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∈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−1;2</m:t>
                          </m:r>
                        </m:e>
                      </m:d>
                    </m:oMath>
                  </m:oMathPara>
                </a14:m>
                <a:endParaRPr lang="cs-CZ" sz="22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6085" y="4872206"/>
                <a:ext cx="2376246" cy="430887"/>
              </a:xfrm>
              <a:prstGeom prst="rect">
                <a:avLst/>
              </a:prstGeom>
              <a:blipFill rotWithShape="1">
                <a:blip r:embed="rId14"/>
                <a:stretch>
                  <a:fillRect b="-9589"/>
                </a:stretch>
              </a:blipFill>
              <a:ln>
                <a:solidFill>
                  <a:srgbClr val="92D05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lačítko akce: Vlastní 4">
            <a:hlinkClick r:id="rId15" action="ppaction://hlinksldjump" highlightClick="1"/>
          </p:cNvPr>
          <p:cNvSpPr/>
          <p:nvPr/>
        </p:nvSpPr>
        <p:spPr>
          <a:xfrm>
            <a:off x="3857080" y="4500551"/>
            <a:ext cx="1249819" cy="321145"/>
          </a:xfrm>
          <a:prstGeom prst="actionButtonBlank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řešení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49" name="Přímá spojnice 48"/>
          <p:cNvCxnSpPr/>
          <p:nvPr/>
        </p:nvCxnSpPr>
        <p:spPr>
          <a:xfrm>
            <a:off x="5106899" y="5833786"/>
            <a:ext cx="0" cy="216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4728202" y="6181506"/>
                <a:ext cx="76508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8202" y="6181506"/>
                <a:ext cx="765085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Volný tvar 6"/>
          <p:cNvSpPr/>
          <p:nvPr/>
        </p:nvSpPr>
        <p:spPr>
          <a:xfrm>
            <a:off x="3427427" y="5786764"/>
            <a:ext cx="504265" cy="154641"/>
          </a:xfrm>
          <a:custGeom>
            <a:avLst/>
            <a:gdLst>
              <a:gd name="connsiteX0" fmla="*/ 504265 w 504265"/>
              <a:gd name="connsiteY0" fmla="*/ 154641 h 154641"/>
              <a:gd name="connsiteX1" fmla="*/ 504265 w 504265"/>
              <a:gd name="connsiteY1" fmla="*/ 6723 h 154641"/>
              <a:gd name="connsiteX2" fmla="*/ 0 w 504265"/>
              <a:gd name="connsiteY2" fmla="*/ 0 h 154641"/>
              <a:gd name="connsiteX3" fmla="*/ 0 w 504265"/>
              <a:gd name="connsiteY3" fmla="*/ 0 h 154641"/>
              <a:gd name="connsiteX4" fmla="*/ 0 w 504265"/>
              <a:gd name="connsiteY4" fmla="*/ 0 h 154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4265" h="154641">
                <a:moveTo>
                  <a:pt x="504265" y="154641"/>
                </a:moveTo>
                <a:lnTo>
                  <a:pt x="504265" y="6723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</a:path>
            </a:pathLst>
          </a:custGeom>
          <a:noFill/>
          <a:ln>
            <a:solidFill>
              <a:srgbClr val="00B0F0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4392038" y="5768502"/>
            <a:ext cx="1327826" cy="154800"/>
          </a:xfrm>
          <a:custGeom>
            <a:avLst/>
            <a:gdLst>
              <a:gd name="connsiteX0" fmla="*/ 0 w 1327826"/>
              <a:gd name="connsiteY0" fmla="*/ 175098 h 175098"/>
              <a:gd name="connsiteX1" fmla="*/ 0 w 1327826"/>
              <a:gd name="connsiteY1" fmla="*/ 4864 h 175098"/>
              <a:gd name="connsiteX2" fmla="*/ 1327826 w 1327826"/>
              <a:gd name="connsiteY2" fmla="*/ 0 h 1750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27826" h="175098">
                <a:moveTo>
                  <a:pt x="0" y="175098"/>
                </a:moveTo>
                <a:lnTo>
                  <a:pt x="0" y="4864"/>
                </a:lnTo>
                <a:lnTo>
                  <a:pt x="1327826" y="0"/>
                </a:lnTo>
              </a:path>
            </a:pathLst>
          </a:custGeom>
          <a:noFill/>
          <a:ln>
            <a:solidFill>
              <a:srgbClr val="00B0F0"/>
            </a:solidFill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4338038" y="5725405"/>
            <a:ext cx="108000" cy="108000"/>
          </a:xfrm>
          <a:prstGeom prst="ellipse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5058084" y="5576562"/>
            <a:ext cx="108000" cy="108000"/>
          </a:xfrm>
          <a:prstGeom prst="ellipse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863076" y="5582126"/>
            <a:ext cx="108000" cy="108000"/>
          </a:xfrm>
          <a:prstGeom prst="ellipse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3877692" y="5735018"/>
            <a:ext cx="108000" cy="108000"/>
          </a:xfrm>
          <a:prstGeom prst="ellipse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nice se šipkou 60"/>
          <p:cNvCxnSpPr>
            <a:endCxn id="57" idx="2"/>
          </p:cNvCxnSpPr>
          <p:nvPr/>
        </p:nvCxnSpPr>
        <p:spPr>
          <a:xfrm flipV="1">
            <a:off x="4449550" y="5933045"/>
            <a:ext cx="603349" cy="7881"/>
          </a:xfrm>
          <a:prstGeom prst="straightConnector1">
            <a:avLst/>
          </a:prstGeom>
          <a:ln w="28575">
            <a:solidFill>
              <a:srgbClr val="990033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6102169" y="5697785"/>
                <a:ext cx="1890211" cy="85305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𝑝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∈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;2</m:t>
                          </m:r>
                        </m:e>
                      </m:d>
                    </m:oMath>
                  </m:oMathPara>
                </a14:m>
                <a:endParaRPr lang="cs-CZ" sz="22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02169" y="5697785"/>
                <a:ext cx="1890211" cy="853054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8" name="Ovál 57"/>
          <p:cNvSpPr/>
          <p:nvPr/>
        </p:nvSpPr>
        <p:spPr>
          <a:xfrm>
            <a:off x="4337980" y="5888794"/>
            <a:ext cx="108000" cy="108000"/>
          </a:xfrm>
          <a:prstGeom prst="ellipse">
            <a:avLst/>
          </a:prstGeom>
          <a:solidFill>
            <a:schemeClr val="bg1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5052899" y="5879045"/>
            <a:ext cx="108000" cy="108000"/>
          </a:xfrm>
          <a:prstGeom prst="ellipse">
            <a:avLst/>
          </a:prstGeom>
          <a:solidFill>
            <a:schemeClr val="bg1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498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3" grpId="0" build="p"/>
      <p:bldP spid="21" grpId="0"/>
      <p:bldP spid="112" grpId="0"/>
      <p:bldP spid="118" grpId="0"/>
      <p:bldP spid="103" grpId="0"/>
      <p:bldP spid="104" grpId="0"/>
      <p:bldP spid="30" grpId="0"/>
      <p:bldP spid="31" grpId="0"/>
      <p:bldP spid="4" grpId="0"/>
      <p:bldP spid="34" grpId="0"/>
      <p:bldP spid="35" grpId="0"/>
      <p:bldP spid="45" grpId="0" animBg="1"/>
      <p:bldP spid="46" grpId="0" animBg="1"/>
      <p:bldP spid="5" grpId="0" animBg="1"/>
      <p:bldP spid="50" grpId="0"/>
      <p:bldP spid="7" grpId="0" animBg="1"/>
      <p:bldP spid="8" grpId="0" animBg="1"/>
      <p:bldP spid="52" grpId="0" animBg="1"/>
      <p:bldP spid="56" grpId="0" animBg="1"/>
      <p:bldP spid="38" grpId="0" animBg="1"/>
      <p:bldP spid="39" grpId="0" animBg="1"/>
      <p:bldP spid="63" grpId="0"/>
      <p:bldP spid="58" grpId="0" animBg="1"/>
      <p:bldP spid="5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544" y="1043735"/>
            <a:ext cx="8235915" cy="5481609"/>
          </a:xfrm>
        </p:spPr>
        <p:txBody>
          <a:bodyPr/>
          <a:lstStyle/>
          <a:p>
            <a:pPr marL="0" indent="0">
              <a:buNone/>
            </a:pPr>
            <a:endParaRPr lang="cs-CZ" sz="22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2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5444181" y="4907159"/>
            <a:ext cx="227566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151231" y="4799159"/>
            <a:ext cx="0" cy="216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7074379" y="4799287"/>
            <a:ext cx="0" cy="216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768688" y="4993365"/>
                <a:ext cx="76508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8688" y="4993365"/>
                <a:ext cx="765085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5" name="TextovéPole 114"/>
              <p:cNvSpPr txBox="1"/>
              <p:nvPr/>
            </p:nvSpPr>
            <p:spPr>
              <a:xfrm>
                <a:off x="6691836" y="5013102"/>
                <a:ext cx="76508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5" name="TextovéPole 1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1836" y="5013102"/>
                <a:ext cx="765085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3" name="Ovál 132"/>
          <p:cNvSpPr/>
          <p:nvPr/>
        </p:nvSpPr>
        <p:spPr>
          <a:xfrm>
            <a:off x="7020379" y="4853159"/>
            <a:ext cx="108000" cy="108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097231" y="4853159"/>
            <a:ext cx="108000" cy="108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493359" y="4476272"/>
                <a:ext cx="64328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+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3359" y="4476272"/>
                <a:ext cx="643285" cy="43088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0" name="TextovéPole 139"/>
              <p:cNvSpPr txBox="1"/>
              <p:nvPr/>
            </p:nvSpPr>
            <p:spPr>
              <a:xfrm>
                <a:off x="7080235" y="4463216"/>
                <a:ext cx="64328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+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40" name="TextovéPole 1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80235" y="4463216"/>
                <a:ext cx="643285" cy="43088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2" name="TextovéPole 141"/>
              <p:cNvSpPr txBox="1"/>
              <p:nvPr/>
            </p:nvSpPr>
            <p:spPr>
              <a:xfrm>
                <a:off x="6260372" y="4476271"/>
                <a:ext cx="64328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42" name="TextovéPole 1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0372" y="4476271"/>
                <a:ext cx="643285" cy="43088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4" name="Ovál 143"/>
          <p:cNvSpPr/>
          <p:nvPr/>
        </p:nvSpPr>
        <p:spPr>
          <a:xfrm>
            <a:off x="6474015" y="4602876"/>
            <a:ext cx="216000" cy="216000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6" name="TextovéPole 145"/>
              <p:cNvSpPr txBox="1"/>
              <p:nvPr/>
            </p:nvSpPr>
            <p:spPr>
              <a:xfrm>
                <a:off x="570299" y="3070127"/>
                <a:ext cx="3092881" cy="8530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𝑝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∈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−∞;−1</m:t>
                          </m:r>
                        </m:e>
                      </m:d>
                      <m:r>
                        <a:rPr lang="cs-CZ" sz="2200" i="1">
                          <a:latin typeface="Cambria Math"/>
                          <a:ea typeface="Cambria Math"/>
                        </a:rPr>
                        <m:t>∪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;∞</m:t>
                          </m:r>
                        </m:e>
                      </m:d>
                    </m:oMath>
                  </m:oMathPara>
                </a14:m>
                <a:endParaRPr lang="cs-CZ" sz="22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146" name="TextovéPole 1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299" y="3070127"/>
                <a:ext cx="3092881" cy="85305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775379" y="998730"/>
                <a:ext cx="1941597" cy="7854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0&lt;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5379" y="998730"/>
                <a:ext cx="1941597" cy="78540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269328" y="998135"/>
                <a:ext cx="1763807" cy="7854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&lt;1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9328" y="998135"/>
                <a:ext cx="1763807" cy="78540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Přímá spojnice 32"/>
          <p:cNvCxnSpPr/>
          <p:nvPr/>
        </p:nvCxnSpPr>
        <p:spPr>
          <a:xfrm>
            <a:off x="952128" y="2123855"/>
            <a:ext cx="227566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1106615" y="2320372"/>
                <a:ext cx="76508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6615" y="2320372"/>
                <a:ext cx="765085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2033687" y="2187644"/>
                <a:ext cx="765085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3687" y="2187644"/>
                <a:ext cx="765085" cy="63478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6" name="Přímá spojnice 35"/>
          <p:cNvCxnSpPr/>
          <p:nvPr/>
        </p:nvCxnSpPr>
        <p:spPr>
          <a:xfrm>
            <a:off x="1591484" y="2027707"/>
            <a:ext cx="0" cy="216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404309" y="2027707"/>
            <a:ext cx="0" cy="216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vál 37"/>
          <p:cNvSpPr/>
          <p:nvPr/>
        </p:nvSpPr>
        <p:spPr>
          <a:xfrm>
            <a:off x="1544452" y="2069855"/>
            <a:ext cx="108000" cy="108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350309" y="2069855"/>
            <a:ext cx="108000" cy="108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2404309" y="1688680"/>
                <a:ext cx="64328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+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4309" y="1688680"/>
                <a:ext cx="643285" cy="43088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948198" y="1688677"/>
                <a:ext cx="64328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+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8198" y="1688677"/>
                <a:ext cx="643285" cy="43088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3" name="Ovál 42"/>
          <p:cNvSpPr/>
          <p:nvPr/>
        </p:nvSpPr>
        <p:spPr>
          <a:xfrm>
            <a:off x="2617951" y="1811707"/>
            <a:ext cx="216000" cy="216000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1677911" y="1688679"/>
                <a:ext cx="64328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7911" y="1688679"/>
                <a:ext cx="643285" cy="43088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Ovál 39"/>
          <p:cNvSpPr/>
          <p:nvPr/>
        </p:nvSpPr>
        <p:spPr>
          <a:xfrm>
            <a:off x="1161840" y="1811707"/>
            <a:ext cx="216000" cy="216000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5385502" y="1904296"/>
                <a:ext cx="2185277" cy="7854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  <m:r>
                        <a:rPr lang="cs-CZ" sz="2200" b="0" i="1" smtClean="0">
                          <a:latin typeface="Cambria Math"/>
                        </a:rPr>
                        <m:t>−1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&lt;0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5502" y="1904296"/>
                <a:ext cx="2185277" cy="785408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5407916" y="2822433"/>
                <a:ext cx="2629469" cy="7854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−1−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&lt;0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7916" y="2822433"/>
                <a:ext cx="2629469" cy="785408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5493359" y="3715143"/>
                <a:ext cx="2629469" cy="7854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−2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𝑝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&lt;0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3359" y="3715143"/>
                <a:ext cx="2629469" cy="785408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5010195" y="5406959"/>
                <a:ext cx="309288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𝑝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∈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−1;2</m:t>
                          </m:r>
                        </m:e>
                      </m:d>
                    </m:oMath>
                  </m:oMathPara>
                </a14:m>
                <a:endParaRPr lang="cs-CZ" sz="22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0195" y="5406959"/>
                <a:ext cx="3092881" cy="430887"/>
              </a:xfrm>
              <a:prstGeom prst="rect">
                <a:avLst/>
              </a:prstGeom>
              <a:blipFill rotWithShape="1">
                <a:blip r:embed="rId18"/>
                <a:stretch>
                  <a:fillRect b="-112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3955377" y="1206173"/>
                <a:ext cx="63007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∧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77" y="1206173"/>
                <a:ext cx="630070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43634"/>
            <a:ext cx="8229600" cy="630071"/>
          </a:xfrm>
        </p:spPr>
        <p:txBody>
          <a:bodyPr/>
          <a:lstStyle/>
          <a:p>
            <a:endParaRPr lang="cs-CZ"/>
          </a:p>
        </p:txBody>
      </p:sp>
      <p:sp>
        <p:nvSpPr>
          <p:cNvPr id="7" name="Tlačítko akce: Návrat 6">
            <a:hlinkClick r:id="rId20" action="ppaction://hlinksldjump" highlightClick="1"/>
          </p:cNvPr>
          <p:cNvSpPr/>
          <p:nvPr/>
        </p:nvSpPr>
        <p:spPr>
          <a:xfrm>
            <a:off x="4270412" y="5994285"/>
            <a:ext cx="616623" cy="450050"/>
          </a:xfrm>
          <a:prstGeom prst="actionButtonRetur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078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15" grpId="0"/>
      <p:bldP spid="133" grpId="0" animBg="1"/>
      <p:bldP spid="14" grpId="0" animBg="1"/>
      <p:bldP spid="17" grpId="0"/>
      <p:bldP spid="140" grpId="0"/>
      <p:bldP spid="142" grpId="0"/>
      <p:bldP spid="144" grpId="0" animBg="1"/>
      <p:bldP spid="146" grpId="0"/>
      <p:bldP spid="34" grpId="0"/>
      <p:bldP spid="35" grpId="0"/>
      <p:bldP spid="38" grpId="0" animBg="1"/>
      <p:bldP spid="39" grpId="0" animBg="1"/>
      <p:bldP spid="41" grpId="0"/>
      <p:bldP spid="42" grpId="0"/>
      <p:bldP spid="43" grpId="0" animBg="1"/>
      <p:bldP spid="44" grpId="0"/>
      <p:bldP spid="40" grpId="0" animBg="1"/>
      <p:bldP spid="45" grpId="0"/>
      <p:bldP spid="46" grpId="0"/>
      <p:bldP spid="47" grpId="0"/>
      <p:bldP spid="4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sz="2800" u="sng" dirty="0">
                <a:latin typeface="Arial" pitchFamily="34" charset="0"/>
                <a:cs typeface="Arial" pitchFamily="34" charset="0"/>
              </a:rPr>
              <a:t>E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xponenciální funkce - procvičování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16505" y="1124744"/>
                <a:ext cx="8865985" cy="5400600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Př. 5 	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Pomocí grafu exponenciální funkce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  <m:t>2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sup>
                    </m:sSup>
                  </m:oMath>
                </a14:m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narýsujte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	grafy exponenciálních funkcí a určete jejich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  <a:cs typeface="Arial" pitchFamily="34" charset="0"/>
                      </a:rPr>
                      <m:t>𝒟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(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𝑓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  <a:cs typeface="Arial" pitchFamily="34" charset="0"/>
                      </a:rPr>
                      <m:t>ℋ</m:t>
                    </m:r>
                    <m:r>
                      <a:rPr lang="cs-CZ" sz="2400" i="1">
                        <a:latin typeface="Cambria Math"/>
                        <a:ea typeface="Cambria Math"/>
                        <a:cs typeface="Arial" pitchFamily="34" charset="0"/>
                      </a:rPr>
                      <m:t>(</m:t>
                    </m:r>
                    <m:r>
                      <a:rPr lang="cs-CZ" sz="2400" i="1">
                        <a:latin typeface="Cambria Math"/>
                        <a:ea typeface="Cambria Math"/>
                        <a:cs typeface="Arial" pitchFamily="34" charset="0"/>
                      </a:rPr>
                      <m:t>𝑓</m:t>
                    </m:r>
                    <m:r>
                      <a:rPr lang="cs-CZ" sz="2400" i="1">
                        <a:latin typeface="Cambria Math"/>
                        <a:ea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:</a:t>
                </a:r>
                <a:endParaRPr lang="cs-CZ" sz="2400" b="1" dirty="0" smtClean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16505" y="1124744"/>
                <a:ext cx="8865985" cy="5400600"/>
              </a:xfrm>
              <a:blipFill rotWithShape="1">
                <a:blip r:embed="rId2"/>
                <a:stretch>
                  <a:fillRect l="-1031" t="-791" r="-5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61" name="Skupina 160"/>
          <p:cNvGrpSpPr/>
          <p:nvPr/>
        </p:nvGrpSpPr>
        <p:grpSpPr>
          <a:xfrm>
            <a:off x="2799951" y="3156926"/>
            <a:ext cx="2632705" cy="3073720"/>
            <a:chOff x="896558" y="3197726"/>
            <a:chExt cx="2632705" cy="3073720"/>
          </a:xfrm>
        </p:grpSpPr>
        <p:sp>
          <p:nvSpPr>
            <p:cNvPr id="162" name="Volný tvar 161"/>
            <p:cNvSpPr/>
            <p:nvPr/>
          </p:nvSpPr>
          <p:spPr>
            <a:xfrm>
              <a:off x="896558" y="4870853"/>
              <a:ext cx="2234704" cy="1400593"/>
            </a:xfrm>
            <a:custGeom>
              <a:avLst/>
              <a:gdLst>
                <a:gd name="connsiteX0" fmla="*/ 0 w 2234704"/>
                <a:gd name="connsiteY0" fmla="*/ 1400593 h 1400593"/>
                <a:gd name="connsiteX1" fmla="*/ 205182 w 2234704"/>
                <a:gd name="connsiteY1" fmla="*/ 1396132 h 1400593"/>
                <a:gd name="connsiteX2" fmla="*/ 392523 w 2234704"/>
                <a:gd name="connsiteY2" fmla="*/ 1391672 h 1400593"/>
                <a:gd name="connsiteX3" fmla="*/ 798427 w 2234704"/>
                <a:gd name="connsiteY3" fmla="*/ 1364909 h 1400593"/>
                <a:gd name="connsiteX4" fmla="*/ 976847 w 2234704"/>
                <a:gd name="connsiteY4" fmla="*/ 1320304 h 1400593"/>
                <a:gd name="connsiteX5" fmla="*/ 1159727 w 2234704"/>
                <a:gd name="connsiteY5" fmla="*/ 1262318 h 1400593"/>
                <a:gd name="connsiteX6" fmla="*/ 1342607 w 2234704"/>
                <a:gd name="connsiteY6" fmla="*/ 1213252 h 1400593"/>
                <a:gd name="connsiteX7" fmla="*/ 1516566 w 2234704"/>
                <a:gd name="connsiteY7" fmla="*/ 1079438 h 1400593"/>
                <a:gd name="connsiteX8" fmla="*/ 1690525 w 2234704"/>
                <a:gd name="connsiteY8" fmla="*/ 945623 h 1400593"/>
                <a:gd name="connsiteX9" fmla="*/ 1873405 w 2234704"/>
                <a:gd name="connsiteY9" fmla="*/ 718138 h 1400593"/>
                <a:gd name="connsiteX10" fmla="*/ 2065206 w 2234704"/>
                <a:gd name="connsiteY10" fmla="*/ 365760 h 1400593"/>
                <a:gd name="connsiteX11" fmla="*/ 2199021 w 2234704"/>
                <a:gd name="connsiteY11" fmla="*/ 107051 h 1400593"/>
                <a:gd name="connsiteX12" fmla="*/ 2234704 w 2234704"/>
                <a:gd name="connsiteY12" fmla="*/ 0 h 1400593"/>
                <a:gd name="connsiteX13" fmla="*/ 2234704 w 2234704"/>
                <a:gd name="connsiteY13" fmla="*/ 0 h 1400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34704" h="1400593">
                  <a:moveTo>
                    <a:pt x="0" y="1400593"/>
                  </a:moveTo>
                  <a:lnTo>
                    <a:pt x="205182" y="1396132"/>
                  </a:lnTo>
                  <a:cubicBezTo>
                    <a:pt x="270602" y="1394645"/>
                    <a:pt x="293649" y="1396876"/>
                    <a:pt x="392523" y="1391672"/>
                  </a:cubicBezTo>
                  <a:cubicBezTo>
                    <a:pt x="491397" y="1386468"/>
                    <a:pt x="701040" y="1376804"/>
                    <a:pt x="798427" y="1364909"/>
                  </a:cubicBezTo>
                  <a:cubicBezTo>
                    <a:pt x="895814" y="1353014"/>
                    <a:pt x="916630" y="1337402"/>
                    <a:pt x="976847" y="1320304"/>
                  </a:cubicBezTo>
                  <a:cubicBezTo>
                    <a:pt x="1037064" y="1303206"/>
                    <a:pt x="1098767" y="1280160"/>
                    <a:pt x="1159727" y="1262318"/>
                  </a:cubicBezTo>
                  <a:cubicBezTo>
                    <a:pt x="1220687" y="1244476"/>
                    <a:pt x="1283134" y="1243732"/>
                    <a:pt x="1342607" y="1213252"/>
                  </a:cubicBezTo>
                  <a:cubicBezTo>
                    <a:pt x="1402080" y="1182772"/>
                    <a:pt x="1516566" y="1079438"/>
                    <a:pt x="1516566" y="1079438"/>
                  </a:cubicBezTo>
                  <a:cubicBezTo>
                    <a:pt x="1574552" y="1034833"/>
                    <a:pt x="1631052" y="1005840"/>
                    <a:pt x="1690525" y="945623"/>
                  </a:cubicBezTo>
                  <a:cubicBezTo>
                    <a:pt x="1749998" y="885406"/>
                    <a:pt x="1810958" y="814782"/>
                    <a:pt x="1873405" y="718138"/>
                  </a:cubicBezTo>
                  <a:cubicBezTo>
                    <a:pt x="1935852" y="621494"/>
                    <a:pt x="2010937" y="467608"/>
                    <a:pt x="2065206" y="365760"/>
                  </a:cubicBezTo>
                  <a:cubicBezTo>
                    <a:pt x="2119475" y="263912"/>
                    <a:pt x="2170771" y="168011"/>
                    <a:pt x="2199021" y="107051"/>
                  </a:cubicBezTo>
                  <a:cubicBezTo>
                    <a:pt x="2227271" y="46091"/>
                    <a:pt x="2234704" y="0"/>
                    <a:pt x="2234704" y="0"/>
                  </a:cubicBezTo>
                  <a:lnTo>
                    <a:pt x="2234704" y="0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63" name="Volný tvar 162"/>
            <p:cNvSpPr/>
            <p:nvPr/>
          </p:nvSpPr>
          <p:spPr>
            <a:xfrm>
              <a:off x="3133558" y="3197726"/>
              <a:ext cx="395705" cy="1673727"/>
            </a:xfrm>
            <a:custGeom>
              <a:avLst/>
              <a:gdLst>
                <a:gd name="connsiteX0" fmla="*/ 0 w 395705"/>
                <a:gd name="connsiteY0" fmla="*/ 1673727 h 1673727"/>
                <a:gd name="connsiteX1" fmla="*/ 128337 w 395705"/>
                <a:gd name="connsiteY1" fmla="*/ 1208506 h 1673727"/>
                <a:gd name="connsiteX2" fmla="*/ 240631 w 395705"/>
                <a:gd name="connsiteY2" fmla="*/ 732590 h 1673727"/>
                <a:gd name="connsiteX3" fmla="*/ 310147 w 395705"/>
                <a:gd name="connsiteY3" fmla="*/ 406400 h 1673727"/>
                <a:gd name="connsiteX4" fmla="*/ 352926 w 395705"/>
                <a:gd name="connsiteY4" fmla="*/ 224590 h 1673727"/>
                <a:gd name="connsiteX5" fmla="*/ 395705 w 395705"/>
                <a:gd name="connsiteY5" fmla="*/ 0 h 1673727"/>
                <a:gd name="connsiteX6" fmla="*/ 395705 w 395705"/>
                <a:gd name="connsiteY6" fmla="*/ 0 h 167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705" h="1673727">
                  <a:moveTo>
                    <a:pt x="0" y="1673727"/>
                  </a:moveTo>
                  <a:cubicBezTo>
                    <a:pt x="44116" y="1519544"/>
                    <a:pt x="88232" y="1365362"/>
                    <a:pt x="128337" y="1208506"/>
                  </a:cubicBezTo>
                  <a:cubicBezTo>
                    <a:pt x="168442" y="1051650"/>
                    <a:pt x="210329" y="866274"/>
                    <a:pt x="240631" y="732590"/>
                  </a:cubicBezTo>
                  <a:cubicBezTo>
                    <a:pt x="270933" y="598906"/>
                    <a:pt x="291431" y="491067"/>
                    <a:pt x="310147" y="406400"/>
                  </a:cubicBezTo>
                  <a:cubicBezTo>
                    <a:pt x="328863" y="321733"/>
                    <a:pt x="338666" y="292323"/>
                    <a:pt x="352926" y="224590"/>
                  </a:cubicBezTo>
                  <a:cubicBezTo>
                    <a:pt x="367186" y="156857"/>
                    <a:pt x="395705" y="0"/>
                    <a:pt x="395705" y="0"/>
                  </a:cubicBezTo>
                  <a:lnTo>
                    <a:pt x="395705" y="0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39331" y="2213865"/>
                <a:ext cx="249362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a)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:</m:t>
                    </m:r>
                    <m:r>
                      <a:rPr lang="cs-CZ" sz="2400" b="0" i="1" smtClean="0">
                        <a:latin typeface="Cambria Math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sup>
                    </m:sSup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</a:rPr>
                      <m:t>+1</m:t>
                    </m:r>
                  </m:oMath>
                </a14:m>
                <a:endParaRPr lang="cs-CZ" sz="24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331" y="2213865"/>
                <a:ext cx="2493620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3912" t="-9211" b="-30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5" name="Přímá spojnice se šipkou 164"/>
          <p:cNvCxnSpPr/>
          <p:nvPr/>
        </p:nvCxnSpPr>
        <p:spPr>
          <a:xfrm>
            <a:off x="2635454" y="2464841"/>
            <a:ext cx="394995" cy="6565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987978" y="2213865"/>
                <a:ext cx="599451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/>
                  <a:t>g</a:t>
                </a:r>
                <a:r>
                  <a:rPr lang="cs-CZ" sz="2400" dirty="0" smtClean="0"/>
                  <a:t>raf funkce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sup>
                    </m:sSup>
                  </m:oMath>
                </a14:m>
                <a:r>
                  <a:rPr lang="cs-CZ" sz="2400" dirty="0" smtClean="0"/>
                  <a:t> posuneme </a:t>
                </a:r>
                <a:r>
                  <a:rPr lang="cs-CZ" sz="2400" i="1" dirty="0" smtClean="0">
                    <a:solidFill>
                      <a:srgbClr val="990033"/>
                    </a:solidFill>
                  </a:rPr>
                  <a:t>o 1 nahoru</a:t>
                </a:r>
                <a:endParaRPr lang="cs-CZ" sz="24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7978" y="2213865"/>
                <a:ext cx="5994512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1524" t="-9211" b="-30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93" name="Skupina 192"/>
          <p:cNvGrpSpPr/>
          <p:nvPr/>
        </p:nvGrpSpPr>
        <p:grpSpPr>
          <a:xfrm>
            <a:off x="2489616" y="3023955"/>
            <a:ext cx="3809129" cy="3674064"/>
            <a:chOff x="642199" y="3023955"/>
            <a:chExt cx="3809129" cy="3674064"/>
          </a:xfrm>
        </p:grpSpPr>
        <p:grpSp>
          <p:nvGrpSpPr>
            <p:cNvPr id="194" name="Skupina 193"/>
            <p:cNvGrpSpPr/>
            <p:nvPr/>
          </p:nvGrpSpPr>
          <p:grpSpPr>
            <a:xfrm>
              <a:off x="642199" y="3023955"/>
              <a:ext cx="3809129" cy="3674064"/>
              <a:chOff x="642199" y="3023955"/>
              <a:chExt cx="3809129" cy="3674064"/>
            </a:xfrm>
          </p:grpSpPr>
          <p:grpSp>
            <p:nvGrpSpPr>
              <p:cNvPr id="210" name="Skupina 209"/>
              <p:cNvGrpSpPr/>
              <p:nvPr/>
            </p:nvGrpSpPr>
            <p:grpSpPr>
              <a:xfrm>
                <a:off x="642199" y="3023955"/>
                <a:ext cx="3809129" cy="3674064"/>
                <a:chOff x="642199" y="3023955"/>
                <a:chExt cx="3809129" cy="3674064"/>
              </a:xfrm>
            </p:grpSpPr>
            <p:grpSp>
              <p:nvGrpSpPr>
                <p:cNvPr id="212" name="Skupina 211"/>
                <p:cNvGrpSpPr/>
                <p:nvPr/>
              </p:nvGrpSpPr>
              <p:grpSpPr>
                <a:xfrm>
                  <a:off x="642199" y="3023955"/>
                  <a:ext cx="3809129" cy="3674064"/>
                  <a:chOff x="642199" y="3023955"/>
                  <a:chExt cx="3809129" cy="3674064"/>
                </a:xfrm>
              </p:grpSpPr>
              <p:cxnSp>
                <p:nvCxnSpPr>
                  <p:cNvPr id="214" name="Přímá spojnice se šipkou 213"/>
                  <p:cNvCxnSpPr/>
                  <p:nvPr/>
                </p:nvCxnSpPr>
                <p:spPr>
                  <a:xfrm flipH="1" flipV="1">
                    <a:off x="2410302" y="3023955"/>
                    <a:ext cx="728" cy="3465385"/>
                  </a:xfrm>
                  <a:prstGeom prst="straightConnector1">
                    <a:avLst/>
                  </a:prstGeom>
                  <a:ln>
                    <a:solidFill>
                      <a:schemeClr val="tx1"/>
                    </a:solidFill>
                    <a:tailEnd type="arrow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215" name="Skupina 214"/>
                  <p:cNvGrpSpPr/>
                  <p:nvPr/>
                </p:nvGrpSpPr>
                <p:grpSpPr>
                  <a:xfrm>
                    <a:off x="642199" y="3789040"/>
                    <a:ext cx="3809129" cy="2908979"/>
                    <a:chOff x="642199" y="3789040"/>
                    <a:chExt cx="3809129" cy="2908979"/>
                  </a:xfrm>
                </p:grpSpPr>
                <p:cxnSp>
                  <p:nvCxnSpPr>
                    <p:cNvPr id="216" name="Přímá spojnice se šipkou 215"/>
                    <p:cNvCxnSpPr/>
                    <p:nvPr/>
                  </p:nvCxnSpPr>
                  <p:spPr>
                    <a:xfrm>
                      <a:off x="642199" y="6309320"/>
                      <a:ext cx="3809129" cy="0"/>
                    </a:xfrm>
                    <a:prstGeom prst="straightConnector1">
                      <a:avLst/>
                    </a:prstGeom>
                    <a:ln>
                      <a:solidFill>
                        <a:schemeClr val="tx1"/>
                      </a:solidFill>
                      <a:tailEnd type="arrow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mc:AlternateContent xmlns:mc="http://schemas.openxmlformats.org/markup-compatibility/2006" xmlns:a14="http://schemas.microsoft.com/office/drawing/2010/main">
                  <mc:Choice Requires="a14">
                    <p:sp>
                      <p:nvSpPr>
                        <p:cNvPr id="217" name="TextovéPole 216"/>
                        <p:cNvSpPr txBox="1"/>
                        <p:nvPr/>
                      </p:nvSpPr>
                      <p:spPr>
                        <a:xfrm>
                          <a:off x="3957797" y="6328687"/>
                          <a:ext cx="360040" cy="369332"/>
                        </a:xfrm>
                        <a:prstGeom prst="rect">
                          <a:avLst/>
                        </a:prstGeom>
                        <a:noFill/>
                      </p:spPr>
                      <p:txBody>
                        <a:bodyPr wrap="square" rtlCol="0">
                          <a:spAutoFit/>
                        </a:bodyPr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p:txBody>
                    </p:sp>
                  </mc:Choice>
                  <mc:Fallback xmlns="">
                    <p:sp>
                      <p:nvSpPr>
                        <p:cNvPr id="217" name="TextovéPole 216"/>
                        <p:cNvSpPr txBox="1">
                          <a:spLocks noRot="1" noChangeAspect="1" noMove="1" noResize="1" noEditPoints="1" noAdjustHandles="1" noChangeArrowheads="1" noChangeShapeType="1" noTextEdit="1"/>
                        </p:cNvSpPr>
                        <p:nvPr/>
                      </p:nvSpPr>
                      <p:spPr>
                        <a:xfrm>
                          <a:off x="3957797" y="6328687"/>
                          <a:ext cx="360040" cy="369332"/>
                        </a:xfrm>
                        <a:prstGeom prst="rect">
                          <a:avLst/>
                        </a:prstGeom>
                        <a:blipFill rotWithShape="1">
                          <a:blip r:embed="rId5"/>
                          <a:stretch>
                            <a:fillRect/>
                          </a:stretch>
                        </a:blipFill>
                      </p:spPr>
                      <p:txBody>
                        <a:bodyPr/>
                        <a:lstStyle/>
                        <a:p>
                          <a:r>
                            <a:rPr lang="cs-CZ">
                              <a:noFill/>
                            </a:rPr>
                            <a:t> </a:t>
                          </a:r>
                        </a:p>
                      </p:txBody>
                    </p:sp>
                  </mc:Fallback>
                </mc:AlternateContent>
                <p:cxnSp>
                  <p:nvCxnSpPr>
                    <p:cNvPr id="218" name="Přímá spojnice 217"/>
                    <p:cNvCxnSpPr/>
                    <p:nvPr/>
                  </p:nvCxnSpPr>
                  <p:spPr>
                    <a:xfrm>
                      <a:off x="2771800" y="621931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19" name="Přímá spojnice 218"/>
                    <p:cNvCxnSpPr/>
                    <p:nvPr/>
                  </p:nvCxnSpPr>
                  <p:spPr>
                    <a:xfrm>
                      <a:off x="3131840" y="621931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0" name="Přímá spojnice 219"/>
                    <p:cNvCxnSpPr/>
                    <p:nvPr/>
                  </p:nvCxnSpPr>
                  <p:spPr>
                    <a:xfrm>
                      <a:off x="3491880" y="621931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1" name="Přímá spojnice 220"/>
                    <p:cNvCxnSpPr/>
                    <p:nvPr/>
                  </p:nvCxnSpPr>
                  <p:spPr>
                    <a:xfrm>
                      <a:off x="2051720" y="6213799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2" name="Přímá spojnice 221"/>
                    <p:cNvCxnSpPr/>
                    <p:nvPr/>
                  </p:nvCxnSpPr>
                  <p:spPr>
                    <a:xfrm>
                      <a:off x="1691680" y="621931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3" name="Přímá spojnice 222"/>
                    <p:cNvCxnSpPr/>
                    <p:nvPr/>
                  </p:nvCxnSpPr>
                  <p:spPr>
                    <a:xfrm>
                      <a:off x="1286635" y="6213799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4" name="Přímá spojnice 223"/>
                    <p:cNvCxnSpPr/>
                    <p:nvPr/>
                  </p:nvCxnSpPr>
                  <p:spPr>
                    <a:xfrm rot="16200000">
                      <a:off x="2410301" y="585927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5" name="Přímá spojnice 224"/>
                    <p:cNvCxnSpPr/>
                    <p:nvPr/>
                  </p:nvCxnSpPr>
                  <p:spPr>
                    <a:xfrm rot="16200000">
                      <a:off x="2410301" y="549923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6" name="Přímá spojnice 225"/>
                    <p:cNvCxnSpPr/>
                    <p:nvPr/>
                  </p:nvCxnSpPr>
                  <p:spPr>
                    <a:xfrm rot="16200000">
                      <a:off x="2410301" y="513919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7" name="Přímá spojnice 226"/>
                    <p:cNvCxnSpPr/>
                    <p:nvPr/>
                  </p:nvCxnSpPr>
                  <p:spPr>
                    <a:xfrm rot="16200000">
                      <a:off x="2410301" y="477915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8" name="Přímá spojnice 227"/>
                    <p:cNvCxnSpPr/>
                    <p:nvPr/>
                  </p:nvCxnSpPr>
                  <p:spPr>
                    <a:xfrm rot="16200000">
                      <a:off x="2403199" y="441911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9" name="Přímá spojnice 228"/>
                    <p:cNvCxnSpPr/>
                    <p:nvPr/>
                  </p:nvCxnSpPr>
                  <p:spPr>
                    <a:xfrm rot="16200000">
                      <a:off x="2410301" y="405907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30" name="Přímá spojnice 229"/>
                    <p:cNvCxnSpPr/>
                    <p:nvPr/>
                  </p:nvCxnSpPr>
                  <p:spPr>
                    <a:xfrm rot="16200000">
                      <a:off x="2410301" y="3699030"/>
                      <a:ext cx="0" cy="180020"/>
                    </a:xfrm>
                    <a:prstGeom prst="line">
                      <a:avLst/>
                    </a:prstGeom>
                    <a:ln w="9525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  <p:cxnSp>
              <p:nvCxnSpPr>
                <p:cNvPr id="213" name="Přímá spojnice 212"/>
                <p:cNvCxnSpPr/>
                <p:nvPr/>
              </p:nvCxnSpPr>
              <p:spPr>
                <a:xfrm rot="16200000">
                  <a:off x="2403199" y="3338990"/>
                  <a:ext cx="0" cy="180020"/>
                </a:xfrm>
                <a:prstGeom prst="line">
                  <a:avLst/>
                </a:prstGeom>
                <a:ln w="95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11" name="TextovéPole 210"/>
                  <p:cNvSpPr txBox="1"/>
                  <p:nvPr/>
                </p:nvSpPr>
                <p:spPr>
                  <a:xfrm>
                    <a:off x="2522759" y="3059668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9" name="TextovéPole 68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522759" y="3059668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0"/>
                    <a:stretch>
                      <a:fillRect b="-6557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5" name="TextovéPole 194"/>
                <p:cNvSpPr txBox="1"/>
                <p:nvPr/>
              </p:nvSpPr>
              <p:spPr>
                <a:xfrm>
                  <a:off x="1019976" y="6319745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53" name="TextovéPole 5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19976" y="6319745"/>
                  <a:ext cx="360040" cy="369332"/>
                </a:xfrm>
                <a:prstGeom prst="rect">
                  <a:avLst/>
                </a:prstGeom>
                <a:blipFill rotWithShape="1">
                  <a:blip r:embed="rId31"/>
                  <a:stretch>
                    <a:fillRect r="-30508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6" name="TextovéPole 195"/>
                <p:cNvSpPr txBox="1"/>
                <p:nvPr/>
              </p:nvSpPr>
              <p:spPr>
                <a:xfrm>
                  <a:off x="1470658" y="6303809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54" name="TextovéPole 5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470658" y="6303809"/>
                  <a:ext cx="360040" cy="369332"/>
                </a:xfrm>
                <a:prstGeom prst="rect">
                  <a:avLst/>
                </a:prstGeom>
                <a:blipFill rotWithShape="1">
                  <a:blip r:embed="rId32"/>
                  <a:stretch>
                    <a:fillRect r="-30508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7" name="TextovéPole 196"/>
                <p:cNvSpPr txBox="1"/>
                <p:nvPr/>
              </p:nvSpPr>
              <p:spPr>
                <a:xfrm>
                  <a:off x="1818319" y="6303809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55" name="TextovéPole 5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818319" y="6303809"/>
                  <a:ext cx="360040" cy="369332"/>
                </a:xfrm>
                <a:prstGeom prst="rect">
                  <a:avLst/>
                </a:prstGeom>
                <a:blipFill rotWithShape="1">
                  <a:blip r:embed="rId33"/>
                  <a:stretch>
                    <a:fillRect r="-30508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8" name="TextovéPole 197"/>
                <p:cNvSpPr txBox="1"/>
                <p:nvPr/>
              </p:nvSpPr>
              <p:spPr>
                <a:xfrm>
                  <a:off x="2170522" y="6302830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0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56" name="TextovéPole 5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170522" y="6302830"/>
                  <a:ext cx="360040" cy="369332"/>
                </a:xfrm>
                <a:prstGeom prst="rect">
                  <a:avLst/>
                </a:prstGeom>
                <a:blipFill rotWithShape="1">
                  <a:blip r:embed="rId3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9" name="TextovéPole 198"/>
                <p:cNvSpPr txBox="1"/>
                <p:nvPr/>
              </p:nvSpPr>
              <p:spPr>
                <a:xfrm>
                  <a:off x="2591780" y="6305293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57" name="TextovéPole 5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591780" y="6305293"/>
                  <a:ext cx="360040" cy="369332"/>
                </a:xfrm>
                <a:prstGeom prst="rect">
                  <a:avLst/>
                </a:prstGeom>
                <a:blipFill rotWithShape="1">
                  <a:blip r:embed="rId3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0" name="TextovéPole 199"/>
                <p:cNvSpPr txBox="1"/>
                <p:nvPr/>
              </p:nvSpPr>
              <p:spPr>
                <a:xfrm>
                  <a:off x="2951820" y="6309865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i="1">
                            <a:latin typeface="Cambria Math"/>
                          </a:rPr>
                          <m:t>2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58" name="TextovéPole 5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951820" y="6309865"/>
                  <a:ext cx="360040" cy="369332"/>
                </a:xfrm>
                <a:prstGeom prst="rect">
                  <a:avLst/>
                </a:prstGeom>
                <a:blipFill rotWithShape="1">
                  <a:blip r:embed="rId3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1" name="TextovéPole 200"/>
                <p:cNvSpPr txBox="1"/>
                <p:nvPr/>
              </p:nvSpPr>
              <p:spPr>
                <a:xfrm>
                  <a:off x="3311860" y="6305293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59" name="TextovéPole 5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311860" y="6305293"/>
                  <a:ext cx="360040" cy="369332"/>
                </a:xfrm>
                <a:prstGeom prst="rect">
                  <a:avLst/>
                </a:prstGeom>
                <a:blipFill rotWithShape="1">
                  <a:blip r:embed="rId3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2" name="TextovéPole 201"/>
                <p:cNvSpPr txBox="1"/>
                <p:nvPr/>
              </p:nvSpPr>
              <p:spPr>
                <a:xfrm>
                  <a:off x="2043159" y="576461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60" name="TextovéPole 5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43159" y="5764614"/>
                  <a:ext cx="360040" cy="369332"/>
                </a:xfrm>
                <a:prstGeom prst="rect">
                  <a:avLst/>
                </a:prstGeom>
                <a:blipFill rotWithShape="1">
                  <a:blip r:embed="rId3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3" name="TextovéPole 202"/>
                <p:cNvSpPr txBox="1"/>
                <p:nvPr/>
              </p:nvSpPr>
              <p:spPr>
                <a:xfrm>
                  <a:off x="2043159" y="540457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i="1">
                            <a:latin typeface="Cambria Math"/>
                          </a:rPr>
                          <m:t>2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61" name="TextovéPole 6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43159" y="5404574"/>
                  <a:ext cx="360040" cy="369332"/>
                </a:xfrm>
                <a:prstGeom prst="rect">
                  <a:avLst/>
                </a:prstGeom>
                <a:blipFill rotWithShape="1">
                  <a:blip r:embed="rId3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4" name="TextovéPole 203"/>
                <p:cNvSpPr txBox="1"/>
                <p:nvPr/>
              </p:nvSpPr>
              <p:spPr>
                <a:xfrm>
                  <a:off x="2056730" y="504453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62" name="TextovéPole 6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56730" y="5044534"/>
                  <a:ext cx="360040" cy="369332"/>
                </a:xfrm>
                <a:prstGeom prst="rect">
                  <a:avLst/>
                </a:prstGeom>
                <a:blipFill rotWithShape="1">
                  <a:blip r:embed="rId4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5" name="TextovéPole 204"/>
                <p:cNvSpPr txBox="1"/>
                <p:nvPr/>
              </p:nvSpPr>
              <p:spPr>
                <a:xfrm>
                  <a:off x="2043159" y="468449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63" name="TextovéPole 6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43159" y="4684494"/>
                  <a:ext cx="360040" cy="369332"/>
                </a:xfrm>
                <a:prstGeom prst="rect">
                  <a:avLst/>
                </a:prstGeom>
                <a:blipFill rotWithShape="1">
                  <a:blip r:embed="rId4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6" name="TextovéPole 205"/>
                <p:cNvSpPr txBox="1"/>
                <p:nvPr/>
              </p:nvSpPr>
              <p:spPr>
                <a:xfrm>
                  <a:off x="2032259" y="432445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64" name="TextovéPole 6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32259" y="4324454"/>
                  <a:ext cx="360040" cy="369332"/>
                </a:xfrm>
                <a:prstGeom prst="rect">
                  <a:avLst/>
                </a:prstGeom>
                <a:blipFill rotWithShape="1">
                  <a:blip r:embed="rId4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7" name="TextovéPole 206"/>
                <p:cNvSpPr txBox="1"/>
                <p:nvPr/>
              </p:nvSpPr>
              <p:spPr>
                <a:xfrm>
                  <a:off x="2043159" y="396441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65" name="TextovéPole 6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43159" y="3964414"/>
                  <a:ext cx="360040" cy="369332"/>
                </a:xfrm>
                <a:prstGeom prst="rect">
                  <a:avLst/>
                </a:prstGeom>
                <a:blipFill rotWithShape="1">
                  <a:blip r:embed="rId4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8" name="TextovéPole 207"/>
                <p:cNvSpPr txBox="1"/>
                <p:nvPr/>
              </p:nvSpPr>
              <p:spPr>
                <a:xfrm>
                  <a:off x="2050261" y="360437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66" name="TextovéPole 6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50261" y="3604374"/>
                  <a:ext cx="360040" cy="369332"/>
                </a:xfrm>
                <a:prstGeom prst="rect">
                  <a:avLst/>
                </a:prstGeom>
                <a:blipFill rotWithShape="1">
                  <a:blip r:embed="rId4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9" name="TextovéPole 208"/>
                <p:cNvSpPr txBox="1"/>
                <p:nvPr/>
              </p:nvSpPr>
              <p:spPr>
                <a:xfrm>
                  <a:off x="2050261" y="3244333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67" name="TextovéPole 6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050261" y="3244333"/>
                  <a:ext cx="360040" cy="369332"/>
                </a:xfrm>
                <a:prstGeom prst="rect">
                  <a:avLst/>
                </a:prstGeom>
                <a:blipFill rotWithShape="1">
                  <a:blip r:embed="rId4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31" name="TextovéPole 230"/>
              <p:cNvSpPr txBox="1"/>
              <p:nvPr/>
            </p:nvSpPr>
            <p:spPr>
              <a:xfrm>
                <a:off x="5305071" y="3593188"/>
                <a:ext cx="99367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1" name="TextovéPole 2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5071" y="3593188"/>
                <a:ext cx="993674" cy="369332"/>
              </a:xfrm>
              <a:prstGeom prst="rect">
                <a:avLst/>
              </a:prstGeom>
              <a:blipFill rotWithShape="1">
                <a:blip r:embed="rId46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Přímá spojnice se šipkou 24"/>
          <p:cNvCxnSpPr/>
          <p:nvPr/>
        </p:nvCxnSpPr>
        <p:spPr>
          <a:xfrm flipV="1">
            <a:off x="4257718" y="5584614"/>
            <a:ext cx="0" cy="360000"/>
          </a:xfrm>
          <a:prstGeom prst="straightConnector1">
            <a:avLst/>
          </a:prstGeom>
          <a:ln w="190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Přímá spojnice se šipkou 231"/>
          <p:cNvCxnSpPr/>
          <p:nvPr/>
        </p:nvCxnSpPr>
        <p:spPr>
          <a:xfrm>
            <a:off x="2589239" y="5949280"/>
            <a:ext cx="3809129" cy="0"/>
          </a:xfrm>
          <a:prstGeom prst="straightConnector1">
            <a:avLst/>
          </a:prstGeom>
          <a:ln>
            <a:solidFill>
              <a:schemeClr val="tx1"/>
            </a:solidFill>
            <a:prstDash val="lg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3" name="TextovéPole 232"/>
              <p:cNvSpPr txBox="1"/>
              <p:nvPr/>
            </p:nvSpPr>
            <p:spPr>
              <a:xfrm>
                <a:off x="5872814" y="5579947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3" name="TextovéPole 2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2814" y="5579947"/>
                <a:ext cx="360040" cy="369332"/>
              </a:xfrm>
              <a:prstGeom prst="rect">
                <a:avLst/>
              </a:prstGeom>
              <a:blipFill rotWithShape="1">
                <a:blip r:embed="rId47"/>
                <a:stretch>
                  <a:fillRect r="-33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34" name="Skupina 233"/>
          <p:cNvGrpSpPr/>
          <p:nvPr/>
        </p:nvGrpSpPr>
        <p:grpSpPr>
          <a:xfrm>
            <a:off x="2799951" y="2787594"/>
            <a:ext cx="2632705" cy="3073720"/>
            <a:chOff x="896558" y="3197726"/>
            <a:chExt cx="2632705" cy="3073720"/>
          </a:xfrm>
        </p:grpSpPr>
        <p:sp>
          <p:nvSpPr>
            <p:cNvPr id="235" name="Volný tvar 234"/>
            <p:cNvSpPr/>
            <p:nvPr/>
          </p:nvSpPr>
          <p:spPr>
            <a:xfrm>
              <a:off x="896558" y="4870853"/>
              <a:ext cx="2234704" cy="1400593"/>
            </a:xfrm>
            <a:custGeom>
              <a:avLst/>
              <a:gdLst>
                <a:gd name="connsiteX0" fmla="*/ 0 w 2234704"/>
                <a:gd name="connsiteY0" fmla="*/ 1400593 h 1400593"/>
                <a:gd name="connsiteX1" fmla="*/ 205182 w 2234704"/>
                <a:gd name="connsiteY1" fmla="*/ 1396132 h 1400593"/>
                <a:gd name="connsiteX2" fmla="*/ 392523 w 2234704"/>
                <a:gd name="connsiteY2" fmla="*/ 1391672 h 1400593"/>
                <a:gd name="connsiteX3" fmla="*/ 798427 w 2234704"/>
                <a:gd name="connsiteY3" fmla="*/ 1364909 h 1400593"/>
                <a:gd name="connsiteX4" fmla="*/ 976847 w 2234704"/>
                <a:gd name="connsiteY4" fmla="*/ 1320304 h 1400593"/>
                <a:gd name="connsiteX5" fmla="*/ 1159727 w 2234704"/>
                <a:gd name="connsiteY5" fmla="*/ 1262318 h 1400593"/>
                <a:gd name="connsiteX6" fmla="*/ 1342607 w 2234704"/>
                <a:gd name="connsiteY6" fmla="*/ 1213252 h 1400593"/>
                <a:gd name="connsiteX7" fmla="*/ 1516566 w 2234704"/>
                <a:gd name="connsiteY7" fmla="*/ 1079438 h 1400593"/>
                <a:gd name="connsiteX8" fmla="*/ 1690525 w 2234704"/>
                <a:gd name="connsiteY8" fmla="*/ 945623 h 1400593"/>
                <a:gd name="connsiteX9" fmla="*/ 1873405 w 2234704"/>
                <a:gd name="connsiteY9" fmla="*/ 718138 h 1400593"/>
                <a:gd name="connsiteX10" fmla="*/ 2065206 w 2234704"/>
                <a:gd name="connsiteY10" fmla="*/ 365760 h 1400593"/>
                <a:gd name="connsiteX11" fmla="*/ 2199021 w 2234704"/>
                <a:gd name="connsiteY11" fmla="*/ 107051 h 1400593"/>
                <a:gd name="connsiteX12" fmla="*/ 2234704 w 2234704"/>
                <a:gd name="connsiteY12" fmla="*/ 0 h 1400593"/>
                <a:gd name="connsiteX13" fmla="*/ 2234704 w 2234704"/>
                <a:gd name="connsiteY13" fmla="*/ 0 h 1400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34704" h="1400593">
                  <a:moveTo>
                    <a:pt x="0" y="1400593"/>
                  </a:moveTo>
                  <a:lnTo>
                    <a:pt x="205182" y="1396132"/>
                  </a:lnTo>
                  <a:cubicBezTo>
                    <a:pt x="270602" y="1394645"/>
                    <a:pt x="293649" y="1396876"/>
                    <a:pt x="392523" y="1391672"/>
                  </a:cubicBezTo>
                  <a:cubicBezTo>
                    <a:pt x="491397" y="1386468"/>
                    <a:pt x="701040" y="1376804"/>
                    <a:pt x="798427" y="1364909"/>
                  </a:cubicBezTo>
                  <a:cubicBezTo>
                    <a:pt x="895814" y="1353014"/>
                    <a:pt x="916630" y="1337402"/>
                    <a:pt x="976847" y="1320304"/>
                  </a:cubicBezTo>
                  <a:cubicBezTo>
                    <a:pt x="1037064" y="1303206"/>
                    <a:pt x="1098767" y="1280160"/>
                    <a:pt x="1159727" y="1262318"/>
                  </a:cubicBezTo>
                  <a:cubicBezTo>
                    <a:pt x="1220687" y="1244476"/>
                    <a:pt x="1283134" y="1243732"/>
                    <a:pt x="1342607" y="1213252"/>
                  </a:cubicBezTo>
                  <a:cubicBezTo>
                    <a:pt x="1402080" y="1182772"/>
                    <a:pt x="1516566" y="1079438"/>
                    <a:pt x="1516566" y="1079438"/>
                  </a:cubicBezTo>
                  <a:cubicBezTo>
                    <a:pt x="1574552" y="1034833"/>
                    <a:pt x="1631052" y="1005840"/>
                    <a:pt x="1690525" y="945623"/>
                  </a:cubicBezTo>
                  <a:cubicBezTo>
                    <a:pt x="1749998" y="885406"/>
                    <a:pt x="1810958" y="814782"/>
                    <a:pt x="1873405" y="718138"/>
                  </a:cubicBezTo>
                  <a:cubicBezTo>
                    <a:pt x="1935852" y="621494"/>
                    <a:pt x="2010937" y="467608"/>
                    <a:pt x="2065206" y="365760"/>
                  </a:cubicBezTo>
                  <a:cubicBezTo>
                    <a:pt x="2119475" y="263912"/>
                    <a:pt x="2170771" y="168011"/>
                    <a:pt x="2199021" y="107051"/>
                  </a:cubicBezTo>
                  <a:cubicBezTo>
                    <a:pt x="2227271" y="46091"/>
                    <a:pt x="2234704" y="0"/>
                    <a:pt x="2234704" y="0"/>
                  </a:cubicBezTo>
                  <a:lnTo>
                    <a:pt x="2234704" y="0"/>
                  </a:lnTo>
                </a:path>
              </a:pathLst>
            </a:custGeom>
            <a:noFill/>
            <a:ln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36" name="Volný tvar 235"/>
            <p:cNvSpPr/>
            <p:nvPr/>
          </p:nvSpPr>
          <p:spPr>
            <a:xfrm>
              <a:off x="3133558" y="3197726"/>
              <a:ext cx="395705" cy="1673727"/>
            </a:xfrm>
            <a:custGeom>
              <a:avLst/>
              <a:gdLst>
                <a:gd name="connsiteX0" fmla="*/ 0 w 395705"/>
                <a:gd name="connsiteY0" fmla="*/ 1673727 h 1673727"/>
                <a:gd name="connsiteX1" fmla="*/ 128337 w 395705"/>
                <a:gd name="connsiteY1" fmla="*/ 1208506 h 1673727"/>
                <a:gd name="connsiteX2" fmla="*/ 240631 w 395705"/>
                <a:gd name="connsiteY2" fmla="*/ 732590 h 1673727"/>
                <a:gd name="connsiteX3" fmla="*/ 310147 w 395705"/>
                <a:gd name="connsiteY3" fmla="*/ 406400 h 1673727"/>
                <a:gd name="connsiteX4" fmla="*/ 352926 w 395705"/>
                <a:gd name="connsiteY4" fmla="*/ 224590 h 1673727"/>
                <a:gd name="connsiteX5" fmla="*/ 395705 w 395705"/>
                <a:gd name="connsiteY5" fmla="*/ 0 h 1673727"/>
                <a:gd name="connsiteX6" fmla="*/ 395705 w 395705"/>
                <a:gd name="connsiteY6" fmla="*/ 0 h 167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705" h="1673727">
                  <a:moveTo>
                    <a:pt x="0" y="1673727"/>
                  </a:moveTo>
                  <a:cubicBezTo>
                    <a:pt x="44116" y="1519544"/>
                    <a:pt x="88232" y="1365362"/>
                    <a:pt x="128337" y="1208506"/>
                  </a:cubicBezTo>
                  <a:cubicBezTo>
                    <a:pt x="168442" y="1051650"/>
                    <a:pt x="210329" y="866274"/>
                    <a:pt x="240631" y="732590"/>
                  </a:cubicBezTo>
                  <a:cubicBezTo>
                    <a:pt x="270933" y="598906"/>
                    <a:pt x="291431" y="491067"/>
                    <a:pt x="310147" y="406400"/>
                  </a:cubicBezTo>
                  <a:cubicBezTo>
                    <a:pt x="328863" y="321733"/>
                    <a:pt x="338666" y="292323"/>
                    <a:pt x="352926" y="224590"/>
                  </a:cubicBezTo>
                  <a:cubicBezTo>
                    <a:pt x="367186" y="156857"/>
                    <a:pt x="395705" y="0"/>
                    <a:pt x="395705" y="0"/>
                  </a:cubicBezTo>
                  <a:lnTo>
                    <a:pt x="395705" y="0"/>
                  </a:lnTo>
                </a:path>
              </a:pathLst>
            </a:custGeom>
            <a:noFill/>
            <a:ln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37" name="TextovéPole 236"/>
              <p:cNvSpPr txBox="1"/>
              <p:nvPr/>
            </p:nvSpPr>
            <p:spPr>
              <a:xfrm>
                <a:off x="5380797" y="2839289"/>
                <a:ext cx="137885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0" smtClean="0">
                          <a:solidFill>
                            <a:srgbClr val="990033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b="0" i="0" smtClean="0">
                          <a:solidFill>
                            <a:srgbClr val="990033"/>
                          </a:solidFill>
                          <a:latin typeface="Cambria Math"/>
                        </a:rPr>
                        <m:t>+1</m:t>
                      </m:r>
                    </m:oMath>
                  </m:oMathPara>
                </a14:m>
                <a:endParaRPr lang="cs-CZ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237" name="TextovéPole 2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0797" y="2839289"/>
                <a:ext cx="1378859" cy="369332"/>
              </a:xfrm>
              <a:prstGeom prst="rect">
                <a:avLst/>
              </a:prstGeom>
              <a:blipFill rotWithShape="1">
                <a:blip r:embed="rId48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801908" y="4603925"/>
                <a:ext cx="300318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𝒟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ℛ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1908" y="4603925"/>
                <a:ext cx="3003181" cy="461665"/>
              </a:xfrm>
              <a:prstGeom prst="rect">
                <a:avLst/>
              </a:prstGeom>
              <a:blipFill rotWithShape="1">
                <a:blip r:embed="rId49"/>
                <a:stretch>
                  <a:fillRect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8" name="TextovéPole 237"/>
              <p:cNvSpPr txBox="1"/>
              <p:nvPr/>
            </p:nvSpPr>
            <p:spPr>
              <a:xfrm>
                <a:off x="5872814" y="5127575"/>
                <a:ext cx="300318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ℋ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1;∞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38" name="TextovéPole 2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2814" y="5127575"/>
                <a:ext cx="3003181" cy="461665"/>
              </a:xfrm>
              <a:prstGeom prst="rect">
                <a:avLst/>
              </a:prstGeom>
              <a:blipFill rotWithShape="1">
                <a:blip r:embed="rId50"/>
                <a:stretch>
                  <a:fillRect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16269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2" grpId="0"/>
      <p:bldP spid="23" grpId="0"/>
      <p:bldP spid="231" grpId="0"/>
      <p:bldP spid="233" grpId="0"/>
      <p:bldP spid="237" grpId="0"/>
      <p:bldP spid="29" grpId="0"/>
      <p:bldP spid="23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Exponenciální </a:t>
            </a:r>
            <a:r>
              <a:rPr lang="cs-CZ" sz="2800" u="sng" dirty="0">
                <a:latin typeface="Arial" pitchFamily="34" charset="0"/>
                <a:cs typeface="Arial" pitchFamily="34" charset="0"/>
              </a:rPr>
              <a:t>funkce - procvičování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363272" cy="5400600"/>
          </a:xfrm>
        </p:spPr>
        <p:txBody>
          <a:bodyPr/>
          <a:lstStyle/>
          <a:p>
            <a:pPr marL="0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61" name="Skupina 160"/>
          <p:cNvGrpSpPr/>
          <p:nvPr/>
        </p:nvGrpSpPr>
        <p:grpSpPr>
          <a:xfrm>
            <a:off x="2835714" y="2352783"/>
            <a:ext cx="2632705" cy="3073720"/>
            <a:chOff x="896558" y="3197726"/>
            <a:chExt cx="2632705" cy="3073720"/>
          </a:xfrm>
        </p:grpSpPr>
        <p:sp>
          <p:nvSpPr>
            <p:cNvPr id="162" name="Volný tvar 161"/>
            <p:cNvSpPr/>
            <p:nvPr/>
          </p:nvSpPr>
          <p:spPr>
            <a:xfrm>
              <a:off x="896558" y="4870853"/>
              <a:ext cx="2234704" cy="1400593"/>
            </a:xfrm>
            <a:custGeom>
              <a:avLst/>
              <a:gdLst>
                <a:gd name="connsiteX0" fmla="*/ 0 w 2234704"/>
                <a:gd name="connsiteY0" fmla="*/ 1400593 h 1400593"/>
                <a:gd name="connsiteX1" fmla="*/ 205182 w 2234704"/>
                <a:gd name="connsiteY1" fmla="*/ 1396132 h 1400593"/>
                <a:gd name="connsiteX2" fmla="*/ 392523 w 2234704"/>
                <a:gd name="connsiteY2" fmla="*/ 1391672 h 1400593"/>
                <a:gd name="connsiteX3" fmla="*/ 798427 w 2234704"/>
                <a:gd name="connsiteY3" fmla="*/ 1364909 h 1400593"/>
                <a:gd name="connsiteX4" fmla="*/ 976847 w 2234704"/>
                <a:gd name="connsiteY4" fmla="*/ 1320304 h 1400593"/>
                <a:gd name="connsiteX5" fmla="*/ 1159727 w 2234704"/>
                <a:gd name="connsiteY5" fmla="*/ 1262318 h 1400593"/>
                <a:gd name="connsiteX6" fmla="*/ 1342607 w 2234704"/>
                <a:gd name="connsiteY6" fmla="*/ 1213252 h 1400593"/>
                <a:gd name="connsiteX7" fmla="*/ 1516566 w 2234704"/>
                <a:gd name="connsiteY7" fmla="*/ 1079438 h 1400593"/>
                <a:gd name="connsiteX8" fmla="*/ 1690525 w 2234704"/>
                <a:gd name="connsiteY8" fmla="*/ 945623 h 1400593"/>
                <a:gd name="connsiteX9" fmla="*/ 1873405 w 2234704"/>
                <a:gd name="connsiteY9" fmla="*/ 718138 h 1400593"/>
                <a:gd name="connsiteX10" fmla="*/ 2065206 w 2234704"/>
                <a:gd name="connsiteY10" fmla="*/ 365760 h 1400593"/>
                <a:gd name="connsiteX11" fmla="*/ 2199021 w 2234704"/>
                <a:gd name="connsiteY11" fmla="*/ 107051 h 1400593"/>
                <a:gd name="connsiteX12" fmla="*/ 2234704 w 2234704"/>
                <a:gd name="connsiteY12" fmla="*/ 0 h 1400593"/>
                <a:gd name="connsiteX13" fmla="*/ 2234704 w 2234704"/>
                <a:gd name="connsiteY13" fmla="*/ 0 h 1400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34704" h="1400593">
                  <a:moveTo>
                    <a:pt x="0" y="1400593"/>
                  </a:moveTo>
                  <a:lnTo>
                    <a:pt x="205182" y="1396132"/>
                  </a:lnTo>
                  <a:cubicBezTo>
                    <a:pt x="270602" y="1394645"/>
                    <a:pt x="293649" y="1396876"/>
                    <a:pt x="392523" y="1391672"/>
                  </a:cubicBezTo>
                  <a:cubicBezTo>
                    <a:pt x="491397" y="1386468"/>
                    <a:pt x="701040" y="1376804"/>
                    <a:pt x="798427" y="1364909"/>
                  </a:cubicBezTo>
                  <a:cubicBezTo>
                    <a:pt x="895814" y="1353014"/>
                    <a:pt x="916630" y="1337402"/>
                    <a:pt x="976847" y="1320304"/>
                  </a:cubicBezTo>
                  <a:cubicBezTo>
                    <a:pt x="1037064" y="1303206"/>
                    <a:pt x="1098767" y="1280160"/>
                    <a:pt x="1159727" y="1262318"/>
                  </a:cubicBezTo>
                  <a:cubicBezTo>
                    <a:pt x="1220687" y="1244476"/>
                    <a:pt x="1283134" y="1243732"/>
                    <a:pt x="1342607" y="1213252"/>
                  </a:cubicBezTo>
                  <a:cubicBezTo>
                    <a:pt x="1402080" y="1182772"/>
                    <a:pt x="1516566" y="1079438"/>
                    <a:pt x="1516566" y="1079438"/>
                  </a:cubicBezTo>
                  <a:cubicBezTo>
                    <a:pt x="1574552" y="1034833"/>
                    <a:pt x="1631052" y="1005840"/>
                    <a:pt x="1690525" y="945623"/>
                  </a:cubicBezTo>
                  <a:cubicBezTo>
                    <a:pt x="1749998" y="885406"/>
                    <a:pt x="1810958" y="814782"/>
                    <a:pt x="1873405" y="718138"/>
                  </a:cubicBezTo>
                  <a:cubicBezTo>
                    <a:pt x="1935852" y="621494"/>
                    <a:pt x="2010937" y="467608"/>
                    <a:pt x="2065206" y="365760"/>
                  </a:cubicBezTo>
                  <a:cubicBezTo>
                    <a:pt x="2119475" y="263912"/>
                    <a:pt x="2170771" y="168011"/>
                    <a:pt x="2199021" y="107051"/>
                  </a:cubicBezTo>
                  <a:cubicBezTo>
                    <a:pt x="2227271" y="46091"/>
                    <a:pt x="2234704" y="0"/>
                    <a:pt x="2234704" y="0"/>
                  </a:cubicBezTo>
                  <a:lnTo>
                    <a:pt x="2234704" y="0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63" name="Volný tvar 162"/>
            <p:cNvSpPr/>
            <p:nvPr/>
          </p:nvSpPr>
          <p:spPr>
            <a:xfrm>
              <a:off x="3133558" y="3197726"/>
              <a:ext cx="395705" cy="1673727"/>
            </a:xfrm>
            <a:custGeom>
              <a:avLst/>
              <a:gdLst>
                <a:gd name="connsiteX0" fmla="*/ 0 w 395705"/>
                <a:gd name="connsiteY0" fmla="*/ 1673727 h 1673727"/>
                <a:gd name="connsiteX1" fmla="*/ 128337 w 395705"/>
                <a:gd name="connsiteY1" fmla="*/ 1208506 h 1673727"/>
                <a:gd name="connsiteX2" fmla="*/ 240631 w 395705"/>
                <a:gd name="connsiteY2" fmla="*/ 732590 h 1673727"/>
                <a:gd name="connsiteX3" fmla="*/ 310147 w 395705"/>
                <a:gd name="connsiteY3" fmla="*/ 406400 h 1673727"/>
                <a:gd name="connsiteX4" fmla="*/ 352926 w 395705"/>
                <a:gd name="connsiteY4" fmla="*/ 224590 h 1673727"/>
                <a:gd name="connsiteX5" fmla="*/ 395705 w 395705"/>
                <a:gd name="connsiteY5" fmla="*/ 0 h 1673727"/>
                <a:gd name="connsiteX6" fmla="*/ 395705 w 395705"/>
                <a:gd name="connsiteY6" fmla="*/ 0 h 167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705" h="1673727">
                  <a:moveTo>
                    <a:pt x="0" y="1673727"/>
                  </a:moveTo>
                  <a:cubicBezTo>
                    <a:pt x="44116" y="1519544"/>
                    <a:pt x="88232" y="1365362"/>
                    <a:pt x="128337" y="1208506"/>
                  </a:cubicBezTo>
                  <a:cubicBezTo>
                    <a:pt x="168442" y="1051650"/>
                    <a:pt x="210329" y="866274"/>
                    <a:pt x="240631" y="732590"/>
                  </a:cubicBezTo>
                  <a:cubicBezTo>
                    <a:pt x="270933" y="598906"/>
                    <a:pt x="291431" y="491067"/>
                    <a:pt x="310147" y="406400"/>
                  </a:cubicBezTo>
                  <a:cubicBezTo>
                    <a:pt x="328863" y="321733"/>
                    <a:pt x="338666" y="292323"/>
                    <a:pt x="352926" y="224590"/>
                  </a:cubicBezTo>
                  <a:cubicBezTo>
                    <a:pt x="367186" y="156857"/>
                    <a:pt x="395705" y="0"/>
                    <a:pt x="395705" y="0"/>
                  </a:cubicBezTo>
                  <a:lnTo>
                    <a:pt x="395705" y="0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85736" y="1752200"/>
                <a:ext cx="249362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b)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:</m:t>
                    </m:r>
                    <m:r>
                      <a:rPr lang="cs-CZ" sz="2400" b="0" i="1" smtClean="0">
                        <a:latin typeface="Cambria Math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sup>
                    </m:sSup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</a:rPr>
                      <m:t>−2</m:t>
                    </m:r>
                  </m:oMath>
                </a14:m>
                <a:endParaRPr lang="cs-CZ" sz="24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736" y="1752200"/>
                <a:ext cx="2493620" cy="461665"/>
              </a:xfrm>
              <a:prstGeom prst="rect">
                <a:avLst/>
              </a:prstGeom>
              <a:blipFill rotWithShape="1">
                <a:blip r:embed="rId2"/>
                <a:stretch>
                  <a:fillRect l="-3667" t="-9211" b="-30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5" name="Přímá spojnice se šipkou 164"/>
          <p:cNvCxnSpPr/>
          <p:nvPr/>
        </p:nvCxnSpPr>
        <p:spPr>
          <a:xfrm>
            <a:off x="2681858" y="2000095"/>
            <a:ext cx="394995" cy="6565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143377" y="1752199"/>
                <a:ext cx="599451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/>
                  <a:t>g</a:t>
                </a:r>
                <a:r>
                  <a:rPr lang="cs-CZ" sz="2400" dirty="0" smtClean="0"/>
                  <a:t>raf funkce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sup>
                    </m:sSup>
                  </m:oMath>
                </a14:m>
                <a:r>
                  <a:rPr lang="cs-CZ" sz="2400" dirty="0" smtClean="0"/>
                  <a:t> posuneme </a:t>
                </a:r>
                <a:r>
                  <a:rPr lang="cs-CZ" sz="2400" i="1" dirty="0" smtClean="0">
                    <a:solidFill>
                      <a:srgbClr val="990033"/>
                    </a:solidFill>
                  </a:rPr>
                  <a:t>o 2 dolů</a:t>
                </a:r>
                <a:endParaRPr lang="cs-CZ" sz="24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43377" y="1752199"/>
                <a:ext cx="5994512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1628" t="-9211" b="-30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1" name="TextovéPole 230"/>
              <p:cNvSpPr txBox="1"/>
              <p:nvPr/>
            </p:nvSpPr>
            <p:spPr>
              <a:xfrm>
                <a:off x="4460093" y="2654623"/>
                <a:ext cx="99367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1" name="TextovéPole 2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0093" y="2654623"/>
                <a:ext cx="993674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Přímá spojnice se šipkou 24"/>
          <p:cNvCxnSpPr/>
          <p:nvPr/>
        </p:nvCxnSpPr>
        <p:spPr>
          <a:xfrm>
            <a:off x="4255648" y="5191103"/>
            <a:ext cx="1" cy="756000"/>
          </a:xfrm>
          <a:prstGeom prst="straightConnector1">
            <a:avLst/>
          </a:prstGeom>
          <a:ln w="190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Přímá spojnice se šipkou 231"/>
          <p:cNvCxnSpPr/>
          <p:nvPr/>
        </p:nvCxnSpPr>
        <p:spPr>
          <a:xfrm>
            <a:off x="2546274" y="6264314"/>
            <a:ext cx="3809129" cy="0"/>
          </a:xfrm>
          <a:prstGeom prst="straightConnector1">
            <a:avLst/>
          </a:prstGeom>
          <a:ln>
            <a:solidFill>
              <a:schemeClr val="tx1"/>
            </a:solidFill>
            <a:prstDash val="lg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3" name="TextovéPole 232"/>
              <p:cNvSpPr txBox="1"/>
              <p:nvPr/>
            </p:nvSpPr>
            <p:spPr>
              <a:xfrm>
                <a:off x="5901531" y="5894982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3" name="TextovéPole 2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1531" y="5894982"/>
                <a:ext cx="360040" cy="369332"/>
              </a:xfrm>
              <a:prstGeom prst="rect">
                <a:avLst/>
              </a:prstGeom>
              <a:blipFill rotWithShape="1">
                <a:blip r:embed="rId5"/>
                <a:stretch>
                  <a:fillRect r="-33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34" name="Skupina 233"/>
          <p:cNvGrpSpPr/>
          <p:nvPr/>
        </p:nvGrpSpPr>
        <p:grpSpPr>
          <a:xfrm>
            <a:off x="2843749" y="3121019"/>
            <a:ext cx="2632705" cy="3073720"/>
            <a:chOff x="896558" y="3197726"/>
            <a:chExt cx="2632705" cy="3073720"/>
          </a:xfrm>
        </p:grpSpPr>
        <p:sp>
          <p:nvSpPr>
            <p:cNvPr id="235" name="Volný tvar 234"/>
            <p:cNvSpPr/>
            <p:nvPr/>
          </p:nvSpPr>
          <p:spPr>
            <a:xfrm>
              <a:off x="896558" y="4870853"/>
              <a:ext cx="2234704" cy="1400593"/>
            </a:xfrm>
            <a:custGeom>
              <a:avLst/>
              <a:gdLst>
                <a:gd name="connsiteX0" fmla="*/ 0 w 2234704"/>
                <a:gd name="connsiteY0" fmla="*/ 1400593 h 1400593"/>
                <a:gd name="connsiteX1" fmla="*/ 205182 w 2234704"/>
                <a:gd name="connsiteY1" fmla="*/ 1396132 h 1400593"/>
                <a:gd name="connsiteX2" fmla="*/ 392523 w 2234704"/>
                <a:gd name="connsiteY2" fmla="*/ 1391672 h 1400593"/>
                <a:gd name="connsiteX3" fmla="*/ 798427 w 2234704"/>
                <a:gd name="connsiteY3" fmla="*/ 1364909 h 1400593"/>
                <a:gd name="connsiteX4" fmla="*/ 976847 w 2234704"/>
                <a:gd name="connsiteY4" fmla="*/ 1320304 h 1400593"/>
                <a:gd name="connsiteX5" fmla="*/ 1159727 w 2234704"/>
                <a:gd name="connsiteY5" fmla="*/ 1262318 h 1400593"/>
                <a:gd name="connsiteX6" fmla="*/ 1342607 w 2234704"/>
                <a:gd name="connsiteY6" fmla="*/ 1213252 h 1400593"/>
                <a:gd name="connsiteX7" fmla="*/ 1516566 w 2234704"/>
                <a:gd name="connsiteY7" fmla="*/ 1079438 h 1400593"/>
                <a:gd name="connsiteX8" fmla="*/ 1690525 w 2234704"/>
                <a:gd name="connsiteY8" fmla="*/ 945623 h 1400593"/>
                <a:gd name="connsiteX9" fmla="*/ 1873405 w 2234704"/>
                <a:gd name="connsiteY9" fmla="*/ 718138 h 1400593"/>
                <a:gd name="connsiteX10" fmla="*/ 2065206 w 2234704"/>
                <a:gd name="connsiteY10" fmla="*/ 365760 h 1400593"/>
                <a:gd name="connsiteX11" fmla="*/ 2199021 w 2234704"/>
                <a:gd name="connsiteY11" fmla="*/ 107051 h 1400593"/>
                <a:gd name="connsiteX12" fmla="*/ 2234704 w 2234704"/>
                <a:gd name="connsiteY12" fmla="*/ 0 h 1400593"/>
                <a:gd name="connsiteX13" fmla="*/ 2234704 w 2234704"/>
                <a:gd name="connsiteY13" fmla="*/ 0 h 1400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34704" h="1400593">
                  <a:moveTo>
                    <a:pt x="0" y="1400593"/>
                  </a:moveTo>
                  <a:lnTo>
                    <a:pt x="205182" y="1396132"/>
                  </a:lnTo>
                  <a:cubicBezTo>
                    <a:pt x="270602" y="1394645"/>
                    <a:pt x="293649" y="1396876"/>
                    <a:pt x="392523" y="1391672"/>
                  </a:cubicBezTo>
                  <a:cubicBezTo>
                    <a:pt x="491397" y="1386468"/>
                    <a:pt x="701040" y="1376804"/>
                    <a:pt x="798427" y="1364909"/>
                  </a:cubicBezTo>
                  <a:cubicBezTo>
                    <a:pt x="895814" y="1353014"/>
                    <a:pt x="916630" y="1337402"/>
                    <a:pt x="976847" y="1320304"/>
                  </a:cubicBezTo>
                  <a:cubicBezTo>
                    <a:pt x="1037064" y="1303206"/>
                    <a:pt x="1098767" y="1280160"/>
                    <a:pt x="1159727" y="1262318"/>
                  </a:cubicBezTo>
                  <a:cubicBezTo>
                    <a:pt x="1220687" y="1244476"/>
                    <a:pt x="1283134" y="1243732"/>
                    <a:pt x="1342607" y="1213252"/>
                  </a:cubicBezTo>
                  <a:cubicBezTo>
                    <a:pt x="1402080" y="1182772"/>
                    <a:pt x="1516566" y="1079438"/>
                    <a:pt x="1516566" y="1079438"/>
                  </a:cubicBezTo>
                  <a:cubicBezTo>
                    <a:pt x="1574552" y="1034833"/>
                    <a:pt x="1631052" y="1005840"/>
                    <a:pt x="1690525" y="945623"/>
                  </a:cubicBezTo>
                  <a:cubicBezTo>
                    <a:pt x="1749998" y="885406"/>
                    <a:pt x="1810958" y="814782"/>
                    <a:pt x="1873405" y="718138"/>
                  </a:cubicBezTo>
                  <a:cubicBezTo>
                    <a:pt x="1935852" y="621494"/>
                    <a:pt x="2010937" y="467608"/>
                    <a:pt x="2065206" y="365760"/>
                  </a:cubicBezTo>
                  <a:cubicBezTo>
                    <a:pt x="2119475" y="263912"/>
                    <a:pt x="2170771" y="168011"/>
                    <a:pt x="2199021" y="107051"/>
                  </a:cubicBezTo>
                  <a:cubicBezTo>
                    <a:pt x="2227271" y="46091"/>
                    <a:pt x="2234704" y="0"/>
                    <a:pt x="2234704" y="0"/>
                  </a:cubicBezTo>
                  <a:lnTo>
                    <a:pt x="2234704" y="0"/>
                  </a:lnTo>
                </a:path>
              </a:pathLst>
            </a:custGeom>
            <a:noFill/>
            <a:ln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36" name="Volný tvar 235"/>
            <p:cNvSpPr/>
            <p:nvPr/>
          </p:nvSpPr>
          <p:spPr>
            <a:xfrm>
              <a:off x="3133558" y="3197726"/>
              <a:ext cx="395705" cy="1673727"/>
            </a:xfrm>
            <a:custGeom>
              <a:avLst/>
              <a:gdLst>
                <a:gd name="connsiteX0" fmla="*/ 0 w 395705"/>
                <a:gd name="connsiteY0" fmla="*/ 1673727 h 1673727"/>
                <a:gd name="connsiteX1" fmla="*/ 128337 w 395705"/>
                <a:gd name="connsiteY1" fmla="*/ 1208506 h 1673727"/>
                <a:gd name="connsiteX2" fmla="*/ 240631 w 395705"/>
                <a:gd name="connsiteY2" fmla="*/ 732590 h 1673727"/>
                <a:gd name="connsiteX3" fmla="*/ 310147 w 395705"/>
                <a:gd name="connsiteY3" fmla="*/ 406400 h 1673727"/>
                <a:gd name="connsiteX4" fmla="*/ 352926 w 395705"/>
                <a:gd name="connsiteY4" fmla="*/ 224590 h 1673727"/>
                <a:gd name="connsiteX5" fmla="*/ 395705 w 395705"/>
                <a:gd name="connsiteY5" fmla="*/ 0 h 1673727"/>
                <a:gd name="connsiteX6" fmla="*/ 395705 w 395705"/>
                <a:gd name="connsiteY6" fmla="*/ 0 h 167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705" h="1673727">
                  <a:moveTo>
                    <a:pt x="0" y="1673727"/>
                  </a:moveTo>
                  <a:cubicBezTo>
                    <a:pt x="44116" y="1519544"/>
                    <a:pt x="88232" y="1365362"/>
                    <a:pt x="128337" y="1208506"/>
                  </a:cubicBezTo>
                  <a:cubicBezTo>
                    <a:pt x="168442" y="1051650"/>
                    <a:pt x="210329" y="866274"/>
                    <a:pt x="240631" y="732590"/>
                  </a:cubicBezTo>
                  <a:cubicBezTo>
                    <a:pt x="270933" y="598906"/>
                    <a:pt x="291431" y="491067"/>
                    <a:pt x="310147" y="406400"/>
                  </a:cubicBezTo>
                  <a:cubicBezTo>
                    <a:pt x="328863" y="321733"/>
                    <a:pt x="338666" y="292323"/>
                    <a:pt x="352926" y="224590"/>
                  </a:cubicBezTo>
                  <a:cubicBezTo>
                    <a:pt x="367186" y="156857"/>
                    <a:pt x="395705" y="0"/>
                    <a:pt x="395705" y="0"/>
                  </a:cubicBezTo>
                  <a:lnTo>
                    <a:pt x="395705" y="0"/>
                  </a:lnTo>
                </a:path>
              </a:pathLst>
            </a:custGeom>
            <a:noFill/>
            <a:ln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37" name="TextovéPole 236"/>
              <p:cNvSpPr txBox="1"/>
              <p:nvPr/>
            </p:nvSpPr>
            <p:spPr>
              <a:xfrm>
                <a:off x="5392121" y="3429000"/>
                <a:ext cx="137885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0" smtClean="0">
                          <a:solidFill>
                            <a:srgbClr val="990033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b="0" i="0" smtClean="0">
                          <a:solidFill>
                            <a:srgbClr val="990033"/>
                          </a:solidFill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237" name="TextovéPole 2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2121" y="3429000"/>
                <a:ext cx="1378859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" name="Skupina 5"/>
          <p:cNvGrpSpPr/>
          <p:nvPr/>
        </p:nvGrpSpPr>
        <p:grpSpPr>
          <a:xfrm>
            <a:off x="2526093" y="2277261"/>
            <a:ext cx="3809129" cy="4500548"/>
            <a:chOff x="2526093" y="2277261"/>
            <a:chExt cx="3809129" cy="4500548"/>
          </a:xfrm>
        </p:grpSpPr>
        <p:grpSp>
          <p:nvGrpSpPr>
            <p:cNvPr id="193" name="Skupina 192"/>
            <p:cNvGrpSpPr/>
            <p:nvPr/>
          </p:nvGrpSpPr>
          <p:grpSpPr>
            <a:xfrm>
              <a:off x="2526093" y="2277261"/>
              <a:ext cx="3809129" cy="4500548"/>
              <a:chOff x="687215" y="3023956"/>
              <a:chExt cx="3809129" cy="4500548"/>
            </a:xfrm>
          </p:grpSpPr>
          <p:grpSp>
            <p:nvGrpSpPr>
              <p:cNvPr id="194" name="Skupina 193"/>
              <p:cNvGrpSpPr/>
              <p:nvPr/>
            </p:nvGrpSpPr>
            <p:grpSpPr>
              <a:xfrm>
                <a:off x="687215" y="3023956"/>
                <a:ext cx="3809129" cy="4500548"/>
                <a:chOff x="687215" y="3023956"/>
                <a:chExt cx="3809129" cy="4500548"/>
              </a:xfrm>
            </p:grpSpPr>
            <p:grpSp>
              <p:nvGrpSpPr>
                <p:cNvPr id="210" name="Skupina 209"/>
                <p:cNvGrpSpPr/>
                <p:nvPr/>
              </p:nvGrpSpPr>
              <p:grpSpPr>
                <a:xfrm>
                  <a:off x="687215" y="3023956"/>
                  <a:ext cx="3809129" cy="4500548"/>
                  <a:chOff x="687215" y="3023956"/>
                  <a:chExt cx="3809129" cy="4500548"/>
                </a:xfrm>
              </p:grpSpPr>
              <p:grpSp>
                <p:nvGrpSpPr>
                  <p:cNvPr id="212" name="Skupina 211"/>
                  <p:cNvGrpSpPr/>
                  <p:nvPr/>
                </p:nvGrpSpPr>
                <p:grpSpPr>
                  <a:xfrm>
                    <a:off x="687215" y="3023956"/>
                    <a:ext cx="3809129" cy="4500548"/>
                    <a:chOff x="687215" y="3023956"/>
                    <a:chExt cx="3809129" cy="4500548"/>
                  </a:xfrm>
                </p:grpSpPr>
                <p:cxnSp>
                  <p:nvCxnSpPr>
                    <p:cNvPr id="214" name="Přímá spojnice se šipkou 213"/>
                    <p:cNvCxnSpPr/>
                    <p:nvPr/>
                  </p:nvCxnSpPr>
                  <p:spPr>
                    <a:xfrm flipH="1" flipV="1">
                      <a:off x="2410302" y="3023956"/>
                      <a:ext cx="6468" cy="4500548"/>
                    </a:xfrm>
                    <a:prstGeom prst="straightConnector1">
                      <a:avLst/>
                    </a:prstGeom>
                    <a:ln>
                      <a:solidFill>
                        <a:schemeClr val="tx1"/>
                      </a:solidFill>
                      <a:tailEnd type="arrow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grpSp>
                  <p:nvGrpSpPr>
                    <p:cNvPr id="215" name="Skupina 214"/>
                    <p:cNvGrpSpPr/>
                    <p:nvPr/>
                  </p:nvGrpSpPr>
                  <p:grpSpPr>
                    <a:xfrm>
                      <a:off x="687215" y="3789040"/>
                      <a:ext cx="3809129" cy="2610290"/>
                      <a:chOff x="687215" y="3789040"/>
                      <a:chExt cx="3809129" cy="2610290"/>
                    </a:xfrm>
                  </p:grpSpPr>
                  <p:cxnSp>
                    <p:nvCxnSpPr>
                      <p:cNvPr id="216" name="Přímá spojnice se šipkou 215"/>
                      <p:cNvCxnSpPr/>
                      <p:nvPr/>
                    </p:nvCxnSpPr>
                    <p:spPr>
                      <a:xfrm>
                        <a:off x="687215" y="6309320"/>
                        <a:ext cx="3809129" cy="0"/>
                      </a:xfrm>
                      <a:prstGeom prst="straightConnector1">
                        <a:avLst/>
                      </a:prstGeom>
                      <a:ln>
                        <a:solidFill>
                          <a:schemeClr val="tx1"/>
                        </a:solidFill>
                        <a:tailEnd type="arrow"/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mc:AlternateContent xmlns:mc="http://schemas.openxmlformats.org/markup-compatibility/2006" xmlns:a14="http://schemas.microsoft.com/office/drawing/2010/main">
                    <mc:Choice Requires="a14">
                      <p:sp>
                        <p:nvSpPr>
                          <p:cNvPr id="217" name="TextovéPole 216"/>
                          <p:cNvSpPr txBox="1"/>
                          <p:nvPr/>
                        </p:nvSpPr>
                        <p:spPr>
                          <a:xfrm>
                            <a:off x="4041686" y="5971156"/>
                            <a:ext cx="360040" cy="369332"/>
                          </a:xfrm>
                          <a:prstGeom prst="rect">
                            <a:avLst/>
                          </a:prstGeom>
                          <a:noFill/>
                        </p:spPr>
                        <p:txBody>
                          <a:bodyPr wrap="square" rtlCol="0">
                            <a:spAutoFit/>
                          </a:bodyPr>
                          <a:lstStyle/>
                          <a:p>
                            <a:pPr/>
                            <a14:m>
                              <m:oMathPara xmlns:m="http://schemas.openxmlformats.org/officeDocument/2006/math">
                                <m:oMathParaPr>
                                  <m:jc m:val="centerGroup"/>
                                </m:oMathParaPr>
                                <m:oMath xmlns:m="http://schemas.openxmlformats.org/officeDocument/2006/math"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</m:oMath>
                              </m:oMathPara>
                            </a14:m>
                            <a:endParaRPr lang="cs-CZ" dirty="0"/>
                          </a:p>
                        </p:txBody>
                      </p:sp>
                    </mc:Choice>
                    <mc:Fallback xmlns="">
                      <p:sp>
                        <p:nvSpPr>
                          <p:cNvPr id="217" name="TextovéPole 216"/>
                          <p:cNvSpPr txBox="1">
                            <a:spLocks noRot="1" noChangeAspect="1" noMove="1" noResize="1" noEditPoints="1" noAdjustHandles="1" noChangeArrowheads="1" noChangeShapeType="1" noTextEdit="1"/>
                          </p:cNvSpPr>
                          <p:nvPr/>
                        </p:nvSpPr>
                        <p:spPr>
                          <a:xfrm>
                            <a:off x="4041686" y="5971156"/>
                            <a:ext cx="360040" cy="369332"/>
                          </a:xfrm>
                          <a:prstGeom prst="rect">
                            <a:avLst/>
                          </a:prstGeom>
                          <a:blipFill rotWithShape="1">
                            <a:blip r:embed="rId7"/>
                            <a:stretch>
                              <a:fillRect/>
                            </a:stretch>
                          </a:blipFill>
                        </p:spPr>
                        <p:txBody>
                          <a:bodyPr/>
                          <a:lstStyle/>
                          <a:p>
                            <a:r>
                              <a:rPr lang="cs-CZ">
                                <a:noFill/>
                              </a:rPr>
                              <a:t> </a:t>
                            </a:r>
                          </a:p>
                        </p:txBody>
                      </p:sp>
                    </mc:Fallback>
                  </mc:AlternateContent>
                  <p:cxnSp>
                    <p:nvCxnSpPr>
                      <p:cNvPr id="218" name="Přímá spojnice 217"/>
                      <p:cNvCxnSpPr/>
                      <p:nvPr/>
                    </p:nvCxnSpPr>
                    <p:spPr>
                      <a:xfrm>
                        <a:off x="2771800" y="621931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19" name="Přímá spojnice 218"/>
                      <p:cNvCxnSpPr/>
                      <p:nvPr/>
                    </p:nvCxnSpPr>
                    <p:spPr>
                      <a:xfrm>
                        <a:off x="3131840" y="621931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0" name="Přímá spojnice 219"/>
                      <p:cNvCxnSpPr/>
                      <p:nvPr/>
                    </p:nvCxnSpPr>
                    <p:spPr>
                      <a:xfrm>
                        <a:off x="3491880" y="621931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1" name="Přímá spojnice 220"/>
                      <p:cNvCxnSpPr/>
                      <p:nvPr/>
                    </p:nvCxnSpPr>
                    <p:spPr>
                      <a:xfrm>
                        <a:off x="2051720" y="6213799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2" name="Přímá spojnice 221"/>
                      <p:cNvCxnSpPr/>
                      <p:nvPr/>
                    </p:nvCxnSpPr>
                    <p:spPr>
                      <a:xfrm>
                        <a:off x="1691680" y="621931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3" name="Přímá spojnice 222"/>
                      <p:cNvCxnSpPr/>
                      <p:nvPr/>
                    </p:nvCxnSpPr>
                    <p:spPr>
                      <a:xfrm>
                        <a:off x="1286635" y="6213799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4" name="Přímá spojnice 223"/>
                      <p:cNvCxnSpPr/>
                      <p:nvPr/>
                    </p:nvCxnSpPr>
                    <p:spPr>
                      <a:xfrm rot="16200000">
                        <a:off x="2410301" y="585927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5" name="Přímá spojnice 224"/>
                      <p:cNvCxnSpPr/>
                      <p:nvPr/>
                    </p:nvCxnSpPr>
                    <p:spPr>
                      <a:xfrm rot="16200000">
                        <a:off x="2410301" y="549923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6" name="Přímá spojnice 225"/>
                      <p:cNvCxnSpPr/>
                      <p:nvPr/>
                    </p:nvCxnSpPr>
                    <p:spPr>
                      <a:xfrm rot="16200000">
                        <a:off x="2410301" y="513919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7" name="Přímá spojnice 226"/>
                      <p:cNvCxnSpPr/>
                      <p:nvPr/>
                    </p:nvCxnSpPr>
                    <p:spPr>
                      <a:xfrm rot="16200000">
                        <a:off x="2410301" y="477915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8" name="Přímá spojnice 227"/>
                      <p:cNvCxnSpPr/>
                      <p:nvPr/>
                    </p:nvCxnSpPr>
                    <p:spPr>
                      <a:xfrm rot="16200000">
                        <a:off x="2403199" y="441911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9" name="Přímá spojnice 228"/>
                      <p:cNvCxnSpPr/>
                      <p:nvPr/>
                    </p:nvCxnSpPr>
                    <p:spPr>
                      <a:xfrm rot="16200000">
                        <a:off x="2410301" y="405907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30" name="Přímá spojnice 229"/>
                      <p:cNvCxnSpPr/>
                      <p:nvPr/>
                    </p:nvCxnSpPr>
                    <p:spPr>
                      <a:xfrm rot="16200000">
                        <a:off x="2410301" y="369903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</p:grpSp>
              </p:grpSp>
              <p:cxnSp>
                <p:nvCxnSpPr>
                  <p:cNvPr id="213" name="Přímá spojnice 212"/>
                  <p:cNvCxnSpPr/>
                  <p:nvPr/>
                </p:nvCxnSpPr>
                <p:spPr>
                  <a:xfrm rot="16200000">
                    <a:off x="2403199" y="3338990"/>
                    <a:ext cx="0" cy="180020"/>
                  </a:xfrm>
                  <a:prstGeom prst="line">
                    <a:avLst/>
                  </a:prstGeom>
                  <a:ln w="952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211" name="TextovéPole 210"/>
                    <p:cNvSpPr txBox="1"/>
                    <p:nvPr/>
                  </p:nvSpPr>
                  <p:spPr>
                    <a:xfrm>
                      <a:off x="2522759" y="3059668"/>
                      <a:ext cx="360040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oMath>
                        </m:oMathPara>
                      </a14:m>
                      <a:endParaRPr lang="cs-CZ" dirty="0"/>
                    </a:p>
                  </p:txBody>
                </p:sp>
              </mc:Choice>
              <mc:Fallback xmlns="">
                <p:sp>
                  <p:nvSpPr>
                    <p:cNvPr id="69" name="TextovéPole 68"/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2522759" y="3059668"/>
                      <a:ext cx="360040" cy="369332"/>
                    </a:xfrm>
                    <a:prstGeom prst="rect">
                      <a:avLst/>
                    </a:prstGeom>
                    <a:blipFill rotWithShape="1">
                      <a:blip r:embed="rId30"/>
                      <a:stretch>
                        <a:fillRect b="-6557"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cs-CZ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5" name="TextovéPole 194"/>
                  <p:cNvSpPr txBox="1"/>
                  <p:nvPr/>
                </p:nvSpPr>
                <p:spPr>
                  <a:xfrm>
                    <a:off x="1019976" y="6319745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53" name="TextovéPole 5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019976" y="6319745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1"/>
                    <a:stretch>
                      <a:fillRect r="-30508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6" name="TextovéPole 195"/>
                  <p:cNvSpPr txBox="1"/>
                  <p:nvPr/>
                </p:nvSpPr>
                <p:spPr>
                  <a:xfrm>
                    <a:off x="1470658" y="6303809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0" smtClean="0">
                              <a:latin typeface="Cambria Math"/>
                            </a:rPr>
                            <m:t>2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54" name="TextovéPole 5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470658" y="6303809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2"/>
                    <a:stretch>
                      <a:fillRect r="-30508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7" name="TextovéPole 196"/>
                  <p:cNvSpPr txBox="1"/>
                  <p:nvPr/>
                </p:nvSpPr>
                <p:spPr>
                  <a:xfrm>
                    <a:off x="1818319" y="6303809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55" name="TextovéPole 5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818319" y="6303809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3"/>
                    <a:stretch>
                      <a:fillRect r="-30508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8" name="TextovéPole 197"/>
                  <p:cNvSpPr txBox="1"/>
                  <p:nvPr/>
                </p:nvSpPr>
                <p:spPr>
                  <a:xfrm>
                    <a:off x="2170522" y="6302830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56" name="TextovéPole 5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170522" y="6302830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9" name="TextovéPole 198"/>
                  <p:cNvSpPr txBox="1"/>
                  <p:nvPr/>
                </p:nvSpPr>
                <p:spPr>
                  <a:xfrm>
                    <a:off x="2591780" y="6305293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57" name="TextovéPole 5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591780" y="6305293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0" name="TextovéPole 199"/>
                  <p:cNvSpPr txBox="1"/>
                  <p:nvPr/>
                </p:nvSpPr>
                <p:spPr>
                  <a:xfrm>
                    <a:off x="2951820" y="6309865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58" name="TextovéPole 5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951820" y="6309865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1" name="TextovéPole 200"/>
                  <p:cNvSpPr txBox="1"/>
                  <p:nvPr/>
                </p:nvSpPr>
                <p:spPr>
                  <a:xfrm>
                    <a:off x="3311860" y="6305293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59" name="TextovéPole 58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311860" y="6305293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7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2" name="TextovéPole 201"/>
                  <p:cNvSpPr txBox="1"/>
                  <p:nvPr/>
                </p:nvSpPr>
                <p:spPr>
                  <a:xfrm>
                    <a:off x="2043159" y="576461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0" name="TextovéPole 5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43159" y="576461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8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3" name="TextovéPole 202"/>
                  <p:cNvSpPr txBox="1"/>
                  <p:nvPr/>
                </p:nvSpPr>
                <p:spPr>
                  <a:xfrm>
                    <a:off x="2043159" y="540457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1" name="TextovéPole 6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43159" y="540457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4" name="TextovéPole 203"/>
                  <p:cNvSpPr txBox="1"/>
                  <p:nvPr/>
                </p:nvSpPr>
                <p:spPr>
                  <a:xfrm>
                    <a:off x="2056730" y="504453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2" name="TextovéPole 6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56730" y="504453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0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5" name="TextovéPole 204"/>
                  <p:cNvSpPr txBox="1"/>
                  <p:nvPr/>
                </p:nvSpPr>
                <p:spPr>
                  <a:xfrm>
                    <a:off x="2043159" y="468449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3" name="TextovéPole 6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43159" y="468449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1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6" name="TextovéPole 205"/>
                  <p:cNvSpPr txBox="1"/>
                  <p:nvPr/>
                </p:nvSpPr>
                <p:spPr>
                  <a:xfrm>
                    <a:off x="2032259" y="432445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4" name="TextovéPole 6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32259" y="432445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2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7" name="TextovéPole 206"/>
                  <p:cNvSpPr txBox="1"/>
                  <p:nvPr/>
                </p:nvSpPr>
                <p:spPr>
                  <a:xfrm>
                    <a:off x="2043159" y="396441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5" name="TextovéPole 6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43159" y="396441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8" name="TextovéPole 207"/>
                  <p:cNvSpPr txBox="1"/>
                  <p:nvPr/>
                </p:nvSpPr>
                <p:spPr>
                  <a:xfrm>
                    <a:off x="2050261" y="360437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6" name="TextovéPole 6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50261" y="360437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9" name="TextovéPole 208"/>
                  <p:cNvSpPr txBox="1"/>
                  <p:nvPr/>
                </p:nvSpPr>
                <p:spPr>
                  <a:xfrm>
                    <a:off x="2050261" y="3244333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7" name="TextovéPole 6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50261" y="3244333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cxnSp>
          <p:nvCxnSpPr>
            <p:cNvPr id="57" name="Přímá spojnice 56"/>
            <p:cNvCxnSpPr/>
            <p:nvPr/>
          </p:nvCxnSpPr>
          <p:spPr>
            <a:xfrm rot="16200000">
              <a:off x="4242077" y="6174304"/>
              <a:ext cx="0" cy="18002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 rot="16200000">
              <a:off x="4249179" y="5857486"/>
              <a:ext cx="0" cy="18002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9" name="TextovéPole 58"/>
                <p:cNvSpPr txBox="1"/>
                <p:nvPr/>
              </p:nvSpPr>
              <p:spPr>
                <a:xfrm>
                  <a:off x="3809597" y="5762437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59" name="TextovéPole 5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809597" y="5762437"/>
                  <a:ext cx="360040" cy="369332"/>
                </a:xfrm>
                <a:prstGeom prst="rect">
                  <a:avLst/>
                </a:prstGeom>
                <a:blipFill rotWithShape="1">
                  <a:blip r:embed="rId46"/>
                  <a:stretch>
                    <a:fillRect r="-30508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0" name="TextovéPole 59"/>
                <p:cNvSpPr txBox="1"/>
                <p:nvPr/>
              </p:nvSpPr>
              <p:spPr>
                <a:xfrm>
                  <a:off x="3800062" y="622131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60" name="TextovéPole 5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800062" y="6221314"/>
                  <a:ext cx="360040" cy="369332"/>
                </a:xfrm>
                <a:prstGeom prst="rect">
                  <a:avLst/>
                </a:prstGeom>
                <a:blipFill rotWithShape="1">
                  <a:blip r:embed="rId47"/>
                  <a:stretch>
                    <a:fillRect r="-3220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5801908" y="4603925"/>
                <a:ext cx="300318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𝒟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ℛ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1908" y="4603925"/>
                <a:ext cx="3003181" cy="461665"/>
              </a:xfrm>
              <a:prstGeom prst="rect">
                <a:avLst/>
              </a:prstGeom>
              <a:blipFill rotWithShape="1">
                <a:blip r:embed="rId48"/>
                <a:stretch>
                  <a:fillRect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0" name="TextovéPole 69"/>
              <p:cNvSpPr txBox="1"/>
              <p:nvPr/>
            </p:nvSpPr>
            <p:spPr>
              <a:xfrm>
                <a:off x="5872814" y="5127575"/>
                <a:ext cx="300318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ℋ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−2;∞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2814" y="5127575"/>
                <a:ext cx="3003181" cy="461665"/>
              </a:xfrm>
              <a:prstGeom prst="rect">
                <a:avLst/>
              </a:prstGeom>
              <a:blipFill rotWithShape="1">
                <a:blip r:embed="rId49"/>
                <a:stretch>
                  <a:fillRect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65983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31" grpId="0"/>
      <p:bldP spid="233" grpId="0"/>
      <p:bldP spid="237" grpId="0"/>
      <p:bldP spid="67" grpId="0"/>
      <p:bldP spid="7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Exponenciální </a:t>
            </a:r>
            <a:r>
              <a:rPr lang="cs-CZ" sz="2800" u="sng" dirty="0">
                <a:latin typeface="Arial" pitchFamily="34" charset="0"/>
                <a:cs typeface="Arial" pitchFamily="34" charset="0"/>
              </a:rPr>
              <a:t>funkce - procvičování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363272" cy="5400600"/>
          </a:xfrm>
        </p:spPr>
        <p:txBody>
          <a:bodyPr/>
          <a:lstStyle/>
          <a:p>
            <a:pPr marL="0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61" name="Skupina 160"/>
          <p:cNvGrpSpPr/>
          <p:nvPr/>
        </p:nvGrpSpPr>
        <p:grpSpPr>
          <a:xfrm>
            <a:off x="2759275" y="2422558"/>
            <a:ext cx="2632705" cy="3073720"/>
            <a:chOff x="896558" y="3197726"/>
            <a:chExt cx="2632705" cy="3073720"/>
          </a:xfrm>
        </p:grpSpPr>
        <p:sp>
          <p:nvSpPr>
            <p:cNvPr id="162" name="Volný tvar 161"/>
            <p:cNvSpPr/>
            <p:nvPr/>
          </p:nvSpPr>
          <p:spPr>
            <a:xfrm>
              <a:off x="896558" y="4870853"/>
              <a:ext cx="2234704" cy="1400593"/>
            </a:xfrm>
            <a:custGeom>
              <a:avLst/>
              <a:gdLst>
                <a:gd name="connsiteX0" fmla="*/ 0 w 2234704"/>
                <a:gd name="connsiteY0" fmla="*/ 1400593 h 1400593"/>
                <a:gd name="connsiteX1" fmla="*/ 205182 w 2234704"/>
                <a:gd name="connsiteY1" fmla="*/ 1396132 h 1400593"/>
                <a:gd name="connsiteX2" fmla="*/ 392523 w 2234704"/>
                <a:gd name="connsiteY2" fmla="*/ 1391672 h 1400593"/>
                <a:gd name="connsiteX3" fmla="*/ 798427 w 2234704"/>
                <a:gd name="connsiteY3" fmla="*/ 1364909 h 1400593"/>
                <a:gd name="connsiteX4" fmla="*/ 976847 w 2234704"/>
                <a:gd name="connsiteY4" fmla="*/ 1320304 h 1400593"/>
                <a:gd name="connsiteX5" fmla="*/ 1159727 w 2234704"/>
                <a:gd name="connsiteY5" fmla="*/ 1262318 h 1400593"/>
                <a:gd name="connsiteX6" fmla="*/ 1342607 w 2234704"/>
                <a:gd name="connsiteY6" fmla="*/ 1213252 h 1400593"/>
                <a:gd name="connsiteX7" fmla="*/ 1516566 w 2234704"/>
                <a:gd name="connsiteY7" fmla="*/ 1079438 h 1400593"/>
                <a:gd name="connsiteX8" fmla="*/ 1690525 w 2234704"/>
                <a:gd name="connsiteY8" fmla="*/ 945623 h 1400593"/>
                <a:gd name="connsiteX9" fmla="*/ 1873405 w 2234704"/>
                <a:gd name="connsiteY9" fmla="*/ 718138 h 1400593"/>
                <a:gd name="connsiteX10" fmla="*/ 2065206 w 2234704"/>
                <a:gd name="connsiteY10" fmla="*/ 365760 h 1400593"/>
                <a:gd name="connsiteX11" fmla="*/ 2199021 w 2234704"/>
                <a:gd name="connsiteY11" fmla="*/ 107051 h 1400593"/>
                <a:gd name="connsiteX12" fmla="*/ 2234704 w 2234704"/>
                <a:gd name="connsiteY12" fmla="*/ 0 h 1400593"/>
                <a:gd name="connsiteX13" fmla="*/ 2234704 w 2234704"/>
                <a:gd name="connsiteY13" fmla="*/ 0 h 1400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34704" h="1400593">
                  <a:moveTo>
                    <a:pt x="0" y="1400593"/>
                  </a:moveTo>
                  <a:lnTo>
                    <a:pt x="205182" y="1396132"/>
                  </a:lnTo>
                  <a:cubicBezTo>
                    <a:pt x="270602" y="1394645"/>
                    <a:pt x="293649" y="1396876"/>
                    <a:pt x="392523" y="1391672"/>
                  </a:cubicBezTo>
                  <a:cubicBezTo>
                    <a:pt x="491397" y="1386468"/>
                    <a:pt x="701040" y="1376804"/>
                    <a:pt x="798427" y="1364909"/>
                  </a:cubicBezTo>
                  <a:cubicBezTo>
                    <a:pt x="895814" y="1353014"/>
                    <a:pt x="916630" y="1337402"/>
                    <a:pt x="976847" y="1320304"/>
                  </a:cubicBezTo>
                  <a:cubicBezTo>
                    <a:pt x="1037064" y="1303206"/>
                    <a:pt x="1098767" y="1280160"/>
                    <a:pt x="1159727" y="1262318"/>
                  </a:cubicBezTo>
                  <a:cubicBezTo>
                    <a:pt x="1220687" y="1244476"/>
                    <a:pt x="1283134" y="1243732"/>
                    <a:pt x="1342607" y="1213252"/>
                  </a:cubicBezTo>
                  <a:cubicBezTo>
                    <a:pt x="1402080" y="1182772"/>
                    <a:pt x="1516566" y="1079438"/>
                    <a:pt x="1516566" y="1079438"/>
                  </a:cubicBezTo>
                  <a:cubicBezTo>
                    <a:pt x="1574552" y="1034833"/>
                    <a:pt x="1631052" y="1005840"/>
                    <a:pt x="1690525" y="945623"/>
                  </a:cubicBezTo>
                  <a:cubicBezTo>
                    <a:pt x="1749998" y="885406"/>
                    <a:pt x="1810958" y="814782"/>
                    <a:pt x="1873405" y="718138"/>
                  </a:cubicBezTo>
                  <a:cubicBezTo>
                    <a:pt x="1935852" y="621494"/>
                    <a:pt x="2010937" y="467608"/>
                    <a:pt x="2065206" y="365760"/>
                  </a:cubicBezTo>
                  <a:cubicBezTo>
                    <a:pt x="2119475" y="263912"/>
                    <a:pt x="2170771" y="168011"/>
                    <a:pt x="2199021" y="107051"/>
                  </a:cubicBezTo>
                  <a:cubicBezTo>
                    <a:pt x="2227271" y="46091"/>
                    <a:pt x="2234704" y="0"/>
                    <a:pt x="2234704" y="0"/>
                  </a:cubicBezTo>
                  <a:lnTo>
                    <a:pt x="2234704" y="0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63" name="Volný tvar 162"/>
            <p:cNvSpPr/>
            <p:nvPr/>
          </p:nvSpPr>
          <p:spPr>
            <a:xfrm>
              <a:off x="3133558" y="3197726"/>
              <a:ext cx="395705" cy="1673727"/>
            </a:xfrm>
            <a:custGeom>
              <a:avLst/>
              <a:gdLst>
                <a:gd name="connsiteX0" fmla="*/ 0 w 395705"/>
                <a:gd name="connsiteY0" fmla="*/ 1673727 h 1673727"/>
                <a:gd name="connsiteX1" fmla="*/ 128337 w 395705"/>
                <a:gd name="connsiteY1" fmla="*/ 1208506 h 1673727"/>
                <a:gd name="connsiteX2" fmla="*/ 240631 w 395705"/>
                <a:gd name="connsiteY2" fmla="*/ 732590 h 1673727"/>
                <a:gd name="connsiteX3" fmla="*/ 310147 w 395705"/>
                <a:gd name="connsiteY3" fmla="*/ 406400 h 1673727"/>
                <a:gd name="connsiteX4" fmla="*/ 352926 w 395705"/>
                <a:gd name="connsiteY4" fmla="*/ 224590 h 1673727"/>
                <a:gd name="connsiteX5" fmla="*/ 395705 w 395705"/>
                <a:gd name="connsiteY5" fmla="*/ 0 h 1673727"/>
                <a:gd name="connsiteX6" fmla="*/ 395705 w 395705"/>
                <a:gd name="connsiteY6" fmla="*/ 0 h 167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705" h="1673727">
                  <a:moveTo>
                    <a:pt x="0" y="1673727"/>
                  </a:moveTo>
                  <a:cubicBezTo>
                    <a:pt x="44116" y="1519544"/>
                    <a:pt x="88232" y="1365362"/>
                    <a:pt x="128337" y="1208506"/>
                  </a:cubicBezTo>
                  <a:cubicBezTo>
                    <a:pt x="168442" y="1051650"/>
                    <a:pt x="210329" y="866274"/>
                    <a:pt x="240631" y="732590"/>
                  </a:cubicBezTo>
                  <a:cubicBezTo>
                    <a:pt x="270933" y="598906"/>
                    <a:pt x="291431" y="491067"/>
                    <a:pt x="310147" y="406400"/>
                  </a:cubicBezTo>
                  <a:cubicBezTo>
                    <a:pt x="328863" y="321733"/>
                    <a:pt x="338666" y="292323"/>
                    <a:pt x="352926" y="224590"/>
                  </a:cubicBezTo>
                  <a:cubicBezTo>
                    <a:pt x="367186" y="156857"/>
                    <a:pt x="395705" y="0"/>
                    <a:pt x="395705" y="0"/>
                  </a:cubicBezTo>
                  <a:lnTo>
                    <a:pt x="395705" y="0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85736" y="1752200"/>
                <a:ext cx="249362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c)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:</m:t>
                    </m:r>
                    <m:r>
                      <a:rPr lang="cs-CZ" sz="2400" b="0" i="1" smtClean="0">
                        <a:latin typeface="Cambria Math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400" b="0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  <m:t>+1</m:t>
                        </m:r>
                      </m:sup>
                    </m:sSup>
                  </m:oMath>
                </a14:m>
                <a:endParaRPr lang="cs-CZ" sz="24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736" y="1752200"/>
                <a:ext cx="2493620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3667" t="-9211" b="-30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5" name="Přímá spojnice se šipkou 164"/>
          <p:cNvCxnSpPr/>
          <p:nvPr/>
        </p:nvCxnSpPr>
        <p:spPr>
          <a:xfrm>
            <a:off x="2681858" y="2000095"/>
            <a:ext cx="394995" cy="6565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143377" y="1752199"/>
                <a:ext cx="599451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/>
                  <a:t>g</a:t>
                </a:r>
                <a:r>
                  <a:rPr lang="cs-CZ" sz="2400" dirty="0" smtClean="0"/>
                  <a:t>raf funkce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sup>
                    </m:sSup>
                  </m:oMath>
                </a14:m>
                <a:r>
                  <a:rPr lang="cs-CZ" sz="2400" dirty="0" smtClean="0"/>
                  <a:t> posuneme </a:t>
                </a:r>
                <a:r>
                  <a:rPr lang="cs-CZ" sz="2400" i="1" dirty="0" smtClean="0">
                    <a:solidFill>
                      <a:srgbClr val="990033"/>
                    </a:solidFill>
                  </a:rPr>
                  <a:t>o 1 doleva</a:t>
                </a:r>
                <a:endParaRPr lang="cs-CZ" sz="24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43377" y="1752199"/>
                <a:ext cx="5994512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1628" t="-9211" b="-30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1" name="TextovéPole 230"/>
              <p:cNvSpPr txBox="1"/>
              <p:nvPr/>
            </p:nvSpPr>
            <p:spPr>
              <a:xfrm>
                <a:off x="5438344" y="3036978"/>
                <a:ext cx="99367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1" name="TextovéPole 2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8344" y="3036978"/>
                <a:ext cx="993674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Přímá spojnice se šipkou 24"/>
          <p:cNvCxnSpPr/>
          <p:nvPr/>
        </p:nvCxnSpPr>
        <p:spPr>
          <a:xfrm rot="5400000" flipH="1">
            <a:off x="4056704" y="5022581"/>
            <a:ext cx="1" cy="360000"/>
          </a:xfrm>
          <a:prstGeom prst="straightConnector1">
            <a:avLst/>
          </a:prstGeom>
          <a:ln w="190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Přímá spojnice se šipkou 231"/>
          <p:cNvCxnSpPr/>
          <p:nvPr/>
        </p:nvCxnSpPr>
        <p:spPr>
          <a:xfrm rot="5400000">
            <a:off x="1988316" y="4527535"/>
            <a:ext cx="3809129" cy="0"/>
          </a:xfrm>
          <a:prstGeom prst="straightConnector1">
            <a:avLst/>
          </a:prstGeom>
          <a:ln>
            <a:solidFill>
              <a:schemeClr val="tx1"/>
            </a:solidFill>
            <a:prstDash val="lg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3" name="TextovéPole 232"/>
              <p:cNvSpPr txBox="1"/>
              <p:nvPr/>
            </p:nvSpPr>
            <p:spPr>
              <a:xfrm>
                <a:off x="3477177" y="2875300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3" name="TextovéPole 2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7177" y="2875300"/>
                <a:ext cx="360040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5085" r="-11864"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34" name="Skupina 233"/>
          <p:cNvGrpSpPr/>
          <p:nvPr/>
        </p:nvGrpSpPr>
        <p:grpSpPr>
          <a:xfrm>
            <a:off x="2432842" y="2393384"/>
            <a:ext cx="2632705" cy="3073720"/>
            <a:chOff x="896558" y="3197726"/>
            <a:chExt cx="2632705" cy="3073720"/>
          </a:xfrm>
        </p:grpSpPr>
        <p:sp>
          <p:nvSpPr>
            <p:cNvPr id="235" name="Volný tvar 234"/>
            <p:cNvSpPr/>
            <p:nvPr/>
          </p:nvSpPr>
          <p:spPr>
            <a:xfrm>
              <a:off x="896558" y="4870853"/>
              <a:ext cx="2234704" cy="1400593"/>
            </a:xfrm>
            <a:custGeom>
              <a:avLst/>
              <a:gdLst>
                <a:gd name="connsiteX0" fmla="*/ 0 w 2234704"/>
                <a:gd name="connsiteY0" fmla="*/ 1400593 h 1400593"/>
                <a:gd name="connsiteX1" fmla="*/ 205182 w 2234704"/>
                <a:gd name="connsiteY1" fmla="*/ 1396132 h 1400593"/>
                <a:gd name="connsiteX2" fmla="*/ 392523 w 2234704"/>
                <a:gd name="connsiteY2" fmla="*/ 1391672 h 1400593"/>
                <a:gd name="connsiteX3" fmla="*/ 798427 w 2234704"/>
                <a:gd name="connsiteY3" fmla="*/ 1364909 h 1400593"/>
                <a:gd name="connsiteX4" fmla="*/ 976847 w 2234704"/>
                <a:gd name="connsiteY4" fmla="*/ 1320304 h 1400593"/>
                <a:gd name="connsiteX5" fmla="*/ 1159727 w 2234704"/>
                <a:gd name="connsiteY5" fmla="*/ 1262318 h 1400593"/>
                <a:gd name="connsiteX6" fmla="*/ 1342607 w 2234704"/>
                <a:gd name="connsiteY6" fmla="*/ 1213252 h 1400593"/>
                <a:gd name="connsiteX7" fmla="*/ 1516566 w 2234704"/>
                <a:gd name="connsiteY7" fmla="*/ 1079438 h 1400593"/>
                <a:gd name="connsiteX8" fmla="*/ 1690525 w 2234704"/>
                <a:gd name="connsiteY8" fmla="*/ 945623 h 1400593"/>
                <a:gd name="connsiteX9" fmla="*/ 1873405 w 2234704"/>
                <a:gd name="connsiteY9" fmla="*/ 718138 h 1400593"/>
                <a:gd name="connsiteX10" fmla="*/ 2065206 w 2234704"/>
                <a:gd name="connsiteY10" fmla="*/ 365760 h 1400593"/>
                <a:gd name="connsiteX11" fmla="*/ 2199021 w 2234704"/>
                <a:gd name="connsiteY11" fmla="*/ 107051 h 1400593"/>
                <a:gd name="connsiteX12" fmla="*/ 2234704 w 2234704"/>
                <a:gd name="connsiteY12" fmla="*/ 0 h 1400593"/>
                <a:gd name="connsiteX13" fmla="*/ 2234704 w 2234704"/>
                <a:gd name="connsiteY13" fmla="*/ 0 h 1400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34704" h="1400593">
                  <a:moveTo>
                    <a:pt x="0" y="1400593"/>
                  </a:moveTo>
                  <a:lnTo>
                    <a:pt x="205182" y="1396132"/>
                  </a:lnTo>
                  <a:cubicBezTo>
                    <a:pt x="270602" y="1394645"/>
                    <a:pt x="293649" y="1396876"/>
                    <a:pt x="392523" y="1391672"/>
                  </a:cubicBezTo>
                  <a:cubicBezTo>
                    <a:pt x="491397" y="1386468"/>
                    <a:pt x="701040" y="1376804"/>
                    <a:pt x="798427" y="1364909"/>
                  </a:cubicBezTo>
                  <a:cubicBezTo>
                    <a:pt x="895814" y="1353014"/>
                    <a:pt x="916630" y="1337402"/>
                    <a:pt x="976847" y="1320304"/>
                  </a:cubicBezTo>
                  <a:cubicBezTo>
                    <a:pt x="1037064" y="1303206"/>
                    <a:pt x="1098767" y="1280160"/>
                    <a:pt x="1159727" y="1262318"/>
                  </a:cubicBezTo>
                  <a:cubicBezTo>
                    <a:pt x="1220687" y="1244476"/>
                    <a:pt x="1283134" y="1243732"/>
                    <a:pt x="1342607" y="1213252"/>
                  </a:cubicBezTo>
                  <a:cubicBezTo>
                    <a:pt x="1402080" y="1182772"/>
                    <a:pt x="1516566" y="1079438"/>
                    <a:pt x="1516566" y="1079438"/>
                  </a:cubicBezTo>
                  <a:cubicBezTo>
                    <a:pt x="1574552" y="1034833"/>
                    <a:pt x="1631052" y="1005840"/>
                    <a:pt x="1690525" y="945623"/>
                  </a:cubicBezTo>
                  <a:cubicBezTo>
                    <a:pt x="1749998" y="885406"/>
                    <a:pt x="1810958" y="814782"/>
                    <a:pt x="1873405" y="718138"/>
                  </a:cubicBezTo>
                  <a:cubicBezTo>
                    <a:pt x="1935852" y="621494"/>
                    <a:pt x="2010937" y="467608"/>
                    <a:pt x="2065206" y="365760"/>
                  </a:cubicBezTo>
                  <a:cubicBezTo>
                    <a:pt x="2119475" y="263912"/>
                    <a:pt x="2170771" y="168011"/>
                    <a:pt x="2199021" y="107051"/>
                  </a:cubicBezTo>
                  <a:cubicBezTo>
                    <a:pt x="2227271" y="46091"/>
                    <a:pt x="2234704" y="0"/>
                    <a:pt x="2234704" y="0"/>
                  </a:cubicBezTo>
                  <a:lnTo>
                    <a:pt x="2234704" y="0"/>
                  </a:lnTo>
                </a:path>
              </a:pathLst>
            </a:custGeom>
            <a:noFill/>
            <a:ln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36" name="Volný tvar 235"/>
            <p:cNvSpPr/>
            <p:nvPr/>
          </p:nvSpPr>
          <p:spPr>
            <a:xfrm>
              <a:off x="3133558" y="3197726"/>
              <a:ext cx="395705" cy="1673727"/>
            </a:xfrm>
            <a:custGeom>
              <a:avLst/>
              <a:gdLst>
                <a:gd name="connsiteX0" fmla="*/ 0 w 395705"/>
                <a:gd name="connsiteY0" fmla="*/ 1673727 h 1673727"/>
                <a:gd name="connsiteX1" fmla="*/ 128337 w 395705"/>
                <a:gd name="connsiteY1" fmla="*/ 1208506 h 1673727"/>
                <a:gd name="connsiteX2" fmla="*/ 240631 w 395705"/>
                <a:gd name="connsiteY2" fmla="*/ 732590 h 1673727"/>
                <a:gd name="connsiteX3" fmla="*/ 310147 w 395705"/>
                <a:gd name="connsiteY3" fmla="*/ 406400 h 1673727"/>
                <a:gd name="connsiteX4" fmla="*/ 352926 w 395705"/>
                <a:gd name="connsiteY4" fmla="*/ 224590 h 1673727"/>
                <a:gd name="connsiteX5" fmla="*/ 395705 w 395705"/>
                <a:gd name="connsiteY5" fmla="*/ 0 h 1673727"/>
                <a:gd name="connsiteX6" fmla="*/ 395705 w 395705"/>
                <a:gd name="connsiteY6" fmla="*/ 0 h 167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705" h="1673727">
                  <a:moveTo>
                    <a:pt x="0" y="1673727"/>
                  </a:moveTo>
                  <a:cubicBezTo>
                    <a:pt x="44116" y="1519544"/>
                    <a:pt x="88232" y="1365362"/>
                    <a:pt x="128337" y="1208506"/>
                  </a:cubicBezTo>
                  <a:cubicBezTo>
                    <a:pt x="168442" y="1051650"/>
                    <a:pt x="210329" y="866274"/>
                    <a:pt x="240631" y="732590"/>
                  </a:cubicBezTo>
                  <a:cubicBezTo>
                    <a:pt x="270933" y="598906"/>
                    <a:pt x="291431" y="491067"/>
                    <a:pt x="310147" y="406400"/>
                  </a:cubicBezTo>
                  <a:cubicBezTo>
                    <a:pt x="328863" y="321733"/>
                    <a:pt x="338666" y="292323"/>
                    <a:pt x="352926" y="224590"/>
                  </a:cubicBezTo>
                  <a:cubicBezTo>
                    <a:pt x="367186" y="156857"/>
                    <a:pt x="395705" y="0"/>
                    <a:pt x="395705" y="0"/>
                  </a:cubicBezTo>
                  <a:lnTo>
                    <a:pt x="395705" y="0"/>
                  </a:lnTo>
                </a:path>
              </a:pathLst>
            </a:custGeom>
            <a:noFill/>
            <a:ln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37" name="TextovéPole 236"/>
              <p:cNvSpPr txBox="1"/>
              <p:nvPr/>
            </p:nvSpPr>
            <p:spPr>
              <a:xfrm>
                <a:off x="5245751" y="2497639"/>
                <a:ext cx="137885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0" smtClean="0">
                          <a:solidFill>
                            <a:srgbClr val="990033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+1</m:t>
                          </m:r>
                        </m:sup>
                      </m:sSup>
                    </m:oMath>
                  </m:oMathPara>
                </a14:m>
                <a:endParaRPr lang="cs-CZ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237" name="TextovéPole 2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5751" y="2497639"/>
                <a:ext cx="1378859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" name="Skupina 5"/>
          <p:cNvGrpSpPr/>
          <p:nvPr/>
        </p:nvGrpSpPr>
        <p:grpSpPr>
          <a:xfrm>
            <a:off x="2526093" y="2277261"/>
            <a:ext cx="3809129" cy="4500548"/>
            <a:chOff x="2526093" y="2277261"/>
            <a:chExt cx="3809129" cy="4500548"/>
          </a:xfrm>
        </p:grpSpPr>
        <p:grpSp>
          <p:nvGrpSpPr>
            <p:cNvPr id="193" name="Skupina 192"/>
            <p:cNvGrpSpPr/>
            <p:nvPr/>
          </p:nvGrpSpPr>
          <p:grpSpPr>
            <a:xfrm>
              <a:off x="2526093" y="2277261"/>
              <a:ext cx="3809129" cy="4500548"/>
              <a:chOff x="687215" y="3023956"/>
              <a:chExt cx="3809129" cy="4500548"/>
            </a:xfrm>
          </p:grpSpPr>
          <p:grpSp>
            <p:nvGrpSpPr>
              <p:cNvPr id="194" name="Skupina 193"/>
              <p:cNvGrpSpPr/>
              <p:nvPr/>
            </p:nvGrpSpPr>
            <p:grpSpPr>
              <a:xfrm>
                <a:off x="687215" y="3023956"/>
                <a:ext cx="3809129" cy="4500548"/>
                <a:chOff x="687215" y="3023956"/>
                <a:chExt cx="3809129" cy="4500548"/>
              </a:xfrm>
            </p:grpSpPr>
            <p:grpSp>
              <p:nvGrpSpPr>
                <p:cNvPr id="210" name="Skupina 209"/>
                <p:cNvGrpSpPr/>
                <p:nvPr/>
              </p:nvGrpSpPr>
              <p:grpSpPr>
                <a:xfrm>
                  <a:off x="687215" y="3023956"/>
                  <a:ext cx="3809129" cy="4500548"/>
                  <a:chOff x="687215" y="3023956"/>
                  <a:chExt cx="3809129" cy="4500548"/>
                </a:xfrm>
              </p:grpSpPr>
              <p:grpSp>
                <p:nvGrpSpPr>
                  <p:cNvPr id="212" name="Skupina 211"/>
                  <p:cNvGrpSpPr/>
                  <p:nvPr/>
                </p:nvGrpSpPr>
                <p:grpSpPr>
                  <a:xfrm>
                    <a:off x="687215" y="3023956"/>
                    <a:ext cx="3809129" cy="4500548"/>
                    <a:chOff x="687215" y="3023956"/>
                    <a:chExt cx="3809129" cy="4500548"/>
                  </a:xfrm>
                </p:grpSpPr>
                <p:cxnSp>
                  <p:nvCxnSpPr>
                    <p:cNvPr id="214" name="Přímá spojnice se šipkou 213"/>
                    <p:cNvCxnSpPr/>
                    <p:nvPr/>
                  </p:nvCxnSpPr>
                  <p:spPr>
                    <a:xfrm flipH="1" flipV="1">
                      <a:off x="2410302" y="3023956"/>
                      <a:ext cx="6468" cy="4500548"/>
                    </a:xfrm>
                    <a:prstGeom prst="straightConnector1">
                      <a:avLst/>
                    </a:prstGeom>
                    <a:ln>
                      <a:solidFill>
                        <a:schemeClr val="tx1"/>
                      </a:solidFill>
                      <a:tailEnd type="arrow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grpSp>
                  <p:nvGrpSpPr>
                    <p:cNvPr id="215" name="Skupina 214"/>
                    <p:cNvGrpSpPr/>
                    <p:nvPr/>
                  </p:nvGrpSpPr>
                  <p:grpSpPr>
                    <a:xfrm>
                      <a:off x="687215" y="3789040"/>
                      <a:ext cx="3809129" cy="2610290"/>
                      <a:chOff x="687215" y="3789040"/>
                      <a:chExt cx="3809129" cy="2610290"/>
                    </a:xfrm>
                  </p:grpSpPr>
                  <p:cxnSp>
                    <p:nvCxnSpPr>
                      <p:cNvPr id="216" name="Přímá spojnice se šipkou 215"/>
                      <p:cNvCxnSpPr/>
                      <p:nvPr/>
                    </p:nvCxnSpPr>
                    <p:spPr>
                      <a:xfrm>
                        <a:off x="687215" y="6309320"/>
                        <a:ext cx="3809129" cy="0"/>
                      </a:xfrm>
                      <a:prstGeom prst="straightConnector1">
                        <a:avLst/>
                      </a:prstGeom>
                      <a:ln>
                        <a:solidFill>
                          <a:schemeClr val="tx1"/>
                        </a:solidFill>
                        <a:tailEnd type="arrow"/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mc:AlternateContent xmlns:mc="http://schemas.openxmlformats.org/markup-compatibility/2006" xmlns:a14="http://schemas.microsoft.com/office/drawing/2010/main">
                    <mc:Choice Requires="a14">
                      <p:sp>
                        <p:nvSpPr>
                          <p:cNvPr id="217" name="TextovéPole 216"/>
                          <p:cNvSpPr txBox="1"/>
                          <p:nvPr/>
                        </p:nvSpPr>
                        <p:spPr>
                          <a:xfrm>
                            <a:off x="4041686" y="5971156"/>
                            <a:ext cx="360040" cy="369332"/>
                          </a:xfrm>
                          <a:prstGeom prst="rect">
                            <a:avLst/>
                          </a:prstGeom>
                          <a:noFill/>
                        </p:spPr>
                        <p:txBody>
                          <a:bodyPr wrap="square" rtlCol="0">
                            <a:spAutoFit/>
                          </a:bodyPr>
                          <a:lstStyle/>
                          <a:p>
                            <a:pPr/>
                            <a14:m>
                              <m:oMathPara xmlns:m="http://schemas.openxmlformats.org/officeDocument/2006/math">
                                <m:oMathParaPr>
                                  <m:jc m:val="centerGroup"/>
                                </m:oMathParaPr>
                                <m:oMath xmlns:m="http://schemas.openxmlformats.org/officeDocument/2006/math"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</m:oMath>
                              </m:oMathPara>
                            </a14:m>
                            <a:endParaRPr lang="cs-CZ" dirty="0"/>
                          </a:p>
                        </p:txBody>
                      </p:sp>
                    </mc:Choice>
                    <mc:Fallback xmlns="">
                      <p:sp>
                        <p:nvSpPr>
                          <p:cNvPr id="217" name="TextovéPole 216"/>
                          <p:cNvSpPr txBox="1">
                            <a:spLocks noRot="1" noChangeAspect="1" noMove="1" noResize="1" noEditPoints="1" noAdjustHandles="1" noChangeArrowheads="1" noChangeShapeType="1" noTextEdit="1"/>
                          </p:cNvSpPr>
                          <p:nvPr/>
                        </p:nvSpPr>
                        <p:spPr>
                          <a:xfrm>
                            <a:off x="4041686" y="5971156"/>
                            <a:ext cx="360040" cy="369332"/>
                          </a:xfrm>
                          <a:prstGeom prst="rect">
                            <a:avLst/>
                          </a:prstGeom>
                          <a:blipFill rotWithShape="1">
                            <a:blip r:embed="rId8"/>
                            <a:stretch>
                              <a:fillRect/>
                            </a:stretch>
                          </a:blipFill>
                        </p:spPr>
                        <p:txBody>
                          <a:bodyPr/>
                          <a:lstStyle/>
                          <a:p>
                            <a:r>
                              <a:rPr lang="cs-CZ">
                                <a:noFill/>
                              </a:rPr>
                              <a:t> </a:t>
                            </a:r>
                          </a:p>
                        </p:txBody>
                      </p:sp>
                    </mc:Fallback>
                  </mc:AlternateContent>
                  <p:cxnSp>
                    <p:nvCxnSpPr>
                      <p:cNvPr id="218" name="Přímá spojnice 217"/>
                      <p:cNvCxnSpPr/>
                      <p:nvPr/>
                    </p:nvCxnSpPr>
                    <p:spPr>
                      <a:xfrm>
                        <a:off x="2771800" y="621931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19" name="Přímá spojnice 218"/>
                      <p:cNvCxnSpPr/>
                      <p:nvPr/>
                    </p:nvCxnSpPr>
                    <p:spPr>
                      <a:xfrm>
                        <a:off x="3131840" y="621931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0" name="Přímá spojnice 219"/>
                      <p:cNvCxnSpPr/>
                      <p:nvPr/>
                    </p:nvCxnSpPr>
                    <p:spPr>
                      <a:xfrm>
                        <a:off x="3491880" y="621931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1" name="Přímá spojnice 220"/>
                      <p:cNvCxnSpPr/>
                      <p:nvPr/>
                    </p:nvCxnSpPr>
                    <p:spPr>
                      <a:xfrm>
                        <a:off x="2051720" y="6213799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2" name="Přímá spojnice 221"/>
                      <p:cNvCxnSpPr/>
                      <p:nvPr/>
                    </p:nvCxnSpPr>
                    <p:spPr>
                      <a:xfrm>
                        <a:off x="1691680" y="621931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3" name="Přímá spojnice 222"/>
                      <p:cNvCxnSpPr/>
                      <p:nvPr/>
                    </p:nvCxnSpPr>
                    <p:spPr>
                      <a:xfrm>
                        <a:off x="1286635" y="6213799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4" name="Přímá spojnice 223"/>
                      <p:cNvCxnSpPr/>
                      <p:nvPr/>
                    </p:nvCxnSpPr>
                    <p:spPr>
                      <a:xfrm rot="16200000">
                        <a:off x="2410301" y="585927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5" name="Přímá spojnice 224"/>
                      <p:cNvCxnSpPr/>
                      <p:nvPr/>
                    </p:nvCxnSpPr>
                    <p:spPr>
                      <a:xfrm rot="16200000">
                        <a:off x="2410301" y="549923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6" name="Přímá spojnice 225"/>
                      <p:cNvCxnSpPr/>
                      <p:nvPr/>
                    </p:nvCxnSpPr>
                    <p:spPr>
                      <a:xfrm rot="16200000">
                        <a:off x="2410301" y="513919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7" name="Přímá spojnice 226"/>
                      <p:cNvCxnSpPr/>
                      <p:nvPr/>
                    </p:nvCxnSpPr>
                    <p:spPr>
                      <a:xfrm rot="16200000">
                        <a:off x="2410301" y="477915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8" name="Přímá spojnice 227"/>
                      <p:cNvCxnSpPr/>
                      <p:nvPr/>
                    </p:nvCxnSpPr>
                    <p:spPr>
                      <a:xfrm rot="16200000">
                        <a:off x="2403199" y="441911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9" name="Přímá spojnice 228"/>
                      <p:cNvCxnSpPr/>
                      <p:nvPr/>
                    </p:nvCxnSpPr>
                    <p:spPr>
                      <a:xfrm rot="16200000">
                        <a:off x="2410301" y="405907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30" name="Přímá spojnice 229"/>
                      <p:cNvCxnSpPr/>
                      <p:nvPr/>
                    </p:nvCxnSpPr>
                    <p:spPr>
                      <a:xfrm rot="16200000">
                        <a:off x="2410301" y="369903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</p:grpSp>
              </p:grpSp>
              <p:cxnSp>
                <p:nvCxnSpPr>
                  <p:cNvPr id="213" name="Přímá spojnice 212"/>
                  <p:cNvCxnSpPr/>
                  <p:nvPr/>
                </p:nvCxnSpPr>
                <p:spPr>
                  <a:xfrm rot="16200000">
                    <a:off x="2403199" y="3338990"/>
                    <a:ext cx="0" cy="180020"/>
                  </a:xfrm>
                  <a:prstGeom prst="line">
                    <a:avLst/>
                  </a:prstGeom>
                  <a:ln w="952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211" name="TextovéPole 210"/>
                    <p:cNvSpPr txBox="1"/>
                    <p:nvPr/>
                  </p:nvSpPr>
                  <p:spPr>
                    <a:xfrm>
                      <a:off x="2522759" y="3059668"/>
                      <a:ext cx="360040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oMath>
                        </m:oMathPara>
                      </a14:m>
                      <a:endParaRPr lang="cs-CZ" dirty="0"/>
                    </a:p>
                  </p:txBody>
                </p:sp>
              </mc:Choice>
              <mc:Fallback xmlns="">
                <p:sp>
                  <p:nvSpPr>
                    <p:cNvPr id="69" name="TextovéPole 68"/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2522759" y="3059668"/>
                      <a:ext cx="360040" cy="369332"/>
                    </a:xfrm>
                    <a:prstGeom prst="rect">
                      <a:avLst/>
                    </a:prstGeom>
                    <a:blipFill rotWithShape="1">
                      <a:blip r:embed="rId30"/>
                      <a:stretch>
                        <a:fillRect b="-6557"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cs-CZ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5" name="TextovéPole 194"/>
                  <p:cNvSpPr txBox="1"/>
                  <p:nvPr/>
                </p:nvSpPr>
                <p:spPr>
                  <a:xfrm>
                    <a:off x="1019976" y="6319745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53" name="TextovéPole 5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019976" y="6319745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1"/>
                    <a:stretch>
                      <a:fillRect r="-30508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6" name="TextovéPole 195"/>
                  <p:cNvSpPr txBox="1"/>
                  <p:nvPr/>
                </p:nvSpPr>
                <p:spPr>
                  <a:xfrm>
                    <a:off x="1470658" y="6303809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0" smtClean="0">
                              <a:latin typeface="Cambria Math"/>
                            </a:rPr>
                            <m:t>2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54" name="TextovéPole 5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470658" y="6303809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2"/>
                    <a:stretch>
                      <a:fillRect r="-30508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7" name="TextovéPole 196"/>
                  <p:cNvSpPr txBox="1"/>
                  <p:nvPr/>
                </p:nvSpPr>
                <p:spPr>
                  <a:xfrm>
                    <a:off x="1818319" y="6303809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55" name="TextovéPole 5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818319" y="6303809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3"/>
                    <a:stretch>
                      <a:fillRect r="-30508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8" name="TextovéPole 197"/>
                  <p:cNvSpPr txBox="1"/>
                  <p:nvPr/>
                </p:nvSpPr>
                <p:spPr>
                  <a:xfrm>
                    <a:off x="2162719" y="6241137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198" name="TextovéPole 19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162719" y="6241137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9" name="TextovéPole 198"/>
                  <p:cNvSpPr txBox="1"/>
                  <p:nvPr/>
                </p:nvSpPr>
                <p:spPr>
                  <a:xfrm>
                    <a:off x="2591780" y="6305293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57" name="TextovéPole 5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591780" y="6305293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0" name="TextovéPole 199"/>
                  <p:cNvSpPr txBox="1"/>
                  <p:nvPr/>
                </p:nvSpPr>
                <p:spPr>
                  <a:xfrm>
                    <a:off x="2951820" y="6309865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58" name="TextovéPole 5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951820" y="6309865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1" name="TextovéPole 200"/>
                  <p:cNvSpPr txBox="1"/>
                  <p:nvPr/>
                </p:nvSpPr>
                <p:spPr>
                  <a:xfrm>
                    <a:off x="3311860" y="6305293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59" name="TextovéPole 58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311860" y="6305293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7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2" name="TextovéPole 201"/>
                  <p:cNvSpPr txBox="1"/>
                  <p:nvPr/>
                </p:nvSpPr>
                <p:spPr>
                  <a:xfrm>
                    <a:off x="2043159" y="576461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0" name="TextovéPole 5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43159" y="576461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8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3" name="TextovéPole 202"/>
                  <p:cNvSpPr txBox="1"/>
                  <p:nvPr/>
                </p:nvSpPr>
                <p:spPr>
                  <a:xfrm>
                    <a:off x="2043159" y="540457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1" name="TextovéPole 6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43159" y="540457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4" name="TextovéPole 203"/>
                  <p:cNvSpPr txBox="1"/>
                  <p:nvPr/>
                </p:nvSpPr>
                <p:spPr>
                  <a:xfrm>
                    <a:off x="2056730" y="504453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2" name="TextovéPole 6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56730" y="504453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0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5" name="TextovéPole 204"/>
                  <p:cNvSpPr txBox="1"/>
                  <p:nvPr/>
                </p:nvSpPr>
                <p:spPr>
                  <a:xfrm>
                    <a:off x="2043159" y="468449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3" name="TextovéPole 6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43159" y="468449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1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6" name="TextovéPole 205"/>
                  <p:cNvSpPr txBox="1"/>
                  <p:nvPr/>
                </p:nvSpPr>
                <p:spPr>
                  <a:xfrm>
                    <a:off x="2032259" y="432445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4" name="TextovéPole 6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32259" y="432445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2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7" name="TextovéPole 206"/>
                  <p:cNvSpPr txBox="1"/>
                  <p:nvPr/>
                </p:nvSpPr>
                <p:spPr>
                  <a:xfrm>
                    <a:off x="2043159" y="396441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5" name="TextovéPole 6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43159" y="396441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8" name="TextovéPole 207"/>
                  <p:cNvSpPr txBox="1"/>
                  <p:nvPr/>
                </p:nvSpPr>
                <p:spPr>
                  <a:xfrm>
                    <a:off x="2050261" y="360437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6" name="TextovéPole 6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50261" y="360437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9" name="TextovéPole 208"/>
                  <p:cNvSpPr txBox="1"/>
                  <p:nvPr/>
                </p:nvSpPr>
                <p:spPr>
                  <a:xfrm>
                    <a:off x="2050261" y="3244333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7" name="TextovéPole 6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50261" y="3244333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cxnSp>
          <p:nvCxnSpPr>
            <p:cNvPr id="57" name="Přímá spojnice 56"/>
            <p:cNvCxnSpPr/>
            <p:nvPr/>
          </p:nvCxnSpPr>
          <p:spPr>
            <a:xfrm rot="16200000">
              <a:off x="4242077" y="6174304"/>
              <a:ext cx="0" cy="18002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 rot="16200000">
              <a:off x="4249179" y="5857486"/>
              <a:ext cx="0" cy="18002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9" name="TextovéPole 58"/>
                <p:cNvSpPr txBox="1"/>
                <p:nvPr/>
              </p:nvSpPr>
              <p:spPr>
                <a:xfrm>
                  <a:off x="3809597" y="5762437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59" name="TextovéPole 5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809597" y="5762437"/>
                  <a:ext cx="360040" cy="369332"/>
                </a:xfrm>
                <a:prstGeom prst="rect">
                  <a:avLst/>
                </a:prstGeom>
                <a:blipFill rotWithShape="1">
                  <a:blip r:embed="rId46"/>
                  <a:stretch>
                    <a:fillRect r="-30508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0" name="TextovéPole 59"/>
                <p:cNvSpPr txBox="1"/>
                <p:nvPr/>
              </p:nvSpPr>
              <p:spPr>
                <a:xfrm>
                  <a:off x="3800062" y="6221314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60" name="TextovéPole 5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800062" y="6221314"/>
                  <a:ext cx="360040" cy="369332"/>
                </a:xfrm>
                <a:prstGeom prst="rect">
                  <a:avLst/>
                </a:prstGeom>
                <a:blipFill rotWithShape="1">
                  <a:blip r:embed="rId47"/>
                  <a:stretch>
                    <a:fillRect r="-3220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5801908" y="4603925"/>
                <a:ext cx="300318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𝒟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b>
                          </m:sSub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ℛ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1908" y="4603925"/>
                <a:ext cx="3003181" cy="461665"/>
              </a:xfrm>
              <a:prstGeom prst="rect">
                <a:avLst/>
              </a:prstGeom>
              <a:blipFill rotWithShape="1">
                <a:blip r:embed="rId48"/>
                <a:stretch>
                  <a:fillRect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ovéPole 63"/>
              <p:cNvSpPr txBox="1"/>
              <p:nvPr/>
            </p:nvSpPr>
            <p:spPr>
              <a:xfrm>
                <a:off x="5935180" y="5127575"/>
                <a:ext cx="300318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ℋ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b>
                          </m:sSub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0;∞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35180" y="5127575"/>
                <a:ext cx="3003181" cy="461665"/>
              </a:xfrm>
              <a:prstGeom prst="rect">
                <a:avLst/>
              </a:prstGeom>
              <a:blipFill rotWithShape="1">
                <a:blip r:embed="rId49"/>
                <a:stretch>
                  <a:fillRect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1371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31" grpId="0"/>
      <p:bldP spid="233" grpId="0"/>
      <p:bldP spid="237" grpId="0"/>
      <p:bldP spid="62" grpId="0"/>
      <p:bldP spid="6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Exponenciální </a:t>
            </a:r>
            <a:r>
              <a:rPr lang="cs-CZ" sz="2800" u="sng" dirty="0">
                <a:latin typeface="Arial" pitchFamily="34" charset="0"/>
                <a:cs typeface="Arial" pitchFamily="34" charset="0"/>
              </a:rPr>
              <a:t>funkce - procvičování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363272" cy="5400600"/>
          </a:xfrm>
        </p:spPr>
        <p:txBody>
          <a:bodyPr/>
          <a:lstStyle/>
          <a:p>
            <a:pPr marL="0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61" name="Skupina 160"/>
          <p:cNvGrpSpPr/>
          <p:nvPr/>
        </p:nvGrpSpPr>
        <p:grpSpPr>
          <a:xfrm>
            <a:off x="2805639" y="2925133"/>
            <a:ext cx="2632705" cy="3073720"/>
            <a:chOff x="896558" y="3197726"/>
            <a:chExt cx="2632705" cy="3073720"/>
          </a:xfrm>
        </p:grpSpPr>
        <p:sp>
          <p:nvSpPr>
            <p:cNvPr id="162" name="Volný tvar 161"/>
            <p:cNvSpPr/>
            <p:nvPr/>
          </p:nvSpPr>
          <p:spPr>
            <a:xfrm>
              <a:off x="896558" y="4870853"/>
              <a:ext cx="2234704" cy="1400593"/>
            </a:xfrm>
            <a:custGeom>
              <a:avLst/>
              <a:gdLst>
                <a:gd name="connsiteX0" fmla="*/ 0 w 2234704"/>
                <a:gd name="connsiteY0" fmla="*/ 1400593 h 1400593"/>
                <a:gd name="connsiteX1" fmla="*/ 205182 w 2234704"/>
                <a:gd name="connsiteY1" fmla="*/ 1396132 h 1400593"/>
                <a:gd name="connsiteX2" fmla="*/ 392523 w 2234704"/>
                <a:gd name="connsiteY2" fmla="*/ 1391672 h 1400593"/>
                <a:gd name="connsiteX3" fmla="*/ 798427 w 2234704"/>
                <a:gd name="connsiteY3" fmla="*/ 1364909 h 1400593"/>
                <a:gd name="connsiteX4" fmla="*/ 976847 w 2234704"/>
                <a:gd name="connsiteY4" fmla="*/ 1320304 h 1400593"/>
                <a:gd name="connsiteX5" fmla="*/ 1159727 w 2234704"/>
                <a:gd name="connsiteY5" fmla="*/ 1262318 h 1400593"/>
                <a:gd name="connsiteX6" fmla="*/ 1342607 w 2234704"/>
                <a:gd name="connsiteY6" fmla="*/ 1213252 h 1400593"/>
                <a:gd name="connsiteX7" fmla="*/ 1516566 w 2234704"/>
                <a:gd name="connsiteY7" fmla="*/ 1079438 h 1400593"/>
                <a:gd name="connsiteX8" fmla="*/ 1690525 w 2234704"/>
                <a:gd name="connsiteY8" fmla="*/ 945623 h 1400593"/>
                <a:gd name="connsiteX9" fmla="*/ 1873405 w 2234704"/>
                <a:gd name="connsiteY9" fmla="*/ 718138 h 1400593"/>
                <a:gd name="connsiteX10" fmla="*/ 2065206 w 2234704"/>
                <a:gd name="connsiteY10" fmla="*/ 365760 h 1400593"/>
                <a:gd name="connsiteX11" fmla="*/ 2199021 w 2234704"/>
                <a:gd name="connsiteY11" fmla="*/ 107051 h 1400593"/>
                <a:gd name="connsiteX12" fmla="*/ 2234704 w 2234704"/>
                <a:gd name="connsiteY12" fmla="*/ 0 h 1400593"/>
                <a:gd name="connsiteX13" fmla="*/ 2234704 w 2234704"/>
                <a:gd name="connsiteY13" fmla="*/ 0 h 1400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34704" h="1400593">
                  <a:moveTo>
                    <a:pt x="0" y="1400593"/>
                  </a:moveTo>
                  <a:lnTo>
                    <a:pt x="205182" y="1396132"/>
                  </a:lnTo>
                  <a:cubicBezTo>
                    <a:pt x="270602" y="1394645"/>
                    <a:pt x="293649" y="1396876"/>
                    <a:pt x="392523" y="1391672"/>
                  </a:cubicBezTo>
                  <a:cubicBezTo>
                    <a:pt x="491397" y="1386468"/>
                    <a:pt x="701040" y="1376804"/>
                    <a:pt x="798427" y="1364909"/>
                  </a:cubicBezTo>
                  <a:cubicBezTo>
                    <a:pt x="895814" y="1353014"/>
                    <a:pt x="916630" y="1337402"/>
                    <a:pt x="976847" y="1320304"/>
                  </a:cubicBezTo>
                  <a:cubicBezTo>
                    <a:pt x="1037064" y="1303206"/>
                    <a:pt x="1098767" y="1280160"/>
                    <a:pt x="1159727" y="1262318"/>
                  </a:cubicBezTo>
                  <a:cubicBezTo>
                    <a:pt x="1220687" y="1244476"/>
                    <a:pt x="1283134" y="1243732"/>
                    <a:pt x="1342607" y="1213252"/>
                  </a:cubicBezTo>
                  <a:cubicBezTo>
                    <a:pt x="1402080" y="1182772"/>
                    <a:pt x="1516566" y="1079438"/>
                    <a:pt x="1516566" y="1079438"/>
                  </a:cubicBezTo>
                  <a:cubicBezTo>
                    <a:pt x="1574552" y="1034833"/>
                    <a:pt x="1631052" y="1005840"/>
                    <a:pt x="1690525" y="945623"/>
                  </a:cubicBezTo>
                  <a:cubicBezTo>
                    <a:pt x="1749998" y="885406"/>
                    <a:pt x="1810958" y="814782"/>
                    <a:pt x="1873405" y="718138"/>
                  </a:cubicBezTo>
                  <a:cubicBezTo>
                    <a:pt x="1935852" y="621494"/>
                    <a:pt x="2010937" y="467608"/>
                    <a:pt x="2065206" y="365760"/>
                  </a:cubicBezTo>
                  <a:cubicBezTo>
                    <a:pt x="2119475" y="263912"/>
                    <a:pt x="2170771" y="168011"/>
                    <a:pt x="2199021" y="107051"/>
                  </a:cubicBezTo>
                  <a:cubicBezTo>
                    <a:pt x="2227271" y="46091"/>
                    <a:pt x="2234704" y="0"/>
                    <a:pt x="2234704" y="0"/>
                  </a:cubicBezTo>
                  <a:lnTo>
                    <a:pt x="2234704" y="0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63" name="Volný tvar 162"/>
            <p:cNvSpPr/>
            <p:nvPr/>
          </p:nvSpPr>
          <p:spPr>
            <a:xfrm>
              <a:off x="3133558" y="3197726"/>
              <a:ext cx="395705" cy="1673727"/>
            </a:xfrm>
            <a:custGeom>
              <a:avLst/>
              <a:gdLst>
                <a:gd name="connsiteX0" fmla="*/ 0 w 395705"/>
                <a:gd name="connsiteY0" fmla="*/ 1673727 h 1673727"/>
                <a:gd name="connsiteX1" fmla="*/ 128337 w 395705"/>
                <a:gd name="connsiteY1" fmla="*/ 1208506 h 1673727"/>
                <a:gd name="connsiteX2" fmla="*/ 240631 w 395705"/>
                <a:gd name="connsiteY2" fmla="*/ 732590 h 1673727"/>
                <a:gd name="connsiteX3" fmla="*/ 310147 w 395705"/>
                <a:gd name="connsiteY3" fmla="*/ 406400 h 1673727"/>
                <a:gd name="connsiteX4" fmla="*/ 352926 w 395705"/>
                <a:gd name="connsiteY4" fmla="*/ 224590 h 1673727"/>
                <a:gd name="connsiteX5" fmla="*/ 395705 w 395705"/>
                <a:gd name="connsiteY5" fmla="*/ 0 h 1673727"/>
                <a:gd name="connsiteX6" fmla="*/ 395705 w 395705"/>
                <a:gd name="connsiteY6" fmla="*/ 0 h 167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705" h="1673727">
                  <a:moveTo>
                    <a:pt x="0" y="1673727"/>
                  </a:moveTo>
                  <a:cubicBezTo>
                    <a:pt x="44116" y="1519544"/>
                    <a:pt x="88232" y="1365362"/>
                    <a:pt x="128337" y="1208506"/>
                  </a:cubicBezTo>
                  <a:cubicBezTo>
                    <a:pt x="168442" y="1051650"/>
                    <a:pt x="210329" y="866274"/>
                    <a:pt x="240631" y="732590"/>
                  </a:cubicBezTo>
                  <a:cubicBezTo>
                    <a:pt x="270933" y="598906"/>
                    <a:pt x="291431" y="491067"/>
                    <a:pt x="310147" y="406400"/>
                  </a:cubicBezTo>
                  <a:cubicBezTo>
                    <a:pt x="328863" y="321733"/>
                    <a:pt x="338666" y="292323"/>
                    <a:pt x="352926" y="224590"/>
                  </a:cubicBezTo>
                  <a:cubicBezTo>
                    <a:pt x="367186" y="156857"/>
                    <a:pt x="395705" y="0"/>
                    <a:pt x="395705" y="0"/>
                  </a:cubicBezTo>
                  <a:lnTo>
                    <a:pt x="395705" y="0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74751" y="1298271"/>
                <a:ext cx="273977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smtClean="0"/>
                  <a:t>d)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:</m:t>
                    </m:r>
                    <m:r>
                      <a:rPr lang="cs-CZ" sz="2400" b="0" i="1" smtClean="0">
                        <a:latin typeface="Cambria Math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400" b="0" i="1" smtClean="0">
                            <a:solidFill>
                              <a:srgbClr val="92D050"/>
                            </a:solidFill>
                            <a:latin typeface="Cambria Math"/>
                          </a:rPr>
                          <m:t>−2</m:t>
                        </m:r>
                      </m:sup>
                    </m:sSup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</a:rPr>
                      <m:t>+2</m:t>
                    </m:r>
                  </m:oMath>
                </a14:m>
                <a:endParaRPr lang="cs-CZ" sz="24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751" y="1298271"/>
                <a:ext cx="2739777" cy="461665"/>
              </a:xfrm>
              <a:prstGeom prst="rect">
                <a:avLst/>
              </a:prstGeom>
              <a:blipFill rotWithShape="1">
                <a:blip r:embed="rId2"/>
                <a:stretch>
                  <a:fillRect l="-3333" t="-9211" b="-30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5" name="Přímá spojnice se šipkou 164"/>
          <p:cNvCxnSpPr/>
          <p:nvPr/>
        </p:nvCxnSpPr>
        <p:spPr>
          <a:xfrm>
            <a:off x="374751" y="2011073"/>
            <a:ext cx="394995" cy="6565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808206" y="1759936"/>
                <a:ext cx="789355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1)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400" b="0" i="1" smtClean="0">
                            <a:solidFill>
                              <a:srgbClr val="92D050"/>
                            </a:solidFill>
                            <a:latin typeface="Cambria Math"/>
                          </a:rPr>
                          <m:t>−2</m:t>
                        </m:r>
                      </m:sup>
                    </m:sSup>
                  </m:oMath>
                </a14:m>
                <a:r>
                  <a:rPr lang="cs-CZ" sz="2400" dirty="0" smtClean="0"/>
                  <a:t>: graf funkce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sup>
                    </m:sSup>
                  </m:oMath>
                </a14:m>
                <a:r>
                  <a:rPr lang="cs-CZ" sz="2400" dirty="0" smtClean="0"/>
                  <a:t> posuneme </a:t>
                </a:r>
                <a:r>
                  <a:rPr lang="cs-CZ" sz="2400" i="1" dirty="0" smtClean="0">
                    <a:solidFill>
                      <a:srgbClr val="92D050"/>
                    </a:solidFill>
                  </a:rPr>
                  <a:t>o 2 doprava</a:t>
                </a:r>
                <a:endParaRPr lang="cs-CZ" sz="2400" dirty="0">
                  <a:solidFill>
                    <a:srgbClr val="92D050"/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8206" y="1759936"/>
                <a:ext cx="7893554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1236" t="-9333" b="-3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1" name="TextovéPole 230"/>
              <p:cNvSpPr txBox="1"/>
              <p:nvPr/>
            </p:nvSpPr>
            <p:spPr>
              <a:xfrm>
                <a:off x="4430554" y="3244334"/>
                <a:ext cx="99367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1" name="TextovéPole 2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0554" y="3244334"/>
                <a:ext cx="993674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2" name="Přímá spojnice se šipkou 231"/>
          <p:cNvCxnSpPr/>
          <p:nvPr/>
        </p:nvCxnSpPr>
        <p:spPr>
          <a:xfrm>
            <a:off x="4986474" y="2705228"/>
            <a:ext cx="2727" cy="3508801"/>
          </a:xfrm>
          <a:prstGeom prst="straightConnector1">
            <a:avLst/>
          </a:prstGeom>
          <a:ln>
            <a:solidFill>
              <a:schemeClr val="tx1"/>
            </a:solidFill>
            <a:prstDash val="lg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3" name="TextovéPole 232"/>
              <p:cNvSpPr txBox="1"/>
              <p:nvPr/>
            </p:nvSpPr>
            <p:spPr>
              <a:xfrm>
                <a:off x="4680303" y="2925133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3" name="TextovéPole 2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80303" y="2925133"/>
                <a:ext cx="360040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6780" r="-10169"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34" name="Skupina 233"/>
          <p:cNvGrpSpPr/>
          <p:nvPr/>
        </p:nvGrpSpPr>
        <p:grpSpPr>
          <a:xfrm>
            <a:off x="3474609" y="2956876"/>
            <a:ext cx="2632705" cy="3073720"/>
            <a:chOff x="896558" y="3197726"/>
            <a:chExt cx="2632705" cy="3073720"/>
          </a:xfrm>
        </p:grpSpPr>
        <p:sp>
          <p:nvSpPr>
            <p:cNvPr id="235" name="Volný tvar 234"/>
            <p:cNvSpPr/>
            <p:nvPr/>
          </p:nvSpPr>
          <p:spPr>
            <a:xfrm>
              <a:off x="896558" y="4870853"/>
              <a:ext cx="2234704" cy="1400593"/>
            </a:xfrm>
            <a:custGeom>
              <a:avLst/>
              <a:gdLst>
                <a:gd name="connsiteX0" fmla="*/ 0 w 2234704"/>
                <a:gd name="connsiteY0" fmla="*/ 1400593 h 1400593"/>
                <a:gd name="connsiteX1" fmla="*/ 205182 w 2234704"/>
                <a:gd name="connsiteY1" fmla="*/ 1396132 h 1400593"/>
                <a:gd name="connsiteX2" fmla="*/ 392523 w 2234704"/>
                <a:gd name="connsiteY2" fmla="*/ 1391672 h 1400593"/>
                <a:gd name="connsiteX3" fmla="*/ 798427 w 2234704"/>
                <a:gd name="connsiteY3" fmla="*/ 1364909 h 1400593"/>
                <a:gd name="connsiteX4" fmla="*/ 976847 w 2234704"/>
                <a:gd name="connsiteY4" fmla="*/ 1320304 h 1400593"/>
                <a:gd name="connsiteX5" fmla="*/ 1159727 w 2234704"/>
                <a:gd name="connsiteY5" fmla="*/ 1262318 h 1400593"/>
                <a:gd name="connsiteX6" fmla="*/ 1342607 w 2234704"/>
                <a:gd name="connsiteY6" fmla="*/ 1213252 h 1400593"/>
                <a:gd name="connsiteX7" fmla="*/ 1516566 w 2234704"/>
                <a:gd name="connsiteY7" fmla="*/ 1079438 h 1400593"/>
                <a:gd name="connsiteX8" fmla="*/ 1690525 w 2234704"/>
                <a:gd name="connsiteY8" fmla="*/ 945623 h 1400593"/>
                <a:gd name="connsiteX9" fmla="*/ 1873405 w 2234704"/>
                <a:gd name="connsiteY9" fmla="*/ 718138 h 1400593"/>
                <a:gd name="connsiteX10" fmla="*/ 2065206 w 2234704"/>
                <a:gd name="connsiteY10" fmla="*/ 365760 h 1400593"/>
                <a:gd name="connsiteX11" fmla="*/ 2199021 w 2234704"/>
                <a:gd name="connsiteY11" fmla="*/ 107051 h 1400593"/>
                <a:gd name="connsiteX12" fmla="*/ 2234704 w 2234704"/>
                <a:gd name="connsiteY12" fmla="*/ 0 h 1400593"/>
                <a:gd name="connsiteX13" fmla="*/ 2234704 w 2234704"/>
                <a:gd name="connsiteY13" fmla="*/ 0 h 1400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34704" h="1400593">
                  <a:moveTo>
                    <a:pt x="0" y="1400593"/>
                  </a:moveTo>
                  <a:lnTo>
                    <a:pt x="205182" y="1396132"/>
                  </a:lnTo>
                  <a:cubicBezTo>
                    <a:pt x="270602" y="1394645"/>
                    <a:pt x="293649" y="1396876"/>
                    <a:pt x="392523" y="1391672"/>
                  </a:cubicBezTo>
                  <a:cubicBezTo>
                    <a:pt x="491397" y="1386468"/>
                    <a:pt x="701040" y="1376804"/>
                    <a:pt x="798427" y="1364909"/>
                  </a:cubicBezTo>
                  <a:cubicBezTo>
                    <a:pt x="895814" y="1353014"/>
                    <a:pt x="916630" y="1337402"/>
                    <a:pt x="976847" y="1320304"/>
                  </a:cubicBezTo>
                  <a:cubicBezTo>
                    <a:pt x="1037064" y="1303206"/>
                    <a:pt x="1098767" y="1280160"/>
                    <a:pt x="1159727" y="1262318"/>
                  </a:cubicBezTo>
                  <a:cubicBezTo>
                    <a:pt x="1220687" y="1244476"/>
                    <a:pt x="1283134" y="1243732"/>
                    <a:pt x="1342607" y="1213252"/>
                  </a:cubicBezTo>
                  <a:cubicBezTo>
                    <a:pt x="1402080" y="1182772"/>
                    <a:pt x="1516566" y="1079438"/>
                    <a:pt x="1516566" y="1079438"/>
                  </a:cubicBezTo>
                  <a:cubicBezTo>
                    <a:pt x="1574552" y="1034833"/>
                    <a:pt x="1631052" y="1005840"/>
                    <a:pt x="1690525" y="945623"/>
                  </a:cubicBezTo>
                  <a:cubicBezTo>
                    <a:pt x="1749998" y="885406"/>
                    <a:pt x="1810958" y="814782"/>
                    <a:pt x="1873405" y="718138"/>
                  </a:cubicBezTo>
                  <a:cubicBezTo>
                    <a:pt x="1935852" y="621494"/>
                    <a:pt x="2010937" y="467608"/>
                    <a:pt x="2065206" y="365760"/>
                  </a:cubicBezTo>
                  <a:cubicBezTo>
                    <a:pt x="2119475" y="263912"/>
                    <a:pt x="2170771" y="168011"/>
                    <a:pt x="2199021" y="107051"/>
                  </a:cubicBezTo>
                  <a:cubicBezTo>
                    <a:pt x="2227271" y="46091"/>
                    <a:pt x="2234704" y="0"/>
                    <a:pt x="2234704" y="0"/>
                  </a:cubicBezTo>
                  <a:lnTo>
                    <a:pt x="2234704" y="0"/>
                  </a:ln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36" name="Volný tvar 235"/>
            <p:cNvSpPr/>
            <p:nvPr/>
          </p:nvSpPr>
          <p:spPr>
            <a:xfrm>
              <a:off x="3133558" y="3197726"/>
              <a:ext cx="395705" cy="1673727"/>
            </a:xfrm>
            <a:custGeom>
              <a:avLst/>
              <a:gdLst>
                <a:gd name="connsiteX0" fmla="*/ 0 w 395705"/>
                <a:gd name="connsiteY0" fmla="*/ 1673727 h 1673727"/>
                <a:gd name="connsiteX1" fmla="*/ 128337 w 395705"/>
                <a:gd name="connsiteY1" fmla="*/ 1208506 h 1673727"/>
                <a:gd name="connsiteX2" fmla="*/ 240631 w 395705"/>
                <a:gd name="connsiteY2" fmla="*/ 732590 h 1673727"/>
                <a:gd name="connsiteX3" fmla="*/ 310147 w 395705"/>
                <a:gd name="connsiteY3" fmla="*/ 406400 h 1673727"/>
                <a:gd name="connsiteX4" fmla="*/ 352926 w 395705"/>
                <a:gd name="connsiteY4" fmla="*/ 224590 h 1673727"/>
                <a:gd name="connsiteX5" fmla="*/ 395705 w 395705"/>
                <a:gd name="connsiteY5" fmla="*/ 0 h 1673727"/>
                <a:gd name="connsiteX6" fmla="*/ 395705 w 395705"/>
                <a:gd name="connsiteY6" fmla="*/ 0 h 167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705" h="1673727">
                  <a:moveTo>
                    <a:pt x="0" y="1673727"/>
                  </a:moveTo>
                  <a:cubicBezTo>
                    <a:pt x="44116" y="1519544"/>
                    <a:pt x="88232" y="1365362"/>
                    <a:pt x="128337" y="1208506"/>
                  </a:cubicBezTo>
                  <a:cubicBezTo>
                    <a:pt x="168442" y="1051650"/>
                    <a:pt x="210329" y="866274"/>
                    <a:pt x="240631" y="732590"/>
                  </a:cubicBezTo>
                  <a:cubicBezTo>
                    <a:pt x="270933" y="598906"/>
                    <a:pt x="291431" y="491067"/>
                    <a:pt x="310147" y="406400"/>
                  </a:cubicBezTo>
                  <a:cubicBezTo>
                    <a:pt x="328863" y="321733"/>
                    <a:pt x="338666" y="292323"/>
                    <a:pt x="352926" y="224590"/>
                  </a:cubicBezTo>
                  <a:cubicBezTo>
                    <a:pt x="367186" y="156857"/>
                    <a:pt x="395705" y="0"/>
                    <a:pt x="395705" y="0"/>
                  </a:cubicBezTo>
                  <a:lnTo>
                    <a:pt x="395705" y="0"/>
                  </a:ln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37" name="TextovéPole 236"/>
              <p:cNvSpPr txBox="1"/>
              <p:nvPr/>
            </p:nvSpPr>
            <p:spPr>
              <a:xfrm>
                <a:off x="5960595" y="2622970"/>
                <a:ext cx="16267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0" smtClean="0">
                          <a:solidFill>
                            <a:srgbClr val="990033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−2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+2</m:t>
                      </m:r>
                    </m:oMath>
                  </m:oMathPara>
                </a14:m>
                <a:endParaRPr lang="cs-CZ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237" name="TextovéPole 2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0595" y="2622970"/>
                <a:ext cx="1626740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" name="Skupina 5"/>
          <p:cNvGrpSpPr/>
          <p:nvPr/>
        </p:nvGrpSpPr>
        <p:grpSpPr>
          <a:xfrm>
            <a:off x="2539413" y="2775628"/>
            <a:ext cx="3809129" cy="3854508"/>
            <a:chOff x="2526093" y="2277261"/>
            <a:chExt cx="3809129" cy="3854508"/>
          </a:xfrm>
        </p:grpSpPr>
        <p:grpSp>
          <p:nvGrpSpPr>
            <p:cNvPr id="193" name="Skupina 192"/>
            <p:cNvGrpSpPr/>
            <p:nvPr/>
          </p:nvGrpSpPr>
          <p:grpSpPr>
            <a:xfrm>
              <a:off x="2526093" y="2277261"/>
              <a:ext cx="3809129" cy="3854508"/>
              <a:chOff x="687215" y="3023956"/>
              <a:chExt cx="3809129" cy="3854508"/>
            </a:xfrm>
          </p:grpSpPr>
          <p:grpSp>
            <p:nvGrpSpPr>
              <p:cNvPr id="194" name="Skupina 193"/>
              <p:cNvGrpSpPr/>
              <p:nvPr/>
            </p:nvGrpSpPr>
            <p:grpSpPr>
              <a:xfrm>
                <a:off x="687215" y="3023956"/>
                <a:ext cx="3809129" cy="3854508"/>
                <a:chOff x="687215" y="3023956"/>
                <a:chExt cx="3809129" cy="3854508"/>
              </a:xfrm>
            </p:grpSpPr>
            <p:grpSp>
              <p:nvGrpSpPr>
                <p:cNvPr id="210" name="Skupina 209"/>
                <p:cNvGrpSpPr/>
                <p:nvPr/>
              </p:nvGrpSpPr>
              <p:grpSpPr>
                <a:xfrm>
                  <a:off x="687215" y="3023956"/>
                  <a:ext cx="3809129" cy="3854508"/>
                  <a:chOff x="687215" y="3023956"/>
                  <a:chExt cx="3809129" cy="3854508"/>
                </a:xfrm>
              </p:grpSpPr>
              <p:grpSp>
                <p:nvGrpSpPr>
                  <p:cNvPr id="212" name="Skupina 211"/>
                  <p:cNvGrpSpPr/>
                  <p:nvPr/>
                </p:nvGrpSpPr>
                <p:grpSpPr>
                  <a:xfrm>
                    <a:off x="687215" y="3023956"/>
                    <a:ext cx="3809129" cy="3854508"/>
                    <a:chOff x="687215" y="3023956"/>
                    <a:chExt cx="3809129" cy="3854508"/>
                  </a:xfrm>
                </p:grpSpPr>
                <p:cxnSp>
                  <p:nvCxnSpPr>
                    <p:cNvPr id="214" name="Přímá spojnice se šipkou 213"/>
                    <p:cNvCxnSpPr/>
                    <p:nvPr/>
                  </p:nvCxnSpPr>
                  <p:spPr>
                    <a:xfrm flipH="1" flipV="1">
                      <a:off x="2410302" y="3023956"/>
                      <a:ext cx="6468" cy="3854508"/>
                    </a:xfrm>
                    <a:prstGeom prst="straightConnector1">
                      <a:avLst/>
                    </a:prstGeom>
                    <a:ln>
                      <a:solidFill>
                        <a:schemeClr val="tx1"/>
                      </a:solidFill>
                      <a:tailEnd type="arrow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grpSp>
                  <p:nvGrpSpPr>
                    <p:cNvPr id="215" name="Skupina 214"/>
                    <p:cNvGrpSpPr/>
                    <p:nvPr/>
                  </p:nvGrpSpPr>
                  <p:grpSpPr>
                    <a:xfrm>
                      <a:off x="687215" y="3789040"/>
                      <a:ext cx="3809129" cy="2610290"/>
                      <a:chOff x="687215" y="3789040"/>
                      <a:chExt cx="3809129" cy="2610290"/>
                    </a:xfrm>
                  </p:grpSpPr>
                  <p:cxnSp>
                    <p:nvCxnSpPr>
                      <p:cNvPr id="216" name="Přímá spojnice se šipkou 215"/>
                      <p:cNvCxnSpPr/>
                      <p:nvPr/>
                    </p:nvCxnSpPr>
                    <p:spPr>
                      <a:xfrm>
                        <a:off x="687215" y="6309320"/>
                        <a:ext cx="3809129" cy="0"/>
                      </a:xfrm>
                      <a:prstGeom prst="straightConnector1">
                        <a:avLst/>
                      </a:prstGeom>
                      <a:ln>
                        <a:solidFill>
                          <a:schemeClr val="tx1"/>
                        </a:solidFill>
                        <a:tailEnd type="arrow"/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mc:AlternateContent xmlns:mc="http://schemas.openxmlformats.org/markup-compatibility/2006" xmlns:a14="http://schemas.microsoft.com/office/drawing/2010/main">
                    <mc:Choice Requires="a14">
                      <p:sp>
                        <p:nvSpPr>
                          <p:cNvPr id="217" name="TextovéPole 216"/>
                          <p:cNvSpPr txBox="1"/>
                          <p:nvPr/>
                        </p:nvSpPr>
                        <p:spPr>
                          <a:xfrm>
                            <a:off x="4041686" y="5971156"/>
                            <a:ext cx="360040" cy="369332"/>
                          </a:xfrm>
                          <a:prstGeom prst="rect">
                            <a:avLst/>
                          </a:prstGeom>
                          <a:noFill/>
                        </p:spPr>
                        <p:txBody>
                          <a:bodyPr wrap="square" rtlCol="0">
                            <a:spAutoFit/>
                          </a:bodyPr>
                          <a:lstStyle/>
                          <a:p>
                            <a:pPr/>
                            <a14:m>
                              <m:oMathPara xmlns:m="http://schemas.openxmlformats.org/officeDocument/2006/math">
                                <m:oMathParaPr>
                                  <m:jc m:val="centerGroup"/>
                                </m:oMathParaPr>
                                <m:oMath xmlns:m="http://schemas.openxmlformats.org/officeDocument/2006/math"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</m:oMath>
                              </m:oMathPara>
                            </a14:m>
                            <a:endParaRPr lang="cs-CZ" dirty="0"/>
                          </a:p>
                        </p:txBody>
                      </p:sp>
                    </mc:Choice>
                    <mc:Fallback xmlns="">
                      <p:sp>
                        <p:nvSpPr>
                          <p:cNvPr id="217" name="TextovéPole 216"/>
                          <p:cNvSpPr txBox="1">
                            <a:spLocks noRot="1" noChangeAspect="1" noMove="1" noResize="1" noEditPoints="1" noAdjustHandles="1" noChangeArrowheads="1" noChangeShapeType="1" noTextEdit="1"/>
                          </p:cNvSpPr>
                          <p:nvPr/>
                        </p:nvSpPr>
                        <p:spPr>
                          <a:xfrm>
                            <a:off x="4041686" y="5971156"/>
                            <a:ext cx="360040" cy="369332"/>
                          </a:xfrm>
                          <a:prstGeom prst="rect">
                            <a:avLst/>
                          </a:prstGeom>
                          <a:blipFill rotWithShape="1">
                            <a:blip r:embed="rId7"/>
                            <a:stretch>
                              <a:fillRect/>
                            </a:stretch>
                          </a:blipFill>
                        </p:spPr>
                        <p:txBody>
                          <a:bodyPr/>
                          <a:lstStyle/>
                          <a:p>
                            <a:r>
                              <a:rPr lang="cs-CZ">
                                <a:noFill/>
                              </a:rPr>
                              <a:t> </a:t>
                            </a:r>
                          </a:p>
                        </p:txBody>
                      </p:sp>
                    </mc:Fallback>
                  </mc:AlternateContent>
                  <p:cxnSp>
                    <p:nvCxnSpPr>
                      <p:cNvPr id="218" name="Přímá spojnice 217"/>
                      <p:cNvCxnSpPr/>
                      <p:nvPr/>
                    </p:nvCxnSpPr>
                    <p:spPr>
                      <a:xfrm>
                        <a:off x="2771800" y="621931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19" name="Přímá spojnice 218"/>
                      <p:cNvCxnSpPr/>
                      <p:nvPr/>
                    </p:nvCxnSpPr>
                    <p:spPr>
                      <a:xfrm>
                        <a:off x="3131840" y="621931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0" name="Přímá spojnice 219"/>
                      <p:cNvCxnSpPr/>
                      <p:nvPr/>
                    </p:nvCxnSpPr>
                    <p:spPr>
                      <a:xfrm>
                        <a:off x="3491880" y="621931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1" name="Přímá spojnice 220"/>
                      <p:cNvCxnSpPr/>
                      <p:nvPr/>
                    </p:nvCxnSpPr>
                    <p:spPr>
                      <a:xfrm>
                        <a:off x="2051720" y="6213799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2" name="Přímá spojnice 221"/>
                      <p:cNvCxnSpPr/>
                      <p:nvPr/>
                    </p:nvCxnSpPr>
                    <p:spPr>
                      <a:xfrm>
                        <a:off x="1691680" y="621931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3" name="Přímá spojnice 222"/>
                      <p:cNvCxnSpPr/>
                      <p:nvPr/>
                    </p:nvCxnSpPr>
                    <p:spPr>
                      <a:xfrm>
                        <a:off x="1286635" y="6213799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4" name="Přímá spojnice 223"/>
                      <p:cNvCxnSpPr/>
                      <p:nvPr/>
                    </p:nvCxnSpPr>
                    <p:spPr>
                      <a:xfrm rot="16200000">
                        <a:off x="2410301" y="585927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5" name="Přímá spojnice 224"/>
                      <p:cNvCxnSpPr/>
                      <p:nvPr/>
                    </p:nvCxnSpPr>
                    <p:spPr>
                      <a:xfrm rot="16200000">
                        <a:off x="2410301" y="549923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6" name="Přímá spojnice 225"/>
                      <p:cNvCxnSpPr/>
                      <p:nvPr/>
                    </p:nvCxnSpPr>
                    <p:spPr>
                      <a:xfrm rot="16200000">
                        <a:off x="2410301" y="513919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7" name="Přímá spojnice 226"/>
                      <p:cNvCxnSpPr/>
                      <p:nvPr/>
                    </p:nvCxnSpPr>
                    <p:spPr>
                      <a:xfrm rot="16200000">
                        <a:off x="2410301" y="477915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8" name="Přímá spojnice 227"/>
                      <p:cNvCxnSpPr/>
                      <p:nvPr/>
                    </p:nvCxnSpPr>
                    <p:spPr>
                      <a:xfrm rot="16200000">
                        <a:off x="2403199" y="441911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29" name="Přímá spojnice 228"/>
                      <p:cNvCxnSpPr/>
                      <p:nvPr/>
                    </p:nvCxnSpPr>
                    <p:spPr>
                      <a:xfrm rot="16200000">
                        <a:off x="2410301" y="405907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230" name="Přímá spojnice 229"/>
                      <p:cNvCxnSpPr/>
                      <p:nvPr/>
                    </p:nvCxnSpPr>
                    <p:spPr>
                      <a:xfrm rot="16200000">
                        <a:off x="2410301" y="3699030"/>
                        <a:ext cx="0" cy="180020"/>
                      </a:xfrm>
                      <a:prstGeom prst="line">
                        <a:avLst/>
                      </a:prstGeom>
                      <a:ln w="9525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</p:grpSp>
              </p:grpSp>
              <p:cxnSp>
                <p:nvCxnSpPr>
                  <p:cNvPr id="213" name="Přímá spojnice 212"/>
                  <p:cNvCxnSpPr/>
                  <p:nvPr/>
                </p:nvCxnSpPr>
                <p:spPr>
                  <a:xfrm rot="16200000">
                    <a:off x="2403199" y="3338990"/>
                    <a:ext cx="0" cy="180020"/>
                  </a:xfrm>
                  <a:prstGeom prst="line">
                    <a:avLst/>
                  </a:prstGeom>
                  <a:ln w="9525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211" name="TextovéPole 210"/>
                    <p:cNvSpPr txBox="1"/>
                    <p:nvPr/>
                  </p:nvSpPr>
                  <p:spPr>
                    <a:xfrm>
                      <a:off x="2522759" y="3059668"/>
                      <a:ext cx="360040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oMath>
                        </m:oMathPara>
                      </a14:m>
                      <a:endParaRPr lang="cs-CZ" dirty="0"/>
                    </a:p>
                  </p:txBody>
                </p:sp>
              </mc:Choice>
              <mc:Fallback xmlns="">
                <p:sp>
                  <p:nvSpPr>
                    <p:cNvPr id="69" name="TextovéPole 68"/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2522759" y="3059668"/>
                      <a:ext cx="360040" cy="369332"/>
                    </a:xfrm>
                    <a:prstGeom prst="rect">
                      <a:avLst/>
                    </a:prstGeom>
                    <a:blipFill rotWithShape="1">
                      <a:blip r:embed="rId30"/>
                      <a:stretch>
                        <a:fillRect b="-6557"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cs-CZ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5" name="TextovéPole 194"/>
                  <p:cNvSpPr txBox="1"/>
                  <p:nvPr/>
                </p:nvSpPr>
                <p:spPr>
                  <a:xfrm>
                    <a:off x="1019976" y="6319745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53" name="TextovéPole 5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019976" y="6319745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1"/>
                    <a:stretch>
                      <a:fillRect r="-30508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6" name="TextovéPole 195"/>
                  <p:cNvSpPr txBox="1"/>
                  <p:nvPr/>
                </p:nvSpPr>
                <p:spPr>
                  <a:xfrm>
                    <a:off x="1470658" y="6303809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0" smtClean="0">
                              <a:latin typeface="Cambria Math"/>
                            </a:rPr>
                            <m:t>2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54" name="TextovéPole 5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470658" y="6303809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2"/>
                    <a:stretch>
                      <a:fillRect r="-30508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7" name="TextovéPole 196"/>
                  <p:cNvSpPr txBox="1"/>
                  <p:nvPr/>
                </p:nvSpPr>
                <p:spPr>
                  <a:xfrm>
                    <a:off x="1818319" y="6303809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55" name="TextovéPole 5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818319" y="6303809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3"/>
                    <a:stretch>
                      <a:fillRect r="-30508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8" name="TextovéPole 197"/>
                  <p:cNvSpPr txBox="1"/>
                  <p:nvPr/>
                </p:nvSpPr>
                <p:spPr>
                  <a:xfrm>
                    <a:off x="2162719" y="6241137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198" name="TextovéPole 19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162719" y="6241137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9" name="TextovéPole 198"/>
                  <p:cNvSpPr txBox="1"/>
                  <p:nvPr/>
                </p:nvSpPr>
                <p:spPr>
                  <a:xfrm>
                    <a:off x="2591780" y="6305293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57" name="TextovéPole 5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591780" y="6305293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0" name="TextovéPole 199"/>
                  <p:cNvSpPr txBox="1"/>
                  <p:nvPr/>
                </p:nvSpPr>
                <p:spPr>
                  <a:xfrm>
                    <a:off x="2951820" y="6309865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58" name="TextovéPole 5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951820" y="6309865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1" name="TextovéPole 200"/>
                  <p:cNvSpPr txBox="1"/>
                  <p:nvPr/>
                </p:nvSpPr>
                <p:spPr>
                  <a:xfrm>
                    <a:off x="3311860" y="6305293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59" name="TextovéPole 58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311860" y="6305293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7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2" name="TextovéPole 201"/>
                  <p:cNvSpPr txBox="1"/>
                  <p:nvPr/>
                </p:nvSpPr>
                <p:spPr>
                  <a:xfrm>
                    <a:off x="2043159" y="576461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0" name="TextovéPole 5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43159" y="576461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8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3" name="TextovéPole 202"/>
                  <p:cNvSpPr txBox="1"/>
                  <p:nvPr/>
                </p:nvSpPr>
                <p:spPr>
                  <a:xfrm>
                    <a:off x="2040683" y="5432523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203" name="TextovéPole 20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40683" y="5432523"/>
                    <a:ext cx="360040" cy="369332"/>
                  </a:xfrm>
                  <a:prstGeom prst="rect">
                    <a:avLst/>
                  </a:prstGeom>
                  <a:blipFill rotWithShape="1">
                    <a:blip r:embed="rId3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4" name="TextovéPole 203"/>
                  <p:cNvSpPr txBox="1"/>
                  <p:nvPr/>
                </p:nvSpPr>
                <p:spPr>
                  <a:xfrm>
                    <a:off x="2056730" y="504453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2" name="TextovéPole 6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56730" y="504453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0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5" name="TextovéPole 204"/>
                  <p:cNvSpPr txBox="1"/>
                  <p:nvPr/>
                </p:nvSpPr>
                <p:spPr>
                  <a:xfrm>
                    <a:off x="2043159" y="468449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3" name="TextovéPole 6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43159" y="468449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1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6" name="TextovéPole 205"/>
                  <p:cNvSpPr txBox="1"/>
                  <p:nvPr/>
                </p:nvSpPr>
                <p:spPr>
                  <a:xfrm>
                    <a:off x="2032259" y="432445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4" name="TextovéPole 6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32259" y="432445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2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7" name="TextovéPole 206"/>
                  <p:cNvSpPr txBox="1"/>
                  <p:nvPr/>
                </p:nvSpPr>
                <p:spPr>
                  <a:xfrm>
                    <a:off x="2043159" y="396441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5" name="TextovéPole 6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43159" y="396441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8" name="TextovéPole 207"/>
                  <p:cNvSpPr txBox="1"/>
                  <p:nvPr/>
                </p:nvSpPr>
                <p:spPr>
                  <a:xfrm>
                    <a:off x="2050261" y="3604374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6" name="TextovéPole 6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50261" y="3604374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9" name="TextovéPole 208"/>
                  <p:cNvSpPr txBox="1"/>
                  <p:nvPr/>
                </p:nvSpPr>
                <p:spPr>
                  <a:xfrm>
                    <a:off x="2050261" y="3244333"/>
                    <a:ext cx="360040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67" name="TextovéPole 6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50261" y="3244333"/>
                    <a:ext cx="360040" cy="369332"/>
                  </a:xfrm>
                  <a:prstGeom prst="rect">
                    <a:avLst/>
                  </a:prstGeom>
                  <a:blipFill rotWithShape="1">
                    <a:blip r:embed="rId4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cxnSp>
          <p:nvCxnSpPr>
            <p:cNvPr id="58" name="Přímá spojnice 57"/>
            <p:cNvCxnSpPr/>
            <p:nvPr/>
          </p:nvCxnSpPr>
          <p:spPr>
            <a:xfrm rot="16200000">
              <a:off x="4249179" y="5857486"/>
              <a:ext cx="0" cy="18002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9" name="TextovéPole 58"/>
                <p:cNvSpPr txBox="1"/>
                <p:nvPr/>
              </p:nvSpPr>
              <p:spPr>
                <a:xfrm>
                  <a:off x="3809597" y="5762437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59" name="TextovéPole 5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809597" y="5762437"/>
                  <a:ext cx="360040" cy="369332"/>
                </a:xfrm>
                <a:prstGeom prst="rect">
                  <a:avLst/>
                </a:prstGeom>
                <a:blipFill rotWithShape="1">
                  <a:blip r:embed="rId46"/>
                  <a:stretch>
                    <a:fillRect r="-3220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808206" y="2161305"/>
                <a:ext cx="853432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2)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400" b="0" i="1" smtClean="0">
                            <a:latin typeface="Cambria Math"/>
                          </a:rPr>
                          <m:t>−2</m:t>
                        </m:r>
                      </m:sup>
                    </m:sSup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</a:rPr>
                      <m:t>+2</m:t>
                    </m:r>
                  </m:oMath>
                </a14:m>
                <a:r>
                  <a:rPr lang="cs-CZ" sz="2400" dirty="0" smtClean="0"/>
                  <a:t>: graf funkce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400" b="0" i="1" smtClean="0">
                            <a:latin typeface="Cambria Math"/>
                          </a:rPr>
                          <m:t>−2</m:t>
                        </m:r>
                      </m:sup>
                    </m:sSup>
                  </m:oMath>
                </a14:m>
                <a:r>
                  <a:rPr lang="cs-CZ" sz="2400" dirty="0" smtClean="0"/>
                  <a:t> posuneme </a:t>
                </a:r>
                <a:r>
                  <a:rPr lang="cs-CZ" sz="2400" i="1" dirty="0" smtClean="0">
                    <a:solidFill>
                      <a:srgbClr val="990033"/>
                    </a:solidFill>
                  </a:rPr>
                  <a:t>o 2 nahoru</a:t>
                </a:r>
                <a:endParaRPr lang="cs-CZ" sz="24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8206" y="2161305"/>
                <a:ext cx="8534324" cy="461665"/>
              </a:xfrm>
              <a:prstGeom prst="rect">
                <a:avLst/>
              </a:prstGeom>
              <a:blipFill rotWithShape="1">
                <a:blip r:embed="rId47"/>
                <a:stretch>
                  <a:fillRect l="-1143" t="-9333" b="-3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5" name="Přímá spojnice se šipkou 64"/>
          <p:cNvCxnSpPr/>
          <p:nvPr/>
        </p:nvCxnSpPr>
        <p:spPr>
          <a:xfrm rot="16200000">
            <a:off x="4637586" y="5347683"/>
            <a:ext cx="1" cy="720000"/>
          </a:xfrm>
          <a:prstGeom prst="straightConnector1">
            <a:avLst/>
          </a:prstGeom>
          <a:ln w="190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rot="10800000" flipH="1">
            <a:off x="4989402" y="4990882"/>
            <a:ext cx="1" cy="720000"/>
          </a:xfrm>
          <a:prstGeom prst="straightConnector1">
            <a:avLst/>
          </a:prstGeom>
          <a:ln w="190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7" name="Skupina 66"/>
          <p:cNvGrpSpPr/>
          <p:nvPr/>
        </p:nvGrpSpPr>
        <p:grpSpPr>
          <a:xfrm>
            <a:off x="3525743" y="2751827"/>
            <a:ext cx="2548161" cy="2510411"/>
            <a:chOff x="896558" y="3761035"/>
            <a:chExt cx="2548161" cy="2510411"/>
          </a:xfrm>
        </p:grpSpPr>
        <p:sp>
          <p:nvSpPr>
            <p:cNvPr id="68" name="Volný tvar 67"/>
            <p:cNvSpPr/>
            <p:nvPr/>
          </p:nvSpPr>
          <p:spPr>
            <a:xfrm>
              <a:off x="896558" y="4870853"/>
              <a:ext cx="2234704" cy="1400593"/>
            </a:xfrm>
            <a:custGeom>
              <a:avLst/>
              <a:gdLst>
                <a:gd name="connsiteX0" fmla="*/ 0 w 2234704"/>
                <a:gd name="connsiteY0" fmla="*/ 1400593 h 1400593"/>
                <a:gd name="connsiteX1" fmla="*/ 205182 w 2234704"/>
                <a:gd name="connsiteY1" fmla="*/ 1396132 h 1400593"/>
                <a:gd name="connsiteX2" fmla="*/ 392523 w 2234704"/>
                <a:gd name="connsiteY2" fmla="*/ 1391672 h 1400593"/>
                <a:gd name="connsiteX3" fmla="*/ 798427 w 2234704"/>
                <a:gd name="connsiteY3" fmla="*/ 1364909 h 1400593"/>
                <a:gd name="connsiteX4" fmla="*/ 976847 w 2234704"/>
                <a:gd name="connsiteY4" fmla="*/ 1320304 h 1400593"/>
                <a:gd name="connsiteX5" fmla="*/ 1159727 w 2234704"/>
                <a:gd name="connsiteY5" fmla="*/ 1262318 h 1400593"/>
                <a:gd name="connsiteX6" fmla="*/ 1342607 w 2234704"/>
                <a:gd name="connsiteY6" fmla="*/ 1213252 h 1400593"/>
                <a:gd name="connsiteX7" fmla="*/ 1516566 w 2234704"/>
                <a:gd name="connsiteY7" fmla="*/ 1079438 h 1400593"/>
                <a:gd name="connsiteX8" fmla="*/ 1690525 w 2234704"/>
                <a:gd name="connsiteY8" fmla="*/ 945623 h 1400593"/>
                <a:gd name="connsiteX9" fmla="*/ 1873405 w 2234704"/>
                <a:gd name="connsiteY9" fmla="*/ 718138 h 1400593"/>
                <a:gd name="connsiteX10" fmla="*/ 2065206 w 2234704"/>
                <a:gd name="connsiteY10" fmla="*/ 365760 h 1400593"/>
                <a:gd name="connsiteX11" fmla="*/ 2199021 w 2234704"/>
                <a:gd name="connsiteY11" fmla="*/ 107051 h 1400593"/>
                <a:gd name="connsiteX12" fmla="*/ 2234704 w 2234704"/>
                <a:gd name="connsiteY12" fmla="*/ 0 h 1400593"/>
                <a:gd name="connsiteX13" fmla="*/ 2234704 w 2234704"/>
                <a:gd name="connsiteY13" fmla="*/ 0 h 1400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34704" h="1400593">
                  <a:moveTo>
                    <a:pt x="0" y="1400593"/>
                  </a:moveTo>
                  <a:lnTo>
                    <a:pt x="205182" y="1396132"/>
                  </a:lnTo>
                  <a:cubicBezTo>
                    <a:pt x="270602" y="1394645"/>
                    <a:pt x="293649" y="1396876"/>
                    <a:pt x="392523" y="1391672"/>
                  </a:cubicBezTo>
                  <a:cubicBezTo>
                    <a:pt x="491397" y="1386468"/>
                    <a:pt x="701040" y="1376804"/>
                    <a:pt x="798427" y="1364909"/>
                  </a:cubicBezTo>
                  <a:cubicBezTo>
                    <a:pt x="895814" y="1353014"/>
                    <a:pt x="916630" y="1337402"/>
                    <a:pt x="976847" y="1320304"/>
                  </a:cubicBezTo>
                  <a:cubicBezTo>
                    <a:pt x="1037064" y="1303206"/>
                    <a:pt x="1098767" y="1280160"/>
                    <a:pt x="1159727" y="1262318"/>
                  </a:cubicBezTo>
                  <a:cubicBezTo>
                    <a:pt x="1220687" y="1244476"/>
                    <a:pt x="1283134" y="1243732"/>
                    <a:pt x="1342607" y="1213252"/>
                  </a:cubicBezTo>
                  <a:cubicBezTo>
                    <a:pt x="1402080" y="1182772"/>
                    <a:pt x="1516566" y="1079438"/>
                    <a:pt x="1516566" y="1079438"/>
                  </a:cubicBezTo>
                  <a:cubicBezTo>
                    <a:pt x="1574552" y="1034833"/>
                    <a:pt x="1631052" y="1005840"/>
                    <a:pt x="1690525" y="945623"/>
                  </a:cubicBezTo>
                  <a:cubicBezTo>
                    <a:pt x="1749998" y="885406"/>
                    <a:pt x="1810958" y="814782"/>
                    <a:pt x="1873405" y="718138"/>
                  </a:cubicBezTo>
                  <a:cubicBezTo>
                    <a:pt x="1935852" y="621494"/>
                    <a:pt x="2010937" y="467608"/>
                    <a:pt x="2065206" y="365760"/>
                  </a:cubicBezTo>
                  <a:cubicBezTo>
                    <a:pt x="2119475" y="263912"/>
                    <a:pt x="2170771" y="168011"/>
                    <a:pt x="2199021" y="107051"/>
                  </a:cubicBezTo>
                  <a:cubicBezTo>
                    <a:pt x="2227271" y="46091"/>
                    <a:pt x="2234704" y="0"/>
                    <a:pt x="2234704" y="0"/>
                  </a:cubicBezTo>
                  <a:lnTo>
                    <a:pt x="2234704" y="0"/>
                  </a:lnTo>
                </a:path>
              </a:pathLst>
            </a:custGeom>
            <a:noFill/>
            <a:ln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9" name="Volný tvar 68"/>
            <p:cNvSpPr/>
            <p:nvPr/>
          </p:nvSpPr>
          <p:spPr>
            <a:xfrm>
              <a:off x="3132964" y="3761035"/>
              <a:ext cx="311755" cy="1124949"/>
            </a:xfrm>
            <a:custGeom>
              <a:avLst/>
              <a:gdLst>
                <a:gd name="connsiteX0" fmla="*/ 0 w 395705"/>
                <a:gd name="connsiteY0" fmla="*/ 1673727 h 1673727"/>
                <a:gd name="connsiteX1" fmla="*/ 128337 w 395705"/>
                <a:gd name="connsiteY1" fmla="*/ 1208506 h 1673727"/>
                <a:gd name="connsiteX2" fmla="*/ 240631 w 395705"/>
                <a:gd name="connsiteY2" fmla="*/ 732590 h 1673727"/>
                <a:gd name="connsiteX3" fmla="*/ 310147 w 395705"/>
                <a:gd name="connsiteY3" fmla="*/ 406400 h 1673727"/>
                <a:gd name="connsiteX4" fmla="*/ 352926 w 395705"/>
                <a:gd name="connsiteY4" fmla="*/ 224590 h 1673727"/>
                <a:gd name="connsiteX5" fmla="*/ 395705 w 395705"/>
                <a:gd name="connsiteY5" fmla="*/ 0 h 1673727"/>
                <a:gd name="connsiteX6" fmla="*/ 395705 w 395705"/>
                <a:gd name="connsiteY6" fmla="*/ 0 h 167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705" h="1673727">
                  <a:moveTo>
                    <a:pt x="0" y="1673727"/>
                  </a:moveTo>
                  <a:cubicBezTo>
                    <a:pt x="44116" y="1519544"/>
                    <a:pt x="88232" y="1365362"/>
                    <a:pt x="128337" y="1208506"/>
                  </a:cubicBezTo>
                  <a:cubicBezTo>
                    <a:pt x="168442" y="1051650"/>
                    <a:pt x="210329" y="866274"/>
                    <a:pt x="240631" y="732590"/>
                  </a:cubicBezTo>
                  <a:cubicBezTo>
                    <a:pt x="270933" y="598906"/>
                    <a:pt x="291431" y="491067"/>
                    <a:pt x="310147" y="406400"/>
                  </a:cubicBezTo>
                  <a:cubicBezTo>
                    <a:pt x="328863" y="321733"/>
                    <a:pt x="338666" y="292323"/>
                    <a:pt x="352926" y="224590"/>
                  </a:cubicBezTo>
                  <a:cubicBezTo>
                    <a:pt x="367186" y="156857"/>
                    <a:pt x="395705" y="0"/>
                    <a:pt x="395705" y="0"/>
                  </a:cubicBezTo>
                  <a:lnTo>
                    <a:pt x="395705" y="0"/>
                  </a:lnTo>
                </a:path>
              </a:pathLst>
            </a:custGeom>
            <a:noFill/>
            <a:ln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cxnSp>
        <p:nvCxnSpPr>
          <p:cNvPr id="70" name="Přímá spojnice se šipkou 69"/>
          <p:cNvCxnSpPr/>
          <p:nvPr/>
        </p:nvCxnSpPr>
        <p:spPr>
          <a:xfrm>
            <a:off x="2548315" y="5338854"/>
            <a:ext cx="3809129" cy="0"/>
          </a:xfrm>
          <a:prstGeom prst="straightConnector1">
            <a:avLst/>
          </a:prstGeom>
          <a:ln>
            <a:solidFill>
              <a:schemeClr val="tx1"/>
            </a:solidFill>
            <a:prstDash val="lg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1" name="TextovéPole 70"/>
              <p:cNvSpPr txBox="1"/>
              <p:nvPr/>
            </p:nvSpPr>
            <p:spPr>
              <a:xfrm>
                <a:off x="5893884" y="5369006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1" name="TextovéPole 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93884" y="5369006"/>
                <a:ext cx="360040" cy="369332"/>
              </a:xfrm>
              <a:prstGeom prst="rect">
                <a:avLst/>
              </a:prstGeom>
              <a:blipFill rotWithShape="1">
                <a:blip r:embed="rId48"/>
                <a:stretch>
                  <a:fillRect r="-1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ovéPole 71"/>
              <p:cNvSpPr txBox="1"/>
              <p:nvPr/>
            </p:nvSpPr>
            <p:spPr>
              <a:xfrm>
                <a:off x="5969725" y="3314278"/>
                <a:ext cx="16267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92D05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0" smtClean="0">
                          <a:solidFill>
                            <a:srgbClr val="92D050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−2</m:t>
                          </m:r>
                        </m:sup>
                      </m:sSup>
                    </m:oMath>
                  </m:oMathPara>
                </a14:m>
                <a:endParaRPr lang="cs-CZ" dirty="0">
                  <a:solidFill>
                    <a:srgbClr val="92D050"/>
                  </a:solidFill>
                </a:endParaRPr>
              </a:p>
            </p:txBody>
          </p:sp>
        </mc:Choice>
        <mc:Fallback xmlns=""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9725" y="3314278"/>
                <a:ext cx="1626740" cy="369332"/>
              </a:xfrm>
              <a:prstGeom prst="rect">
                <a:avLst/>
              </a:prstGeom>
              <a:blipFill rotWithShape="1">
                <a:blip r:embed="rId49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4" name="TextovéPole 73"/>
              <p:cNvSpPr txBox="1"/>
              <p:nvPr/>
            </p:nvSpPr>
            <p:spPr>
              <a:xfrm>
                <a:off x="5872814" y="5127575"/>
                <a:ext cx="300318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ℋ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sub>
                          </m:sSub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2;∞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2814" y="5127575"/>
                <a:ext cx="3003181" cy="461665"/>
              </a:xfrm>
              <a:prstGeom prst="rect">
                <a:avLst/>
              </a:prstGeom>
              <a:blipFill rotWithShape="1">
                <a:blip r:embed="rId50"/>
                <a:stretch>
                  <a:fillRect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ovéPole 74"/>
              <p:cNvSpPr txBox="1"/>
              <p:nvPr/>
            </p:nvSpPr>
            <p:spPr>
              <a:xfrm>
                <a:off x="5969725" y="4750038"/>
                <a:ext cx="300318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𝒟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sub>
                          </m:sSub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ℛ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5" name="TextovéPole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9725" y="4750038"/>
                <a:ext cx="3003181" cy="461665"/>
              </a:xfrm>
              <a:prstGeom prst="rect">
                <a:avLst/>
              </a:prstGeom>
              <a:blipFill rotWithShape="1">
                <a:blip r:embed="rId51"/>
                <a:stretch>
                  <a:fillRect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85451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31" grpId="0"/>
      <p:bldP spid="233" grpId="0"/>
      <p:bldP spid="237" grpId="0"/>
      <p:bldP spid="63" grpId="0"/>
      <p:bldP spid="71" grpId="0"/>
      <p:bldP spid="72" grpId="0"/>
      <p:bldP spid="74" grpId="0"/>
      <p:bldP spid="7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endParaRPr lang="cs-CZ" sz="20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70000" lnSpcReduction="20000"/>
          </a:bodyPr>
          <a:lstStyle/>
          <a:p>
            <a:pPr marL="0" indent="0" algn="r"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Zdroje, 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autorská práva</a:t>
            </a:r>
          </a:p>
          <a:p>
            <a:pPr marL="0" indent="0" algn="r" eaLnBrk="1" fontAlgn="auto" hangingPunct="1">
              <a:spcAft>
                <a:spcPts val="0"/>
              </a:spcAft>
              <a:buNone/>
              <a:defRPr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fontAlgn="t">
              <a:buNone/>
            </a:pPr>
            <a:r>
              <a:rPr lang="cs-CZ" sz="2600" dirty="0"/>
              <a:t>ODVÁRKO, Oldřich. </a:t>
            </a:r>
            <a:r>
              <a:rPr lang="cs-CZ" sz="2600" i="1" dirty="0"/>
              <a:t>Matematika pro gymnázia: funkce</a:t>
            </a:r>
            <a:r>
              <a:rPr lang="cs-CZ" sz="2600" dirty="0"/>
              <a:t>. 3. </a:t>
            </a:r>
            <a:r>
              <a:rPr lang="cs-CZ" sz="2600" dirty="0" err="1"/>
              <a:t>upr</a:t>
            </a:r>
            <a:r>
              <a:rPr lang="cs-CZ" sz="2600" dirty="0"/>
              <a:t>. vyd. Praha: Prometheus, 2001, 168 s. Učebnice pro střední školy (Prometheus). ISBN 80-719-6164-7. </a:t>
            </a:r>
            <a:endParaRPr lang="cs-CZ" sz="2600" dirty="0" smtClean="0"/>
          </a:p>
          <a:p>
            <a:pPr fontAlgn="t">
              <a:buNone/>
            </a:pPr>
            <a:endParaRPr lang="cs-CZ" sz="2600" dirty="0" smtClean="0"/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2400" dirty="0"/>
              <a:t>ODVÁRKO, Oldřich a Jana ŘEPOVÁ. </a:t>
            </a:r>
            <a:r>
              <a:rPr lang="cs-CZ" sz="2400" i="1" dirty="0"/>
              <a:t>Matematika pro střední odborné školy a studijní obory středních odborných učilišť</a:t>
            </a:r>
            <a:r>
              <a:rPr lang="cs-CZ" sz="2400" dirty="0"/>
              <a:t>. 5. vyd. Praha: Prometheus, 1996, 200 s. Učebnice pro střední školy (Prometheus). ISBN 80-719-6039-X. </a:t>
            </a:r>
            <a:endParaRPr lang="cs-CZ" sz="2400" dirty="0" smtClean="0"/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2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„Materiály jsou určeny pro bezplatné používání pro potřeby výuky a vzdělávání na všech typech škol a školských zařízení. Jakékoli další využití podléhá autorskému zákonu.“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 mati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4830</TotalTime>
  <Words>1823</Words>
  <Application>Microsoft Office PowerPoint</Application>
  <PresentationFormat>Předvádění na obrazovce (4:3)</PresentationFormat>
  <Paragraphs>465</Paragraphs>
  <Slides>16</Slides>
  <Notes>3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Prezentace matika</vt:lpstr>
      <vt:lpstr>Obchodní akademie, Střední odborná škola  a Jazyková škola s právem státní jazykové zkoušky,  Hradec Králové</vt:lpstr>
      <vt:lpstr>Definice exponenciální funkce</vt:lpstr>
      <vt:lpstr>Graf exponenciální funkce</vt:lpstr>
      <vt:lpstr>Graf exponenciální funkce</vt:lpstr>
      <vt:lpstr>Vlastnosti exponenciální funkce</vt:lpstr>
      <vt:lpstr>Vlastnosti exponenciální funkce</vt:lpstr>
      <vt:lpstr>Exponenciální funkce - procvičování</vt:lpstr>
      <vt:lpstr>Exponenciální funkce - procvičování</vt:lpstr>
      <vt:lpstr>Exponenciální funkce - procvičování</vt:lpstr>
      <vt:lpstr>Exponenciální funkce - procvičování</vt:lpstr>
      <vt:lpstr>Prezentace aplikace PowerPoint</vt:lpstr>
      <vt:lpstr>Exponenciální funkce - procvičování</vt:lpstr>
      <vt:lpstr>Exponenciální funkce - procvičování</vt:lpstr>
      <vt:lpstr>Exponenciální funkce - procvičování</vt:lpstr>
      <vt:lpstr>Exponenciální funkce - procvičování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459</cp:revision>
  <dcterms:created xsi:type="dcterms:W3CDTF">2012-11-30T22:17:21Z</dcterms:created>
  <dcterms:modified xsi:type="dcterms:W3CDTF">2013-10-14T07:41:32Z</dcterms:modified>
</cp:coreProperties>
</file>