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1" r:id="rId3"/>
    <p:sldId id="290" r:id="rId4"/>
    <p:sldId id="275" r:id="rId5"/>
    <p:sldId id="279" r:id="rId6"/>
    <p:sldId id="291" r:id="rId7"/>
    <p:sldId id="276" r:id="rId8"/>
    <p:sldId id="282" r:id="rId9"/>
    <p:sldId id="283" r:id="rId10"/>
    <p:sldId id="292" r:id="rId11"/>
    <p:sldId id="293" r:id="rId12"/>
    <p:sldId id="25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8" autoAdjust="0"/>
    <p:restoredTop sz="84810" autoAdjust="0"/>
  </p:normalViewPr>
  <p:slideViewPr>
    <p:cSldViewPr>
      <p:cViewPr>
        <p:scale>
          <a:sx n="71" d="100"/>
          <a:sy n="71" d="100"/>
        </p:scale>
        <p:origin x="-282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t>30.9.2013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FDA31-1FE5-4B76-A33E-38F390E577AB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7978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FDA31-1FE5-4B76-A33E-38F390E577AB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043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FDA31-1FE5-4B76-A33E-38F390E577AB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043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9" Type="http://schemas.openxmlformats.org/officeDocument/2006/relationships/image" Target="../media/image45.png"/><Relationship Id="rId51" Type="http://schemas.openxmlformats.org/officeDocument/2006/relationships/image" Target="../media/image28.png"/><Relationship Id="rId34" Type="http://schemas.openxmlformats.org/officeDocument/2006/relationships/image" Target="../media/image40.png"/><Relationship Id="rId42" Type="http://schemas.openxmlformats.org/officeDocument/2006/relationships/image" Target="../media/image19.png"/><Relationship Id="rId47" Type="http://schemas.openxmlformats.org/officeDocument/2006/relationships/image" Target="../media/image24.png"/><Relationship Id="rId50" Type="http://schemas.openxmlformats.org/officeDocument/2006/relationships/image" Target="../media/image27.png"/><Relationship Id="rId33" Type="http://schemas.openxmlformats.org/officeDocument/2006/relationships/image" Target="../media/image39.png"/><Relationship Id="rId38" Type="http://schemas.openxmlformats.org/officeDocument/2006/relationships/image" Target="../media/image44.png"/><Relationship Id="rId46" Type="http://schemas.openxmlformats.org/officeDocument/2006/relationships/image" Target="../media/image23.png"/><Relationship Id="rId2" Type="http://schemas.openxmlformats.org/officeDocument/2006/relationships/image" Target="../media/image17.png"/><Relationship Id="rId29" Type="http://schemas.openxmlformats.org/officeDocument/2006/relationships/image" Target="../media/image35.png"/><Relationship Id="rId41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32" Type="http://schemas.openxmlformats.org/officeDocument/2006/relationships/image" Target="../media/image38.png"/><Relationship Id="rId37" Type="http://schemas.openxmlformats.org/officeDocument/2006/relationships/image" Target="../media/image43.png"/><Relationship Id="rId40" Type="http://schemas.openxmlformats.org/officeDocument/2006/relationships/image" Target="../media/image46.png"/><Relationship Id="rId45" Type="http://schemas.openxmlformats.org/officeDocument/2006/relationships/image" Target="../media/image22.png"/><Relationship Id="rId28" Type="http://schemas.openxmlformats.org/officeDocument/2006/relationships/image" Target="../media/image18.png"/><Relationship Id="rId36" Type="http://schemas.openxmlformats.org/officeDocument/2006/relationships/image" Target="../media/image42.png"/><Relationship Id="rId49" Type="http://schemas.openxmlformats.org/officeDocument/2006/relationships/image" Target="../media/image26.png"/><Relationship Id="rId31" Type="http://schemas.openxmlformats.org/officeDocument/2006/relationships/image" Target="../media/image37.png"/><Relationship Id="rId44" Type="http://schemas.openxmlformats.org/officeDocument/2006/relationships/image" Target="../media/image21.png"/><Relationship Id="rId27" Type="http://schemas.openxmlformats.org/officeDocument/2006/relationships/image" Target="../media/image33.png"/><Relationship Id="rId30" Type="http://schemas.openxmlformats.org/officeDocument/2006/relationships/image" Target="../media/image36.png"/><Relationship Id="rId35" Type="http://schemas.openxmlformats.org/officeDocument/2006/relationships/image" Target="../media/image41.png"/><Relationship Id="rId43" Type="http://schemas.openxmlformats.org/officeDocument/2006/relationships/image" Target="../media/image20.png"/><Relationship Id="rId48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1.png"/><Relationship Id="rId18" Type="http://schemas.openxmlformats.org/officeDocument/2006/relationships/image" Target="../media/image126.png"/><Relationship Id="rId21" Type="http://schemas.openxmlformats.org/officeDocument/2006/relationships/image" Target="../media/image32.png"/><Relationship Id="rId7" Type="http://schemas.openxmlformats.org/officeDocument/2006/relationships/image" Target="../media/image115.png"/><Relationship Id="rId12" Type="http://schemas.openxmlformats.org/officeDocument/2006/relationships/image" Target="../media/image120.png"/><Relationship Id="rId17" Type="http://schemas.openxmlformats.org/officeDocument/2006/relationships/image" Target="../media/image125.png"/><Relationship Id="rId25" Type="http://schemas.openxmlformats.org/officeDocument/2006/relationships/image" Target="../media/image5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24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119.png"/><Relationship Id="rId24" Type="http://schemas.openxmlformats.org/officeDocument/2006/relationships/image" Target="../media/image49.png"/><Relationship Id="rId5" Type="http://schemas.openxmlformats.org/officeDocument/2006/relationships/image" Target="../media/image113.png"/><Relationship Id="rId15" Type="http://schemas.openxmlformats.org/officeDocument/2006/relationships/image" Target="../media/image123.png"/><Relationship Id="rId23" Type="http://schemas.openxmlformats.org/officeDocument/2006/relationships/image" Target="../media/image48.png"/><Relationship Id="rId10" Type="http://schemas.openxmlformats.org/officeDocument/2006/relationships/image" Target="../media/image118.png"/><Relationship Id="rId19" Type="http://schemas.openxmlformats.org/officeDocument/2006/relationships/image" Target="../media/image30.pn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Relationship Id="rId22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1.png"/><Relationship Id="rId18" Type="http://schemas.openxmlformats.org/officeDocument/2006/relationships/image" Target="../media/image126.png"/><Relationship Id="rId21" Type="http://schemas.openxmlformats.org/officeDocument/2006/relationships/image" Target="../media/image32.png"/><Relationship Id="rId7" Type="http://schemas.openxmlformats.org/officeDocument/2006/relationships/image" Target="../media/image115.png"/><Relationship Id="rId12" Type="http://schemas.openxmlformats.org/officeDocument/2006/relationships/image" Target="../media/image120.png"/><Relationship Id="rId17" Type="http://schemas.openxmlformats.org/officeDocument/2006/relationships/image" Target="../media/image125.png"/><Relationship Id="rId25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24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119.png"/><Relationship Id="rId24" Type="http://schemas.openxmlformats.org/officeDocument/2006/relationships/image" Target="../media/image49.png"/><Relationship Id="rId5" Type="http://schemas.openxmlformats.org/officeDocument/2006/relationships/image" Target="../media/image113.png"/><Relationship Id="rId15" Type="http://schemas.openxmlformats.org/officeDocument/2006/relationships/image" Target="../media/image123.png"/><Relationship Id="rId23" Type="http://schemas.openxmlformats.org/officeDocument/2006/relationships/image" Target="../media/image53.png"/><Relationship Id="rId10" Type="http://schemas.openxmlformats.org/officeDocument/2006/relationships/image" Target="../media/image118.png"/><Relationship Id="rId19" Type="http://schemas.openxmlformats.org/officeDocument/2006/relationships/image" Target="../media/image51.pn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Relationship Id="rId22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18" Type="http://schemas.openxmlformats.org/officeDocument/2006/relationships/image" Target="../media/image70.png"/><Relationship Id="rId3" Type="http://schemas.openxmlformats.org/officeDocument/2006/relationships/image" Target="../media/image55.png"/><Relationship Id="rId21" Type="http://schemas.openxmlformats.org/officeDocument/2006/relationships/image" Target="../media/image73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5" Type="http://schemas.openxmlformats.org/officeDocument/2006/relationships/image" Target="../media/image77.png"/><Relationship Id="rId2" Type="http://schemas.openxmlformats.org/officeDocument/2006/relationships/image" Target="../media/image54.png"/><Relationship Id="rId16" Type="http://schemas.openxmlformats.org/officeDocument/2006/relationships/image" Target="../media/image68.png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24" Type="http://schemas.openxmlformats.org/officeDocument/2006/relationships/image" Target="../media/image76.png"/><Relationship Id="rId5" Type="http://schemas.openxmlformats.org/officeDocument/2006/relationships/image" Target="../media/image57.png"/><Relationship Id="rId15" Type="http://schemas.openxmlformats.org/officeDocument/2006/relationships/image" Target="../media/image67.png"/><Relationship Id="rId23" Type="http://schemas.openxmlformats.org/officeDocument/2006/relationships/image" Target="../media/image75.png"/><Relationship Id="rId10" Type="http://schemas.openxmlformats.org/officeDocument/2006/relationships/image" Target="../media/image62.png"/><Relationship Id="rId19" Type="http://schemas.openxmlformats.org/officeDocument/2006/relationships/image" Target="../media/image71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Relationship Id="rId22" Type="http://schemas.openxmlformats.org/officeDocument/2006/relationships/image" Target="../media/image7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9.png"/><Relationship Id="rId18" Type="http://schemas.openxmlformats.org/officeDocument/2006/relationships/image" Target="../media/image94.png"/><Relationship Id="rId26" Type="http://schemas.openxmlformats.org/officeDocument/2006/relationships/image" Target="../media/image102.png"/><Relationship Id="rId3" Type="http://schemas.openxmlformats.org/officeDocument/2006/relationships/image" Target="../media/image79.png"/><Relationship Id="rId21" Type="http://schemas.openxmlformats.org/officeDocument/2006/relationships/image" Target="../media/image97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17" Type="http://schemas.openxmlformats.org/officeDocument/2006/relationships/image" Target="../media/image93.png"/><Relationship Id="rId25" Type="http://schemas.openxmlformats.org/officeDocument/2006/relationships/image" Target="../media/image101.png"/><Relationship Id="rId2" Type="http://schemas.openxmlformats.org/officeDocument/2006/relationships/image" Target="../media/image78.png"/><Relationship Id="rId16" Type="http://schemas.openxmlformats.org/officeDocument/2006/relationships/image" Target="../media/image92.png"/><Relationship Id="rId20" Type="http://schemas.openxmlformats.org/officeDocument/2006/relationships/image" Target="../media/image96.png"/><Relationship Id="rId29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24" Type="http://schemas.openxmlformats.org/officeDocument/2006/relationships/image" Target="../media/image100.png"/><Relationship Id="rId5" Type="http://schemas.openxmlformats.org/officeDocument/2006/relationships/image" Target="../media/image81.png"/><Relationship Id="rId15" Type="http://schemas.openxmlformats.org/officeDocument/2006/relationships/image" Target="../media/image91.png"/><Relationship Id="rId23" Type="http://schemas.openxmlformats.org/officeDocument/2006/relationships/image" Target="../media/image99.png"/><Relationship Id="rId28" Type="http://schemas.openxmlformats.org/officeDocument/2006/relationships/image" Target="../media/image104.png"/><Relationship Id="rId10" Type="http://schemas.openxmlformats.org/officeDocument/2006/relationships/image" Target="../media/image86.png"/><Relationship Id="rId19" Type="http://schemas.openxmlformats.org/officeDocument/2006/relationships/image" Target="../media/image95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Relationship Id="rId14" Type="http://schemas.openxmlformats.org/officeDocument/2006/relationships/image" Target="../media/image90.png"/><Relationship Id="rId22" Type="http://schemas.openxmlformats.org/officeDocument/2006/relationships/image" Target="../media/image98.png"/><Relationship Id="rId27" Type="http://schemas.openxmlformats.org/officeDocument/2006/relationships/image" Target="../media/image10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image" Target="../media/image130.png"/><Relationship Id="rId3" Type="http://schemas.openxmlformats.org/officeDocument/2006/relationships/image" Target="../media/image107.png"/><Relationship Id="rId7" Type="http://schemas.openxmlformats.org/officeDocument/2006/relationships/image" Target="../media/image111.png"/><Relationship Id="rId12" Type="http://schemas.openxmlformats.org/officeDocument/2006/relationships/image" Target="../media/image129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11" Type="http://schemas.openxmlformats.org/officeDocument/2006/relationships/image" Target="../media/image128.png"/><Relationship Id="rId5" Type="http://schemas.openxmlformats.org/officeDocument/2006/relationships/image" Target="../media/image109.png"/><Relationship Id="rId10" Type="http://schemas.openxmlformats.org/officeDocument/2006/relationships/image" Target="../media/image127.png"/><Relationship Id="rId4" Type="http://schemas.openxmlformats.org/officeDocument/2006/relationships/image" Target="../media/image108.png"/><Relationship Id="rId9" Type="http://schemas.openxmlformats.org/officeDocument/2006/relationships/image" Target="../media/image114.png"/><Relationship Id="rId14" Type="http://schemas.openxmlformats.org/officeDocument/2006/relationships/image" Target="../media/image1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png"/><Relationship Id="rId3" Type="http://schemas.openxmlformats.org/officeDocument/2006/relationships/image" Target="../media/image133.png"/><Relationship Id="rId7" Type="http://schemas.openxmlformats.org/officeDocument/2006/relationships/image" Target="../media/image137.png"/><Relationship Id="rId17" Type="http://schemas.openxmlformats.org/officeDocument/2006/relationships/image" Target="../media/image144.png"/><Relationship Id="rId2" Type="http://schemas.openxmlformats.org/officeDocument/2006/relationships/image" Target="../media/image132.png"/><Relationship Id="rId16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.png"/><Relationship Id="rId11" Type="http://schemas.openxmlformats.org/officeDocument/2006/relationships/image" Target="../media/image141.png"/><Relationship Id="rId5" Type="http://schemas.openxmlformats.org/officeDocument/2006/relationships/image" Target="../media/image135.png"/><Relationship Id="rId15" Type="http://schemas.openxmlformats.org/officeDocument/2006/relationships/image" Target="../media/image142.png"/><Relationship Id="rId10" Type="http://schemas.openxmlformats.org/officeDocument/2006/relationships/image" Target="../media/image140.png"/><Relationship Id="rId4" Type="http://schemas.openxmlformats.org/officeDocument/2006/relationships/image" Target="../media/image134.png"/><Relationship Id="rId9" Type="http://schemas.openxmlformats.org/officeDocument/2006/relationships/image" Target="../media/image139.png"/><Relationship Id="rId14" Type="http://schemas.openxmlformats.org/officeDocument/2006/relationships/image" Target="../media/image76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13" Type="http://schemas.openxmlformats.org/officeDocument/2006/relationships/image" Target="../media/image156.png"/><Relationship Id="rId3" Type="http://schemas.openxmlformats.org/officeDocument/2006/relationships/image" Target="../media/image146.png"/><Relationship Id="rId7" Type="http://schemas.openxmlformats.org/officeDocument/2006/relationships/image" Target="../media/image150.png"/><Relationship Id="rId12" Type="http://schemas.openxmlformats.org/officeDocument/2006/relationships/image" Target="../media/image155.png"/><Relationship Id="rId2" Type="http://schemas.openxmlformats.org/officeDocument/2006/relationships/image" Target="../media/image145.png"/><Relationship Id="rId16" Type="http://schemas.openxmlformats.org/officeDocument/2006/relationships/image" Target="../media/image1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11" Type="http://schemas.openxmlformats.org/officeDocument/2006/relationships/image" Target="../media/image154.png"/><Relationship Id="rId5" Type="http://schemas.openxmlformats.org/officeDocument/2006/relationships/image" Target="../media/image148.png"/><Relationship Id="rId15" Type="http://schemas.openxmlformats.org/officeDocument/2006/relationships/image" Target="../media/image158.png"/><Relationship Id="rId10" Type="http://schemas.openxmlformats.org/officeDocument/2006/relationships/image" Target="../media/image153.png"/><Relationship Id="rId4" Type="http://schemas.openxmlformats.org/officeDocument/2006/relationships/image" Target="../media/image147.png"/><Relationship Id="rId9" Type="http://schemas.openxmlformats.org/officeDocument/2006/relationships/image" Target="../media/image152.png"/><Relationship Id="rId14" Type="http://schemas.openxmlformats.org/officeDocument/2006/relationships/image" Target="../media/image15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147672"/>
              </p:ext>
            </p:extLst>
          </p:nvPr>
        </p:nvGraphicFramePr>
        <p:xfrm>
          <a:off x="250825" y="2781300"/>
          <a:ext cx="8569325" cy="3535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9635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VY_32_INOVACE_1_FUNKCE_15</a:t>
                      </a:r>
                    </a:p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Logaritmická funkce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Funkce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2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Definice logaritmické funkce,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její graf a vlastnosti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případně k opakování učiva. Prezentace je určena jako podklad pro výklad  nebo opakování v hodině.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Opakování – inverzní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 rot="21600000">
                <a:off x="457200" y="1052736"/>
                <a:ext cx="8363272" cy="547260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Inverzní funkce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k </a:t>
                </a: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prosté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funkci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𝑓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je funkce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𝑓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, pro kterou platí: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r>
                  <a:rPr lang="cs-CZ" sz="2200" dirty="0" smtClean="0"/>
                  <a:t>	</a:t>
                </a:r>
              </a:p>
              <a:p>
                <a:pPr marL="0" indent="0">
                  <a:buNone/>
                </a:pPr>
                <a:endParaRPr lang="cs-CZ" sz="22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 rot="21600000">
                <a:off x="457200" y="1052736"/>
                <a:ext cx="8363272" cy="5472608"/>
              </a:xfrm>
              <a:blipFill rotWithShape="1">
                <a:blip r:embed="rId3"/>
                <a:stretch>
                  <a:fillRect l="-1093" t="-7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95636" y="1877529"/>
                <a:ext cx="3528392" cy="461665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>
                    <a:ea typeface="Cambria Math"/>
                  </a:rPr>
                  <a:t>1.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𝒟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𝑓</m:t>
                            </m:r>
                          </m:e>
                          <m:sup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−1</m:t>
                            </m:r>
                          </m:sup>
                        </m:sSup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ℋ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(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𝑓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36" y="1877529"/>
                <a:ext cx="3528392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2582" t="-7595" b="-26582"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>
            <a:off x="447239" y="4644135"/>
            <a:ext cx="79208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1601670" y="4983269"/>
                <a:ext cx="6120681" cy="830997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Graf funkce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𝑓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400" dirty="0" smtClean="0"/>
                  <a:t> je osově souměrný podle přímky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cs-CZ" sz="2400" dirty="0" smtClean="0"/>
                  <a:t> s grafem funkce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𝑓</m:t>
                    </m:r>
                  </m:oMath>
                </a14:m>
                <a:r>
                  <a:rPr lang="cs-CZ" sz="2400" dirty="0" smtClean="0"/>
                  <a:t>.</a:t>
                </a:r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1670" y="4983269"/>
                <a:ext cx="6120681" cy="830997"/>
              </a:xfrm>
              <a:prstGeom prst="rect">
                <a:avLst/>
              </a:prstGeom>
              <a:blipFill rotWithShape="1">
                <a:blip r:embed="rId5"/>
                <a:stretch>
                  <a:fillRect l="-1594" t="-5109" b="-16058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292514" y="2491594"/>
                <a:ext cx="5889775" cy="830997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>
                    <a:ea typeface="Cambria Math"/>
                  </a:rPr>
                  <a:t>2. Každému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latin typeface="Cambria Math"/>
                        <a:ea typeface="Cambria Math"/>
                      </a:rPr>
                      <m:t>y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i="1" smtClean="0">
                        <a:latin typeface="Cambria Math"/>
                        <a:ea typeface="Cambria Math"/>
                      </a:rPr>
                      <m:t>𝒟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𝑓</m:t>
                            </m:r>
                          </m:e>
                          <m:sup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−1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sz="2400" dirty="0" smtClean="0"/>
                  <a:t> je přiřazeno právě to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𝒟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(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𝑓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cs-CZ" sz="2400" dirty="0" smtClean="0"/>
                  <a:t>, pro které je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cs-CZ" sz="2400" dirty="0" smtClean="0"/>
                  <a:t>.</a:t>
                </a:r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514" y="2491594"/>
                <a:ext cx="5889775" cy="830997"/>
              </a:xfrm>
              <a:prstGeom prst="rect">
                <a:avLst/>
              </a:prstGeom>
              <a:blipFill rotWithShape="1">
                <a:blip r:embed="rId6"/>
                <a:stretch>
                  <a:fillRect l="-1445" t="-4317" b="-15108"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466655" y="4413302"/>
                <a:ext cx="2591669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ℋ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e>
                            <m:sup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𝒟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(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𝑓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6655" y="4413302"/>
                <a:ext cx="2591669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9737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/>
          <p:cNvCxnSpPr/>
          <p:nvPr/>
        </p:nvCxnSpPr>
        <p:spPr>
          <a:xfrm>
            <a:off x="447239" y="5229200"/>
            <a:ext cx="79208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090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29" grpId="0"/>
      <p:bldP spid="1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097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Definice logaritmické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 rot="21600000">
                <a:off x="457200" y="953725"/>
                <a:ext cx="8363272" cy="557161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Logaritmická funkce o základu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rgbClr val="00B0F0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</m:oMath>
                </a14:m>
                <a:r>
                  <a:rPr lang="cs-CZ" sz="22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je funkce inverzní k exponenciální funkci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2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200" i="1">
                            <a:latin typeface="Cambria Math"/>
                          </a:rPr>
                          <m:t>𝑦</m:t>
                        </m:r>
                        <m:r>
                          <a:rPr lang="cs-CZ" sz="2200" i="1">
                            <a:latin typeface="Cambria Math"/>
                          </a:rPr>
                          <m:t>=</m:t>
                        </m:r>
                        <m:r>
                          <a:rPr lang="cs-CZ" sz="22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200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200" dirty="0" smtClean="0"/>
                  <a:t>; </a:t>
                </a:r>
                <a14:m>
                  <m:oMath xmlns:m="http://schemas.openxmlformats.org/officeDocument/2006/math">
                    <m:r>
                      <a:rPr lang="cs-CZ" sz="2200" b="0" i="1" dirty="0" smtClean="0">
                        <a:latin typeface="Cambria Math"/>
                      </a:rPr>
                      <m:t>𝑎</m:t>
                    </m:r>
                    <m:r>
                      <a:rPr lang="cs-CZ" sz="2200" b="0" i="1" dirty="0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dirty="0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dirty="0" smtClean="0">
                            <a:latin typeface="Cambria Math"/>
                            <a:ea typeface="Cambria Math"/>
                          </a:rPr>
                          <m:t>0;1</m:t>
                        </m:r>
                      </m:e>
                    </m:d>
                    <m:r>
                      <a:rPr lang="cs-CZ" sz="2200" b="0" i="1" dirty="0" smtClean="0">
                        <a:latin typeface="Cambria Math"/>
                        <a:ea typeface="Cambria Math"/>
                      </a:rPr>
                      <m:t>∪</m:t>
                    </m:r>
                    <m:d>
                      <m:dPr>
                        <m:ctrlPr>
                          <a:rPr lang="cs-CZ" sz="2200" b="0" i="1" dirty="0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dirty="0" smtClean="0">
                            <a:latin typeface="Cambria Math"/>
                            <a:ea typeface="Cambria Math"/>
                          </a:rPr>
                          <m:t>1;∞</m:t>
                        </m:r>
                      </m:e>
                    </m:d>
                  </m:oMath>
                </a14:m>
                <a:r>
                  <a:rPr lang="cs-CZ" sz="2200" dirty="0" smtClean="0"/>
                  <a:t>.</a:t>
                </a:r>
                <a:r>
                  <a:rPr lang="cs-CZ" sz="2400" dirty="0" smtClean="0">
                    <a:solidFill>
                      <a:srgbClr val="00B0F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Zapisujeme: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dirty="0" smtClean="0">
                    <a:latin typeface="Arial" pitchFamily="34" charset="0"/>
                    <a:cs typeface="Arial" pitchFamily="34" charset="0"/>
                  </a:rPr>
                  <a:t>Speciální druhy logaritmických funkcí: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 rot="21600000">
                <a:off x="457200" y="953725"/>
                <a:ext cx="8363272" cy="5571619"/>
              </a:xfrm>
              <a:blipFill rotWithShape="1">
                <a:blip r:embed="rId2"/>
                <a:stretch>
                  <a:fillRect l="-875" t="-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105597" y="1718809"/>
                <a:ext cx="3528392" cy="461665"/>
              </a:xfrm>
              <a:prstGeom prst="rect">
                <a:avLst/>
              </a:prstGeom>
              <a:noFill/>
              <a:ln w="19050"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597" y="1718809"/>
                <a:ext cx="3528392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6456"/>
                </a:stretch>
              </a:blipFill>
              <a:ln w="190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25405" y="5347116"/>
                <a:ext cx="2786455" cy="430887"/>
              </a:xfrm>
              <a:prstGeom prst="rect">
                <a:avLst/>
              </a:prstGeom>
              <a:noFill/>
              <a:ln w="19050"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10</m:t>
                              </m:r>
                            </m:sub>
                          </m:sSub>
                        </m:fName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=</m:t>
                          </m:r>
                          <m:func>
                            <m:funcPr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200" b="0" i="0" smtClean="0">
                                  <a:latin typeface="Cambria Math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func>
                        </m:e>
                      </m:func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405" y="5347116"/>
                <a:ext cx="2786455" cy="430887"/>
              </a:xfrm>
              <a:prstGeom prst="rect">
                <a:avLst/>
              </a:prstGeom>
              <a:blipFill rotWithShape="1">
                <a:blip r:embed="rId4"/>
                <a:stretch>
                  <a:fillRect b="-14865"/>
                </a:stretch>
              </a:blipFill>
              <a:ln w="19050"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43532" y="5858254"/>
                <a:ext cx="2768327" cy="430887"/>
              </a:xfrm>
              <a:prstGeom prst="rect">
                <a:avLst/>
              </a:prstGeom>
              <a:noFill/>
              <a:ln w="19050">
                <a:solidFill>
                  <a:srgbClr val="990033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𝑒</m:t>
                              </m:r>
                            </m:sub>
                          </m:sSub>
                        </m:fName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=</m:t>
                          </m:r>
                          <m:func>
                            <m:funcPr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200" b="0" i="0" smtClean="0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func>
                        </m:e>
                      </m:func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532" y="5858254"/>
                <a:ext cx="2768327" cy="430887"/>
              </a:xfrm>
              <a:prstGeom prst="rect">
                <a:avLst/>
              </a:prstGeom>
              <a:blipFill rotWithShape="1">
                <a:blip r:embed="rId5"/>
                <a:stretch>
                  <a:fillRect b="-14865"/>
                </a:stretch>
              </a:blipFill>
              <a:ln w="19050">
                <a:solidFill>
                  <a:srgbClr val="990033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3403438" y="5522134"/>
            <a:ext cx="79208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195526" y="5330677"/>
            <a:ext cx="4644516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400" i="1" dirty="0">
                <a:solidFill>
                  <a:srgbClr val="00B0F0"/>
                </a:solidFill>
              </a:rPr>
              <a:t>d</a:t>
            </a:r>
            <a:r>
              <a:rPr lang="cs-CZ" sz="2400" i="1" dirty="0" smtClean="0">
                <a:solidFill>
                  <a:srgbClr val="00B0F0"/>
                </a:solidFill>
              </a:rPr>
              <a:t>ekadická logaritmická funkce</a:t>
            </a:r>
            <a:endParaRPr lang="cs-CZ" sz="2400" i="1" dirty="0">
              <a:solidFill>
                <a:srgbClr val="00B0F0"/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3403438" y="6041151"/>
            <a:ext cx="79208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4195526" y="5802650"/>
            <a:ext cx="4696365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400" i="1" dirty="0">
                <a:solidFill>
                  <a:srgbClr val="00B0F0"/>
                </a:solidFill>
              </a:rPr>
              <a:t>p</a:t>
            </a:r>
            <a:r>
              <a:rPr lang="cs-CZ" sz="2400" i="1" dirty="0" smtClean="0">
                <a:solidFill>
                  <a:srgbClr val="00B0F0"/>
                </a:solidFill>
              </a:rPr>
              <a:t>řirozená logaritmická funkce</a:t>
            </a:r>
            <a:endParaRPr lang="cs-CZ" sz="2400" i="1" dirty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Čárový popisek 3 4"/>
              <p:cNvSpPr/>
              <p:nvPr/>
            </p:nvSpPr>
            <p:spPr>
              <a:xfrm>
                <a:off x="2630032" y="2286928"/>
                <a:ext cx="5994409" cy="675075"/>
              </a:xfrm>
              <a:prstGeom prst="borderCallout3">
                <a:avLst>
                  <a:gd name="adj1" fmla="val 67336"/>
                  <a:gd name="adj2" fmla="val -2008"/>
                  <a:gd name="adj3" fmla="val 68790"/>
                  <a:gd name="adj4" fmla="val -8457"/>
                  <a:gd name="adj5" fmla="val 25367"/>
                  <a:gd name="adj6" fmla="val -11926"/>
                  <a:gd name="adj7" fmla="val -11340"/>
                  <a:gd name="adj8" fmla="val -4287"/>
                </a:avLst>
              </a:prstGeom>
              <a:noFill/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</a:rPr>
                  <a:t>čteme: „funkce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 rovná se logaritmus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 o základu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𝑎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“ </a:t>
                </a:r>
              </a:p>
              <a:p>
                <a:pPr algn="ctr"/>
                <a:r>
                  <a:rPr lang="cs-CZ" sz="2000" dirty="0">
                    <a:solidFill>
                      <a:schemeClr val="tx1"/>
                    </a:solidFill>
                  </a:rPr>
                  <a:t>n</a:t>
                </a:r>
                <a:r>
                  <a:rPr lang="cs-CZ" sz="2000" dirty="0" smtClean="0">
                    <a:solidFill>
                      <a:schemeClr val="tx1"/>
                    </a:solidFill>
                  </a:rPr>
                  <a:t>ebo „funkce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 rovná se logaritmus o základu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𝑎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 čísla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“ </a:t>
                </a:r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Čárový popisek 3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032" y="2286928"/>
                <a:ext cx="5994409" cy="675075"/>
              </a:xfrm>
              <a:prstGeom prst="borderCallout3">
                <a:avLst>
                  <a:gd name="adj1" fmla="val 67336"/>
                  <a:gd name="adj2" fmla="val -2008"/>
                  <a:gd name="adj3" fmla="val 68790"/>
                  <a:gd name="adj4" fmla="val -8457"/>
                  <a:gd name="adj5" fmla="val 25367"/>
                  <a:gd name="adj6" fmla="val -11926"/>
                  <a:gd name="adj7" fmla="val -11340"/>
                  <a:gd name="adj8" fmla="val -4287"/>
                </a:avLst>
              </a:prstGeom>
              <a:blipFill rotWithShape="1">
                <a:blip r:embed="rId6"/>
                <a:stretch>
                  <a:fillRect r="-814" b="-12500"/>
                </a:stretch>
              </a:blipFill>
              <a:ln>
                <a:solidFill>
                  <a:srgbClr val="990033"/>
                </a:solidFill>
                <a:headEnd type="none" w="med" len="med"/>
                <a:tailEnd type="arrow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/>
          <p:cNvCxnSpPr/>
          <p:nvPr/>
        </p:nvCxnSpPr>
        <p:spPr>
          <a:xfrm>
            <a:off x="667945" y="3095477"/>
            <a:ext cx="79208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475656" y="2880033"/>
                <a:ext cx="2097233" cy="430887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0;∞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2880033"/>
                <a:ext cx="2097233" cy="430887"/>
              </a:xfrm>
              <a:prstGeom prst="rect">
                <a:avLst/>
              </a:prstGeom>
              <a:blipFill rotWithShape="1">
                <a:blip r:embed="rId7"/>
                <a:stretch>
                  <a:fillRect b="-18310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475656" y="3286190"/>
                <a:ext cx="1621748" cy="430887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  <a:ea typeface="Cambria Math"/>
                        </a:rPr>
                        <m:t>ℋ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200" i="1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3286190"/>
                <a:ext cx="1621748" cy="430887"/>
              </a:xfrm>
              <a:prstGeom prst="rect">
                <a:avLst/>
              </a:prstGeom>
              <a:blipFill rotWithShape="1">
                <a:blip r:embed="rId8"/>
                <a:stretch>
                  <a:fillRect b="-18310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>
            <a:off x="688325" y="3834045"/>
            <a:ext cx="79208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460033" y="3609020"/>
                <a:ext cx="7477452" cy="1107996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Graf funkce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sz="2200" dirty="0" smtClean="0"/>
                  <a:t> je osově souměrný podle přímky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cs-CZ" sz="2200" dirty="0" smtClean="0"/>
                  <a:t> s grafem funkce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y</m:t>
                    </m:r>
                    <m:r>
                      <a:rPr lang="cs-CZ" sz="2200" b="0" i="0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2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200" dirty="0" smtClean="0"/>
                  <a:t> o témže základu </a:t>
                </a:r>
              </a:p>
              <a:p>
                <a14:m>
                  <m:oMath xmlns:m="http://schemas.openxmlformats.org/officeDocument/2006/math">
                    <m:r>
                      <a:rPr lang="cs-CZ" sz="2200" i="1" dirty="0">
                        <a:latin typeface="Cambria Math"/>
                      </a:rPr>
                      <m:t>𝑎</m:t>
                    </m:r>
                    <m:r>
                      <a:rPr lang="cs-CZ" sz="2200" i="1" dirty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i="1" dirty="0">
                            <a:latin typeface="Cambria Math"/>
                            <a:ea typeface="Cambria Math"/>
                          </a:rPr>
                          <m:t>0;1</m:t>
                        </m:r>
                      </m:e>
                    </m:d>
                    <m:r>
                      <a:rPr lang="cs-CZ" sz="2200" i="1" dirty="0">
                        <a:latin typeface="Cambria Math"/>
                        <a:ea typeface="Cambria Math"/>
                      </a:rPr>
                      <m:t>∪</m:t>
                    </m:r>
                    <m:d>
                      <m:dPr>
                        <m:ctrlPr>
                          <a:rPr lang="cs-CZ" sz="2200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i="1" dirty="0">
                            <a:latin typeface="Cambria Math"/>
                            <a:ea typeface="Cambria Math"/>
                          </a:rPr>
                          <m:t>1;∞</m:t>
                        </m:r>
                      </m:e>
                    </m:d>
                  </m:oMath>
                </a14:m>
                <a:r>
                  <a:rPr lang="cs-CZ" sz="2200" dirty="0" smtClean="0"/>
                  <a:t>.</a:t>
                </a:r>
                <a:endParaRPr lang="cs-CZ" sz="22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0033" y="3609020"/>
                <a:ext cx="7477452" cy="1107996"/>
              </a:xfrm>
              <a:prstGeom prst="rect">
                <a:avLst/>
              </a:prstGeom>
              <a:blipFill rotWithShape="1">
                <a:blip r:embed="rId9"/>
                <a:stretch>
                  <a:fillRect l="-1060" t="-2747" b="-10440"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023428" y="6264313"/>
                <a:ext cx="2520280" cy="430887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𝑒</m:t>
                      </m:r>
                      <m:r>
                        <a:rPr lang="cs-CZ" sz="2200" b="0" i="1" smtClean="0">
                          <a:latin typeface="Cambria Math"/>
                        </a:rPr>
                        <m:t>=2, 718281…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428" y="6264313"/>
                <a:ext cx="2520280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 w="1905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6237185" y="6264315"/>
            <a:ext cx="2232248" cy="430887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200" i="1" dirty="0" smtClean="0"/>
              <a:t>Eulerovo číslo</a:t>
            </a:r>
            <a:endParaRPr lang="cs-CZ" sz="2200" i="1" dirty="0"/>
          </a:p>
        </p:txBody>
      </p:sp>
    </p:spTree>
    <p:extLst>
      <p:ext uri="{BB962C8B-B14F-4D97-AF65-F5344CB8AC3E}">
        <p14:creationId xmlns:p14="http://schemas.microsoft.com/office/powerpoint/2010/main" val="4035610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20" grpId="0" animBg="1"/>
      <p:bldP spid="21" grpId="0" animBg="1"/>
      <p:bldP spid="25" grpId="0"/>
      <p:bldP spid="27" grpId="0"/>
      <p:bldP spid="5" grpId="0" animBg="1"/>
      <p:bldP spid="15" grpId="0"/>
      <p:bldP spid="16" grpId="0"/>
      <p:bldP spid="18" grpId="0"/>
      <p:bldP spid="19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Graf logaritmické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728701"/>
                <a:ext cx="8363272" cy="579664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Pomocí grafů exponenciálních funkcí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i="1">
                        <a:latin typeface="Cambria Math"/>
                        <a:cs typeface="Arial" pitchFamily="34" charset="0"/>
                      </a:rPr>
                      <m:t>=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 smtClean="0">
                                <a:latin typeface="Cambria Math"/>
                                <a:cs typeface="Arial" pitchFamily="34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i="1" smtClean="0">
                                    <a:latin typeface="Cambria Math"/>
                                    <a:cs typeface="Arial" pitchFamily="34" charset="0"/>
                                  </a:rPr>
                                </m:ctrlPr>
                              </m:fPr>
                              <m:num>
                                <m:r>
                                  <a:rPr lang="cs-CZ" sz="2400" b="0" i="1" smtClean="0">
                                    <a:latin typeface="Cambria Math"/>
                                    <a:cs typeface="Arial" pitchFamily="34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sz="2400" b="0" i="1" smtClean="0">
                                    <a:latin typeface="Cambria Math"/>
                                    <a:cs typeface="Arial" pitchFamily="34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narýsujte grafy logaritmických funkcí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func>
                      <m:func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400" b="0" i="0" smtClean="0">
                                <a:latin typeface="Cambria Math"/>
                                <a:cs typeface="Arial" pitchFamily="34" charset="0"/>
                              </a:rPr>
                              <m:t>log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Arial" pitchFamily="34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</m:t>
                    </m:r>
                    <m:func>
                      <m:func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400" b="0" i="0" smtClean="0">
                                <a:latin typeface="Cambria Math"/>
                                <a:cs typeface="Arial" pitchFamily="34" charset="0"/>
                              </a:rPr>
                              <m:t>log</m:t>
                            </m:r>
                          </m:e>
                          <m:sub>
                            <m:f>
                              <m:fPr>
                                <m:ctrlPr>
                                  <a:rPr lang="cs-CZ" sz="2400" b="0" i="1" smtClean="0">
                                    <a:latin typeface="Cambria Math"/>
                                    <a:cs typeface="Arial" pitchFamily="34" charset="0"/>
                                  </a:rPr>
                                </m:ctrlPr>
                              </m:fPr>
                              <m:num>
                                <m:r>
                                  <a:rPr lang="cs-CZ" sz="2400" b="0" i="1" smtClean="0">
                                    <a:latin typeface="Cambria Math"/>
                                    <a:cs typeface="Arial" pitchFamily="34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sz="2400" b="0" i="1" smtClean="0">
                                    <a:latin typeface="Cambria Math"/>
                                    <a:cs typeface="Arial" pitchFamily="34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fName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728701"/>
                <a:ext cx="8363272" cy="5796644"/>
              </a:xfrm>
              <a:blipFill rotWithShape="1">
                <a:blip r:embed="rId2"/>
                <a:stretch>
                  <a:fillRect l="-10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9" name="Skupina 108"/>
          <p:cNvGrpSpPr/>
          <p:nvPr/>
        </p:nvGrpSpPr>
        <p:grpSpPr>
          <a:xfrm>
            <a:off x="660473" y="1634953"/>
            <a:ext cx="3809129" cy="3707958"/>
            <a:chOff x="642199" y="3783461"/>
            <a:chExt cx="3809129" cy="3707958"/>
          </a:xfrm>
        </p:grpSpPr>
        <p:grpSp>
          <p:nvGrpSpPr>
            <p:cNvPr id="93" name="Skupina 92"/>
            <p:cNvGrpSpPr/>
            <p:nvPr/>
          </p:nvGrpSpPr>
          <p:grpSpPr>
            <a:xfrm>
              <a:off x="642199" y="3783461"/>
              <a:ext cx="3809129" cy="3707958"/>
              <a:chOff x="642199" y="3783461"/>
              <a:chExt cx="3809129" cy="3707958"/>
            </a:xfrm>
          </p:grpSpPr>
          <p:grpSp>
            <p:nvGrpSpPr>
              <p:cNvPr id="90" name="Skupina 89"/>
              <p:cNvGrpSpPr/>
              <p:nvPr/>
            </p:nvGrpSpPr>
            <p:grpSpPr>
              <a:xfrm>
                <a:off x="642199" y="3968127"/>
                <a:ext cx="3809129" cy="3523292"/>
                <a:chOff x="642199" y="3968127"/>
                <a:chExt cx="3809129" cy="3523292"/>
              </a:xfrm>
            </p:grpSpPr>
            <p:cxnSp>
              <p:nvCxnSpPr>
                <p:cNvPr id="47" name="Přímá spojnice se šipkou 46"/>
                <p:cNvCxnSpPr>
                  <a:endCxn id="92" idx="1"/>
                </p:cNvCxnSpPr>
                <p:nvPr/>
              </p:nvCxnSpPr>
              <p:spPr>
                <a:xfrm flipV="1">
                  <a:off x="2415198" y="3968127"/>
                  <a:ext cx="1572" cy="352329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89" name="Skupina 88"/>
                <p:cNvGrpSpPr/>
                <p:nvPr/>
              </p:nvGrpSpPr>
              <p:grpSpPr>
                <a:xfrm>
                  <a:off x="642199" y="4149080"/>
                  <a:ext cx="3809129" cy="2250250"/>
                  <a:chOff x="642199" y="4149080"/>
                  <a:chExt cx="3809129" cy="2250250"/>
                </a:xfrm>
              </p:grpSpPr>
              <p:cxnSp>
                <p:nvCxnSpPr>
                  <p:cNvPr id="42" name="Přímá spojnice se šipkou 41"/>
                  <p:cNvCxnSpPr/>
                  <p:nvPr/>
                </p:nvCxnSpPr>
                <p:spPr>
                  <a:xfrm>
                    <a:off x="642199" y="6309320"/>
                    <a:ext cx="380912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44" name="TextovéPole 43"/>
                      <p:cNvSpPr txBox="1"/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44" name="TextovéPole 43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27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71" name="Přímá spojnice 70"/>
                  <p:cNvCxnSpPr/>
                  <p:nvPr/>
                </p:nvCxnSpPr>
                <p:spPr>
                  <a:xfrm>
                    <a:off x="277180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Přímá spojnice 71"/>
                  <p:cNvCxnSpPr/>
                  <p:nvPr/>
                </p:nvCxnSpPr>
                <p:spPr>
                  <a:xfrm>
                    <a:off x="313184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Přímá spojnice 72"/>
                  <p:cNvCxnSpPr/>
                  <p:nvPr/>
                </p:nvCxnSpPr>
                <p:spPr>
                  <a:xfrm>
                    <a:off x="34918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Přímá spojnice 73"/>
                  <p:cNvCxnSpPr/>
                  <p:nvPr/>
                </p:nvCxnSpPr>
                <p:spPr>
                  <a:xfrm>
                    <a:off x="2051720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Přímá spojnice 74"/>
                  <p:cNvCxnSpPr/>
                  <p:nvPr/>
                </p:nvCxnSpPr>
                <p:spPr>
                  <a:xfrm>
                    <a:off x="16916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Přímá spojnice 75"/>
                  <p:cNvCxnSpPr/>
                  <p:nvPr/>
                </p:nvCxnSpPr>
                <p:spPr>
                  <a:xfrm>
                    <a:off x="1286635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Přímá spojnice 76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Přímá spojnice 79"/>
                  <p:cNvCxnSpPr/>
                  <p:nvPr/>
                </p:nvCxnSpPr>
                <p:spPr>
                  <a:xfrm rot="16200000">
                    <a:off x="2410301" y="549923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Přímá spojnice 80"/>
                  <p:cNvCxnSpPr/>
                  <p:nvPr/>
                </p:nvCxnSpPr>
                <p:spPr>
                  <a:xfrm rot="16200000">
                    <a:off x="2410301" y="513919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Přímá spojnice 81"/>
                  <p:cNvCxnSpPr/>
                  <p:nvPr/>
                </p:nvCxnSpPr>
                <p:spPr>
                  <a:xfrm rot="16200000">
                    <a:off x="2410301" y="477915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Přímá spojnice 82"/>
                  <p:cNvCxnSpPr/>
                  <p:nvPr/>
                </p:nvCxnSpPr>
                <p:spPr>
                  <a:xfrm rot="16200000">
                    <a:off x="2403199" y="44191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Přímá spojnice 83"/>
                  <p:cNvCxnSpPr/>
                  <p:nvPr/>
                </p:nvCxnSpPr>
                <p:spPr>
                  <a:xfrm rot="16200000">
                    <a:off x="2410301" y="40590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2" name="TextovéPole 91"/>
                  <p:cNvSpPr txBox="1"/>
                  <p:nvPr/>
                </p:nvSpPr>
                <p:spPr>
                  <a:xfrm>
                    <a:off x="2416770" y="3783461"/>
                    <a:ext cx="36004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92" name="TextovéPole 9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416770" y="3783461"/>
                    <a:ext cx="360040" cy="369332"/>
                  </a:xfrm>
                  <a:prstGeom prst="rect">
                    <a:avLst/>
                  </a:prstGeom>
                  <a:blipFill rotWithShape="1">
                    <a:blip r:embed="rId28"/>
                    <a:stretch>
                      <a:fillRect b="-6557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4" name="TextovéPole 93"/>
                <p:cNvSpPr txBox="1"/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4" name="TextovéPole 9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blipFill rotWithShape="1">
                  <a:blip r:embed="rId29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5" name="TextovéPole 94"/>
                <p:cNvSpPr txBox="1"/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0" smtClean="0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5" name="TextovéPole 9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blipFill rotWithShape="1">
                  <a:blip r:embed="rId30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6" name="TextovéPole 95"/>
                <p:cNvSpPr txBox="1"/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6" name="TextovéPole 9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blipFill rotWithShape="1">
                  <a:blip r:embed="rId31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7" name="TextovéPole 96"/>
                <p:cNvSpPr txBox="1"/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7" name="TextovéPole 9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blipFill rotWithShape="1">
                  <a:blip r:embed="rId3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ovéPole 97"/>
                <p:cNvSpPr txBox="1"/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8" name="TextovéPole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blipFill rotWithShape="1">
                  <a:blip r:embed="rId3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9" name="TextovéPole 98"/>
                <p:cNvSpPr txBox="1"/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9" name="TextovéPole 9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blipFill rotWithShape="1">
                  <a:blip r:embed="rId3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0" name="TextovéPole 99"/>
                <p:cNvSpPr txBox="1"/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0" name="TextovéPole 9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blipFill rotWithShape="1">
                  <a:blip r:embed="rId3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1" name="TextovéPole 100"/>
                <p:cNvSpPr txBox="1"/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1" name="TextovéPole 10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blipFill rotWithShape="1">
                  <a:blip r:embed="rId3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2" name="TextovéPole 101"/>
                <p:cNvSpPr txBox="1"/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2" name="TextovéPole 10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blipFill rotWithShape="1">
                  <a:blip r:embed="rId3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3" name="TextovéPole 102"/>
                <p:cNvSpPr txBox="1"/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3" name="TextovéPole 10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blipFill rotWithShape="1">
                  <a:blip r:embed="rId3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4" name="TextovéPole 103"/>
                <p:cNvSpPr txBox="1"/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4" name="TextovéPole 10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blipFill rotWithShape="1">
                  <a:blip r:embed="rId3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5" name="TextovéPole 104"/>
                <p:cNvSpPr txBox="1"/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5" name="TextovéPole 10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blipFill rotWithShape="1">
                  <a:blip r:embed="rId4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6" name="TextovéPole 105"/>
                <p:cNvSpPr txBox="1"/>
                <p:nvPr/>
              </p:nvSpPr>
              <p:spPr>
                <a:xfrm>
                  <a:off x="2043159" y="396441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6" name="TextovéPole 10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3964414"/>
                  <a:ext cx="360040" cy="369332"/>
                </a:xfrm>
                <a:prstGeom prst="rect">
                  <a:avLst/>
                </a:prstGeom>
                <a:blipFill rotWithShape="1">
                  <a:blip r:embed="rId4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06" name="Skupina 205"/>
          <p:cNvGrpSpPr/>
          <p:nvPr/>
        </p:nvGrpSpPr>
        <p:grpSpPr>
          <a:xfrm>
            <a:off x="1022585" y="1747762"/>
            <a:ext cx="2415935" cy="2295183"/>
            <a:chOff x="896558" y="3976263"/>
            <a:chExt cx="2415935" cy="2295183"/>
          </a:xfrm>
        </p:grpSpPr>
        <p:sp>
          <p:nvSpPr>
            <p:cNvPr id="203" name="Volný tvar 202"/>
            <p:cNvSpPr/>
            <p:nvPr/>
          </p:nvSpPr>
          <p:spPr>
            <a:xfrm>
              <a:off x="896558" y="4870853"/>
              <a:ext cx="2234704" cy="1400593"/>
            </a:xfrm>
            <a:custGeom>
              <a:avLst/>
              <a:gdLst>
                <a:gd name="connsiteX0" fmla="*/ 0 w 2234704"/>
                <a:gd name="connsiteY0" fmla="*/ 1400593 h 1400593"/>
                <a:gd name="connsiteX1" fmla="*/ 205182 w 2234704"/>
                <a:gd name="connsiteY1" fmla="*/ 1396132 h 1400593"/>
                <a:gd name="connsiteX2" fmla="*/ 392523 w 2234704"/>
                <a:gd name="connsiteY2" fmla="*/ 1391672 h 1400593"/>
                <a:gd name="connsiteX3" fmla="*/ 798427 w 2234704"/>
                <a:gd name="connsiteY3" fmla="*/ 1364909 h 1400593"/>
                <a:gd name="connsiteX4" fmla="*/ 976847 w 2234704"/>
                <a:gd name="connsiteY4" fmla="*/ 1320304 h 1400593"/>
                <a:gd name="connsiteX5" fmla="*/ 1159727 w 2234704"/>
                <a:gd name="connsiteY5" fmla="*/ 1262318 h 1400593"/>
                <a:gd name="connsiteX6" fmla="*/ 1342607 w 2234704"/>
                <a:gd name="connsiteY6" fmla="*/ 1213252 h 1400593"/>
                <a:gd name="connsiteX7" fmla="*/ 1516566 w 2234704"/>
                <a:gd name="connsiteY7" fmla="*/ 1079438 h 1400593"/>
                <a:gd name="connsiteX8" fmla="*/ 1690525 w 2234704"/>
                <a:gd name="connsiteY8" fmla="*/ 945623 h 1400593"/>
                <a:gd name="connsiteX9" fmla="*/ 1873405 w 2234704"/>
                <a:gd name="connsiteY9" fmla="*/ 718138 h 1400593"/>
                <a:gd name="connsiteX10" fmla="*/ 2065206 w 2234704"/>
                <a:gd name="connsiteY10" fmla="*/ 365760 h 1400593"/>
                <a:gd name="connsiteX11" fmla="*/ 2199021 w 2234704"/>
                <a:gd name="connsiteY11" fmla="*/ 107051 h 1400593"/>
                <a:gd name="connsiteX12" fmla="*/ 2234704 w 2234704"/>
                <a:gd name="connsiteY12" fmla="*/ 0 h 1400593"/>
                <a:gd name="connsiteX13" fmla="*/ 2234704 w 2234704"/>
                <a:gd name="connsiteY13" fmla="*/ 0 h 1400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34704" h="1400593">
                  <a:moveTo>
                    <a:pt x="0" y="1400593"/>
                  </a:moveTo>
                  <a:lnTo>
                    <a:pt x="205182" y="1396132"/>
                  </a:lnTo>
                  <a:cubicBezTo>
                    <a:pt x="270602" y="1394645"/>
                    <a:pt x="293649" y="1396876"/>
                    <a:pt x="392523" y="1391672"/>
                  </a:cubicBezTo>
                  <a:cubicBezTo>
                    <a:pt x="491397" y="1386468"/>
                    <a:pt x="701040" y="1376804"/>
                    <a:pt x="798427" y="1364909"/>
                  </a:cubicBezTo>
                  <a:cubicBezTo>
                    <a:pt x="895814" y="1353014"/>
                    <a:pt x="916630" y="1337402"/>
                    <a:pt x="976847" y="1320304"/>
                  </a:cubicBezTo>
                  <a:cubicBezTo>
                    <a:pt x="1037064" y="1303206"/>
                    <a:pt x="1098767" y="1280160"/>
                    <a:pt x="1159727" y="1262318"/>
                  </a:cubicBezTo>
                  <a:cubicBezTo>
                    <a:pt x="1220687" y="1244476"/>
                    <a:pt x="1283134" y="1243732"/>
                    <a:pt x="1342607" y="1213252"/>
                  </a:cubicBezTo>
                  <a:cubicBezTo>
                    <a:pt x="1402080" y="1182772"/>
                    <a:pt x="1516566" y="1079438"/>
                    <a:pt x="1516566" y="1079438"/>
                  </a:cubicBezTo>
                  <a:cubicBezTo>
                    <a:pt x="1574552" y="1034833"/>
                    <a:pt x="1631052" y="1005840"/>
                    <a:pt x="1690525" y="945623"/>
                  </a:cubicBezTo>
                  <a:cubicBezTo>
                    <a:pt x="1749998" y="885406"/>
                    <a:pt x="1810958" y="814782"/>
                    <a:pt x="1873405" y="718138"/>
                  </a:cubicBezTo>
                  <a:cubicBezTo>
                    <a:pt x="1935852" y="621494"/>
                    <a:pt x="2010937" y="467608"/>
                    <a:pt x="2065206" y="365760"/>
                  </a:cubicBezTo>
                  <a:cubicBezTo>
                    <a:pt x="2119475" y="263912"/>
                    <a:pt x="2170771" y="168011"/>
                    <a:pt x="2199021" y="107051"/>
                  </a:cubicBezTo>
                  <a:cubicBezTo>
                    <a:pt x="2227271" y="46091"/>
                    <a:pt x="2234704" y="0"/>
                    <a:pt x="2234704" y="0"/>
                  </a:cubicBezTo>
                  <a:lnTo>
                    <a:pt x="2234704" y="0"/>
                  </a:lnTo>
                </a:path>
              </a:pathLst>
            </a:cu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5" name="Volný tvar 204"/>
            <p:cNvSpPr/>
            <p:nvPr/>
          </p:nvSpPr>
          <p:spPr>
            <a:xfrm>
              <a:off x="3133559" y="3976263"/>
              <a:ext cx="178934" cy="895190"/>
            </a:xfrm>
            <a:custGeom>
              <a:avLst/>
              <a:gdLst>
                <a:gd name="connsiteX0" fmla="*/ 0 w 395705"/>
                <a:gd name="connsiteY0" fmla="*/ 1673727 h 1673727"/>
                <a:gd name="connsiteX1" fmla="*/ 128337 w 395705"/>
                <a:gd name="connsiteY1" fmla="*/ 1208506 h 1673727"/>
                <a:gd name="connsiteX2" fmla="*/ 240631 w 395705"/>
                <a:gd name="connsiteY2" fmla="*/ 732590 h 1673727"/>
                <a:gd name="connsiteX3" fmla="*/ 310147 w 395705"/>
                <a:gd name="connsiteY3" fmla="*/ 406400 h 1673727"/>
                <a:gd name="connsiteX4" fmla="*/ 352926 w 395705"/>
                <a:gd name="connsiteY4" fmla="*/ 224590 h 1673727"/>
                <a:gd name="connsiteX5" fmla="*/ 395705 w 395705"/>
                <a:gd name="connsiteY5" fmla="*/ 0 h 1673727"/>
                <a:gd name="connsiteX6" fmla="*/ 395705 w 395705"/>
                <a:gd name="connsiteY6" fmla="*/ 0 h 16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5705" h="1673727">
                  <a:moveTo>
                    <a:pt x="0" y="1673727"/>
                  </a:moveTo>
                  <a:cubicBezTo>
                    <a:pt x="44116" y="1519544"/>
                    <a:pt x="88232" y="1365362"/>
                    <a:pt x="128337" y="1208506"/>
                  </a:cubicBezTo>
                  <a:cubicBezTo>
                    <a:pt x="168442" y="1051650"/>
                    <a:pt x="210329" y="866274"/>
                    <a:pt x="240631" y="732590"/>
                  </a:cubicBezTo>
                  <a:cubicBezTo>
                    <a:pt x="270933" y="598906"/>
                    <a:pt x="291431" y="491067"/>
                    <a:pt x="310147" y="406400"/>
                  </a:cubicBezTo>
                  <a:cubicBezTo>
                    <a:pt x="328863" y="321733"/>
                    <a:pt x="338666" y="292323"/>
                    <a:pt x="352926" y="224590"/>
                  </a:cubicBezTo>
                  <a:cubicBezTo>
                    <a:pt x="367186" y="156857"/>
                    <a:pt x="395705" y="0"/>
                    <a:pt x="395705" y="0"/>
                  </a:cubicBezTo>
                  <a:lnTo>
                    <a:pt x="395705" y="0"/>
                  </a:lnTo>
                </a:path>
              </a:pathLst>
            </a:cu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7" name="TextovéPole 206"/>
              <p:cNvSpPr txBox="1"/>
              <p:nvPr/>
            </p:nvSpPr>
            <p:spPr>
              <a:xfrm>
                <a:off x="2441281" y="1832996"/>
                <a:ext cx="10688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07" name="TextovéPole 20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1281" y="1832996"/>
                <a:ext cx="1068873" cy="369332"/>
              </a:xfrm>
              <a:prstGeom prst="rect">
                <a:avLst/>
              </a:prstGeom>
              <a:blipFill rotWithShape="1">
                <a:blip r:embed="rId42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8" name="TextovéPole 207"/>
              <p:cNvSpPr txBox="1"/>
              <p:nvPr/>
            </p:nvSpPr>
            <p:spPr>
              <a:xfrm>
                <a:off x="563004" y="5389644"/>
                <a:ext cx="787042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Grafem logaritmické  funkce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0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000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0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0;∞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, </m:t>
                    </m:r>
                  </m:oMath>
                </a14:m>
                <a:endParaRPr lang="cs-CZ" sz="2000" b="0" i="1" dirty="0" smtClean="0">
                  <a:latin typeface="Cambria Math"/>
                  <a:ea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𝑘𝑑𝑒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000" b="0" i="1" smtClean="0">
                        <a:latin typeface="Cambria Math"/>
                      </a:rPr>
                      <m:t>𝑎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0;1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∪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1;∞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 </a:t>
                </a:r>
                <a:r>
                  <a:rPr lang="cs-CZ" sz="2000" i="1" dirty="0" smtClean="0">
                    <a:solidFill>
                      <a:srgbClr val="00B0F0"/>
                    </a:solidFill>
                  </a:rPr>
                  <a:t>logaritmická křivka</a:t>
                </a:r>
                <a:r>
                  <a:rPr lang="cs-CZ" sz="2000" i="1" dirty="0" smtClean="0"/>
                  <a:t>.</a:t>
                </a:r>
                <a:endParaRPr lang="cs-CZ" sz="2000" dirty="0"/>
              </a:p>
            </p:txBody>
          </p:sp>
        </mc:Choice>
        <mc:Fallback xmlns="">
          <p:sp>
            <p:nvSpPr>
              <p:cNvPr id="208" name="TextovéPole 2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004" y="5389644"/>
                <a:ext cx="7870423" cy="707886"/>
              </a:xfrm>
              <a:prstGeom prst="rect">
                <a:avLst/>
              </a:prstGeom>
              <a:blipFill rotWithShape="1">
                <a:blip r:embed="rId43"/>
                <a:stretch>
                  <a:fillRect l="-775" t="-3448" b="-155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ovéPole 109"/>
              <p:cNvSpPr txBox="1"/>
              <p:nvPr/>
            </p:nvSpPr>
            <p:spPr>
              <a:xfrm>
                <a:off x="582483" y="5998559"/>
                <a:ext cx="38580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Osa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cs-CZ" sz="2000" dirty="0" smtClean="0"/>
                  <a:t> je její asymptotou.</a:t>
                </a:r>
              </a:p>
            </p:txBody>
          </p:sp>
        </mc:Choice>
        <mc:Fallback xmlns="">
          <p:sp>
            <p:nvSpPr>
              <p:cNvPr id="110" name="TextovéPole 10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483" y="5998559"/>
                <a:ext cx="3858000" cy="400110"/>
              </a:xfrm>
              <a:prstGeom prst="rect">
                <a:avLst/>
              </a:prstGeom>
              <a:blipFill rotWithShape="1">
                <a:blip r:embed="rId44"/>
                <a:stretch>
                  <a:fillRect l="-1741" t="-6061" b="-27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2" name="Skupina 111"/>
          <p:cNvGrpSpPr/>
          <p:nvPr/>
        </p:nvGrpSpPr>
        <p:grpSpPr>
          <a:xfrm>
            <a:off x="4920042" y="1619017"/>
            <a:ext cx="3809129" cy="3526365"/>
            <a:chOff x="642199" y="3783461"/>
            <a:chExt cx="3809129" cy="3526365"/>
          </a:xfrm>
        </p:grpSpPr>
        <p:grpSp>
          <p:nvGrpSpPr>
            <p:cNvPr id="113" name="Skupina 112"/>
            <p:cNvGrpSpPr/>
            <p:nvPr/>
          </p:nvGrpSpPr>
          <p:grpSpPr>
            <a:xfrm>
              <a:off x="642199" y="3783461"/>
              <a:ext cx="3809129" cy="3526365"/>
              <a:chOff x="642199" y="3783461"/>
              <a:chExt cx="3809129" cy="3526365"/>
            </a:xfrm>
          </p:grpSpPr>
          <p:grpSp>
            <p:nvGrpSpPr>
              <p:cNvPr id="141" name="Skupina 140"/>
              <p:cNvGrpSpPr/>
              <p:nvPr/>
            </p:nvGrpSpPr>
            <p:grpSpPr>
              <a:xfrm>
                <a:off x="642199" y="3968127"/>
                <a:ext cx="3809129" cy="3341699"/>
                <a:chOff x="642199" y="3968127"/>
                <a:chExt cx="3809129" cy="3341699"/>
              </a:xfrm>
            </p:grpSpPr>
            <p:cxnSp>
              <p:nvCxnSpPr>
                <p:cNvPr id="146" name="Přímá spojnice se šipkou 145"/>
                <p:cNvCxnSpPr>
                  <a:endCxn id="143" idx="1"/>
                </p:cNvCxnSpPr>
                <p:nvPr/>
              </p:nvCxnSpPr>
              <p:spPr>
                <a:xfrm flipV="1">
                  <a:off x="2416770" y="3968127"/>
                  <a:ext cx="0" cy="3341699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48" name="Skupina 147"/>
                <p:cNvGrpSpPr/>
                <p:nvPr/>
              </p:nvGrpSpPr>
              <p:grpSpPr>
                <a:xfrm>
                  <a:off x="642199" y="4149080"/>
                  <a:ext cx="3809129" cy="2250250"/>
                  <a:chOff x="642199" y="4149080"/>
                  <a:chExt cx="3809129" cy="2250250"/>
                </a:xfrm>
              </p:grpSpPr>
              <p:cxnSp>
                <p:nvCxnSpPr>
                  <p:cNvPr id="152" name="Přímá spojnice se šipkou 151"/>
                  <p:cNvCxnSpPr/>
                  <p:nvPr/>
                </p:nvCxnSpPr>
                <p:spPr>
                  <a:xfrm>
                    <a:off x="642199" y="6309320"/>
                    <a:ext cx="380912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153" name="TextovéPole 152"/>
                      <p:cNvSpPr txBox="1"/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44" name="TextovéPole 43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27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154" name="Přímá spojnice 153"/>
                  <p:cNvCxnSpPr/>
                  <p:nvPr/>
                </p:nvCxnSpPr>
                <p:spPr>
                  <a:xfrm>
                    <a:off x="277180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Přímá spojnice 155"/>
                  <p:cNvCxnSpPr/>
                  <p:nvPr/>
                </p:nvCxnSpPr>
                <p:spPr>
                  <a:xfrm>
                    <a:off x="313184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Přímá spojnice 157"/>
                  <p:cNvCxnSpPr/>
                  <p:nvPr/>
                </p:nvCxnSpPr>
                <p:spPr>
                  <a:xfrm>
                    <a:off x="34918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Přímá spojnice 158"/>
                  <p:cNvCxnSpPr/>
                  <p:nvPr/>
                </p:nvCxnSpPr>
                <p:spPr>
                  <a:xfrm>
                    <a:off x="2051720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Přímá spojnice 159"/>
                  <p:cNvCxnSpPr/>
                  <p:nvPr/>
                </p:nvCxnSpPr>
                <p:spPr>
                  <a:xfrm>
                    <a:off x="16916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Přímá spojnice 160"/>
                  <p:cNvCxnSpPr/>
                  <p:nvPr/>
                </p:nvCxnSpPr>
                <p:spPr>
                  <a:xfrm>
                    <a:off x="1286635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Přímá spojnice 161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Přímá spojnice 162"/>
                  <p:cNvCxnSpPr/>
                  <p:nvPr/>
                </p:nvCxnSpPr>
                <p:spPr>
                  <a:xfrm rot="16200000">
                    <a:off x="2410301" y="549923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5" name="Přímá spojnice 164"/>
                  <p:cNvCxnSpPr/>
                  <p:nvPr/>
                </p:nvCxnSpPr>
                <p:spPr>
                  <a:xfrm rot="16200000">
                    <a:off x="2410301" y="513919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Přímá spojnice 166"/>
                  <p:cNvCxnSpPr/>
                  <p:nvPr/>
                </p:nvCxnSpPr>
                <p:spPr>
                  <a:xfrm rot="16200000">
                    <a:off x="2410301" y="477915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Přímá spojnice 167"/>
                  <p:cNvCxnSpPr/>
                  <p:nvPr/>
                </p:nvCxnSpPr>
                <p:spPr>
                  <a:xfrm rot="16200000">
                    <a:off x="2403199" y="44191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9" name="Přímá spojnice 168"/>
                  <p:cNvCxnSpPr/>
                  <p:nvPr/>
                </p:nvCxnSpPr>
                <p:spPr>
                  <a:xfrm rot="16200000">
                    <a:off x="2410301" y="40590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43" name="TextovéPole 142"/>
                  <p:cNvSpPr txBox="1"/>
                  <p:nvPr/>
                </p:nvSpPr>
                <p:spPr>
                  <a:xfrm>
                    <a:off x="2416770" y="3783461"/>
                    <a:ext cx="36004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143" name="TextovéPole 14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416770" y="3783461"/>
                    <a:ext cx="360040" cy="369332"/>
                  </a:xfrm>
                  <a:prstGeom prst="rect">
                    <a:avLst/>
                  </a:prstGeom>
                  <a:blipFill rotWithShape="1">
                    <a:blip r:embed="rId45"/>
                    <a:stretch>
                      <a:fillRect b="-8333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4" name="TextovéPole 113"/>
                <p:cNvSpPr txBox="1"/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4" name="TextovéPole 9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blipFill rotWithShape="1">
                  <a:blip r:embed="rId29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5" name="TextovéPole 114"/>
                <p:cNvSpPr txBox="1"/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0" smtClean="0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5" name="TextovéPole 9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blipFill rotWithShape="1">
                  <a:blip r:embed="rId30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7" name="TextovéPole 116"/>
                <p:cNvSpPr txBox="1"/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6" name="TextovéPole 9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blipFill rotWithShape="1">
                  <a:blip r:embed="rId31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8" name="TextovéPole 117"/>
                <p:cNvSpPr txBox="1"/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7" name="TextovéPole 9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blipFill rotWithShape="1">
                  <a:blip r:embed="rId3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0" name="TextovéPole 119"/>
                <p:cNvSpPr txBox="1"/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8" name="TextovéPole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blipFill rotWithShape="1">
                  <a:blip r:embed="rId3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4" name="TextovéPole 123"/>
                <p:cNvSpPr txBox="1"/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9" name="TextovéPole 9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blipFill rotWithShape="1">
                  <a:blip r:embed="rId3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7" name="TextovéPole 126"/>
                <p:cNvSpPr txBox="1"/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0" name="TextovéPole 9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blipFill rotWithShape="1">
                  <a:blip r:embed="rId3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9" name="TextovéPole 128"/>
                <p:cNvSpPr txBox="1"/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1" name="TextovéPole 10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blipFill rotWithShape="1">
                  <a:blip r:embed="rId3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0" name="TextovéPole 129"/>
                <p:cNvSpPr txBox="1"/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2" name="TextovéPole 10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blipFill rotWithShape="1">
                  <a:blip r:embed="rId3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2" name="TextovéPole 131"/>
                <p:cNvSpPr txBox="1"/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3" name="TextovéPole 10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blipFill rotWithShape="1">
                  <a:blip r:embed="rId3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4" name="TextovéPole 133"/>
                <p:cNvSpPr txBox="1"/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4" name="TextovéPole 10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blipFill rotWithShape="1">
                  <a:blip r:embed="rId3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6" name="TextovéPole 135"/>
                <p:cNvSpPr txBox="1"/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5" name="TextovéPole 10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blipFill rotWithShape="1">
                  <a:blip r:embed="rId4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8" name="TextovéPole 137"/>
                <p:cNvSpPr txBox="1"/>
                <p:nvPr/>
              </p:nvSpPr>
              <p:spPr>
                <a:xfrm>
                  <a:off x="2043159" y="396441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6" name="TextovéPole 10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3964414"/>
                  <a:ext cx="360040" cy="369332"/>
                </a:xfrm>
                <a:prstGeom prst="rect">
                  <a:avLst/>
                </a:prstGeom>
                <a:blipFill rotWithShape="1">
                  <a:blip r:embed="rId4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70" name="Skupina 169"/>
          <p:cNvGrpSpPr/>
          <p:nvPr/>
        </p:nvGrpSpPr>
        <p:grpSpPr>
          <a:xfrm flipH="1">
            <a:off x="5714676" y="1754172"/>
            <a:ext cx="2415935" cy="2295183"/>
            <a:chOff x="896558" y="3976263"/>
            <a:chExt cx="2415935" cy="2295183"/>
          </a:xfrm>
        </p:grpSpPr>
        <p:sp>
          <p:nvSpPr>
            <p:cNvPr id="171" name="Volný tvar 170"/>
            <p:cNvSpPr/>
            <p:nvPr/>
          </p:nvSpPr>
          <p:spPr>
            <a:xfrm>
              <a:off x="896558" y="4870853"/>
              <a:ext cx="2234704" cy="1400593"/>
            </a:xfrm>
            <a:custGeom>
              <a:avLst/>
              <a:gdLst>
                <a:gd name="connsiteX0" fmla="*/ 0 w 2234704"/>
                <a:gd name="connsiteY0" fmla="*/ 1400593 h 1400593"/>
                <a:gd name="connsiteX1" fmla="*/ 205182 w 2234704"/>
                <a:gd name="connsiteY1" fmla="*/ 1396132 h 1400593"/>
                <a:gd name="connsiteX2" fmla="*/ 392523 w 2234704"/>
                <a:gd name="connsiteY2" fmla="*/ 1391672 h 1400593"/>
                <a:gd name="connsiteX3" fmla="*/ 798427 w 2234704"/>
                <a:gd name="connsiteY3" fmla="*/ 1364909 h 1400593"/>
                <a:gd name="connsiteX4" fmla="*/ 976847 w 2234704"/>
                <a:gd name="connsiteY4" fmla="*/ 1320304 h 1400593"/>
                <a:gd name="connsiteX5" fmla="*/ 1159727 w 2234704"/>
                <a:gd name="connsiteY5" fmla="*/ 1262318 h 1400593"/>
                <a:gd name="connsiteX6" fmla="*/ 1342607 w 2234704"/>
                <a:gd name="connsiteY6" fmla="*/ 1213252 h 1400593"/>
                <a:gd name="connsiteX7" fmla="*/ 1516566 w 2234704"/>
                <a:gd name="connsiteY7" fmla="*/ 1079438 h 1400593"/>
                <a:gd name="connsiteX8" fmla="*/ 1690525 w 2234704"/>
                <a:gd name="connsiteY8" fmla="*/ 945623 h 1400593"/>
                <a:gd name="connsiteX9" fmla="*/ 1873405 w 2234704"/>
                <a:gd name="connsiteY9" fmla="*/ 718138 h 1400593"/>
                <a:gd name="connsiteX10" fmla="*/ 2065206 w 2234704"/>
                <a:gd name="connsiteY10" fmla="*/ 365760 h 1400593"/>
                <a:gd name="connsiteX11" fmla="*/ 2199021 w 2234704"/>
                <a:gd name="connsiteY11" fmla="*/ 107051 h 1400593"/>
                <a:gd name="connsiteX12" fmla="*/ 2234704 w 2234704"/>
                <a:gd name="connsiteY12" fmla="*/ 0 h 1400593"/>
                <a:gd name="connsiteX13" fmla="*/ 2234704 w 2234704"/>
                <a:gd name="connsiteY13" fmla="*/ 0 h 1400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34704" h="1400593">
                  <a:moveTo>
                    <a:pt x="0" y="1400593"/>
                  </a:moveTo>
                  <a:lnTo>
                    <a:pt x="205182" y="1396132"/>
                  </a:lnTo>
                  <a:cubicBezTo>
                    <a:pt x="270602" y="1394645"/>
                    <a:pt x="293649" y="1396876"/>
                    <a:pt x="392523" y="1391672"/>
                  </a:cubicBezTo>
                  <a:cubicBezTo>
                    <a:pt x="491397" y="1386468"/>
                    <a:pt x="701040" y="1376804"/>
                    <a:pt x="798427" y="1364909"/>
                  </a:cubicBezTo>
                  <a:cubicBezTo>
                    <a:pt x="895814" y="1353014"/>
                    <a:pt x="916630" y="1337402"/>
                    <a:pt x="976847" y="1320304"/>
                  </a:cubicBezTo>
                  <a:cubicBezTo>
                    <a:pt x="1037064" y="1303206"/>
                    <a:pt x="1098767" y="1280160"/>
                    <a:pt x="1159727" y="1262318"/>
                  </a:cubicBezTo>
                  <a:cubicBezTo>
                    <a:pt x="1220687" y="1244476"/>
                    <a:pt x="1283134" y="1243732"/>
                    <a:pt x="1342607" y="1213252"/>
                  </a:cubicBezTo>
                  <a:cubicBezTo>
                    <a:pt x="1402080" y="1182772"/>
                    <a:pt x="1516566" y="1079438"/>
                    <a:pt x="1516566" y="1079438"/>
                  </a:cubicBezTo>
                  <a:cubicBezTo>
                    <a:pt x="1574552" y="1034833"/>
                    <a:pt x="1631052" y="1005840"/>
                    <a:pt x="1690525" y="945623"/>
                  </a:cubicBezTo>
                  <a:cubicBezTo>
                    <a:pt x="1749998" y="885406"/>
                    <a:pt x="1810958" y="814782"/>
                    <a:pt x="1873405" y="718138"/>
                  </a:cubicBezTo>
                  <a:cubicBezTo>
                    <a:pt x="1935852" y="621494"/>
                    <a:pt x="2010937" y="467608"/>
                    <a:pt x="2065206" y="365760"/>
                  </a:cubicBezTo>
                  <a:cubicBezTo>
                    <a:pt x="2119475" y="263912"/>
                    <a:pt x="2170771" y="168011"/>
                    <a:pt x="2199021" y="107051"/>
                  </a:cubicBezTo>
                  <a:cubicBezTo>
                    <a:pt x="2227271" y="46091"/>
                    <a:pt x="2234704" y="0"/>
                    <a:pt x="2234704" y="0"/>
                  </a:cubicBezTo>
                  <a:lnTo>
                    <a:pt x="2234704" y="0"/>
                  </a:lnTo>
                </a:path>
              </a:pathLst>
            </a:cu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2D050"/>
                </a:solidFill>
              </a:endParaRPr>
            </a:p>
          </p:txBody>
        </p:sp>
        <p:sp>
          <p:nvSpPr>
            <p:cNvPr id="172" name="Volný tvar 171"/>
            <p:cNvSpPr/>
            <p:nvPr/>
          </p:nvSpPr>
          <p:spPr>
            <a:xfrm>
              <a:off x="3133559" y="3976263"/>
              <a:ext cx="178934" cy="895190"/>
            </a:xfrm>
            <a:custGeom>
              <a:avLst/>
              <a:gdLst>
                <a:gd name="connsiteX0" fmla="*/ 0 w 395705"/>
                <a:gd name="connsiteY0" fmla="*/ 1673727 h 1673727"/>
                <a:gd name="connsiteX1" fmla="*/ 128337 w 395705"/>
                <a:gd name="connsiteY1" fmla="*/ 1208506 h 1673727"/>
                <a:gd name="connsiteX2" fmla="*/ 240631 w 395705"/>
                <a:gd name="connsiteY2" fmla="*/ 732590 h 1673727"/>
                <a:gd name="connsiteX3" fmla="*/ 310147 w 395705"/>
                <a:gd name="connsiteY3" fmla="*/ 406400 h 1673727"/>
                <a:gd name="connsiteX4" fmla="*/ 352926 w 395705"/>
                <a:gd name="connsiteY4" fmla="*/ 224590 h 1673727"/>
                <a:gd name="connsiteX5" fmla="*/ 395705 w 395705"/>
                <a:gd name="connsiteY5" fmla="*/ 0 h 1673727"/>
                <a:gd name="connsiteX6" fmla="*/ 395705 w 395705"/>
                <a:gd name="connsiteY6" fmla="*/ 0 h 16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5705" h="1673727">
                  <a:moveTo>
                    <a:pt x="0" y="1673727"/>
                  </a:moveTo>
                  <a:cubicBezTo>
                    <a:pt x="44116" y="1519544"/>
                    <a:pt x="88232" y="1365362"/>
                    <a:pt x="128337" y="1208506"/>
                  </a:cubicBezTo>
                  <a:cubicBezTo>
                    <a:pt x="168442" y="1051650"/>
                    <a:pt x="210329" y="866274"/>
                    <a:pt x="240631" y="732590"/>
                  </a:cubicBezTo>
                  <a:cubicBezTo>
                    <a:pt x="270933" y="598906"/>
                    <a:pt x="291431" y="491067"/>
                    <a:pt x="310147" y="406400"/>
                  </a:cubicBezTo>
                  <a:cubicBezTo>
                    <a:pt x="328863" y="321733"/>
                    <a:pt x="338666" y="292323"/>
                    <a:pt x="352926" y="224590"/>
                  </a:cubicBezTo>
                  <a:cubicBezTo>
                    <a:pt x="367186" y="156857"/>
                    <a:pt x="395705" y="0"/>
                    <a:pt x="395705" y="0"/>
                  </a:cubicBezTo>
                  <a:lnTo>
                    <a:pt x="395705" y="0"/>
                  </a:lnTo>
                </a:path>
              </a:pathLst>
            </a:cu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2D050"/>
                </a:solidFill>
              </a:endParaRPr>
            </a:p>
          </p:txBody>
        </p:sp>
      </p:grpSp>
      <p:cxnSp>
        <p:nvCxnSpPr>
          <p:cNvPr id="21" name="Přímá spojnice 20"/>
          <p:cNvCxnSpPr/>
          <p:nvPr/>
        </p:nvCxnSpPr>
        <p:spPr>
          <a:xfrm flipV="1">
            <a:off x="2050533" y="2360613"/>
            <a:ext cx="2164763" cy="2179956"/>
          </a:xfrm>
          <a:prstGeom prst="line">
            <a:avLst/>
          </a:prstGeom>
          <a:ln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Přímá spojnice 172"/>
          <p:cNvCxnSpPr/>
          <p:nvPr/>
        </p:nvCxnSpPr>
        <p:spPr>
          <a:xfrm flipV="1">
            <a:off x="6374196" y="2339792"/>
            <a:ext cx="2144088" cy="2126093"/>
          </a:xfrm>
          <a:prstGeom prst="line">
            <a:avLst/>
          </a:prstGeom>
          <a:ln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Skupina 176"/>
          <p:cNvGrpSpPr/>
          <p:nvPr/>
        </p:nvGrpSpPr>
        <p:grpSpPr>
          <a:xfrm rot="5064700">
            <a:off x="6640497" y="3065249"/>
            <a:ext cx="2326468" cy="1847588"/>
            <a:chOff x="896558" y="4423858"/>
            <a:chExt cx="2326468" cy="1847588"/>
          </a:xfrm>
        </p:grpSpPr>
        <p:sp>
          <p:nvSpPr>
            <p:cNvPr id="178" name="Volný tvar 177"/>
            <p:cNvSpPr/>
            <p:nvPr/>
          </p:nvSpPr>
          <p:spPr>
            <a:xfrm>
              <a:off x="896558" y="4870853"/>
              <a:ext cx="2234704" cy="1400593"/>
            </a:xfrm>
            <a:custGeom>
              <a:avLst/>
              <a:gdLst>
                <a:gd name="connsiteX0" fmla="*/ 0 w 2234704"/>
                <a:gd name="connsiteY0" fmla="*/ 1400593 h 1400593"/>
                <a:gd name="connsiteX1" fmla="*/ 205182 w 2234704"/>
                <a:gd name="connsiteY1" fmla="*/ 1396132 h 1400593"/>
                <a:gd name="connsiteX2" fmla="*/ 392523 w 2234704"/>
                <a:gd name="connsiteY2" fmla="*/ 1391672 h 1400593"/>
                <a:gd name="connsiteX3" fmla="*/ 798427 w 2234704"/>
                <a:gd name="connsiteY3" fmla="*/ 1364909 h 1400593"/>
                <a:gd name="connsiteX4" fmla="*/ 976847 w 2234704"/>
                <a:gd name="connsiteY4" fmla="*/ 1320304 h 1400593"/>
                <a:gd name="connsiteX5" fmla="*/ 1159727 w 2234704"/>
                <a:gd name="connsiteY5" fmla="*/ 1262318 h 1400593"/>
                <a:gd name="connsiteX6" fmla="*/ 1342607 w 2234704"/>
                <a:gd name="connsiteY6" fmla="*/ 1213252 h 1400593"/>
                <a:gd name="connsiteX7" fmla="*/ 1516566 w 2234704"/>
                <a:gd name="connsiteY7" fmla="*/ 1079438 h 1400593"/>
                <a:gd name="connsiteX8" fmla="*/ 1690525 w 2234704"/>
                <a:gd name="connsiteY8" fmla="*/ 945623 h 1400593"/>
                <a:gd name="connsiteX9" fmla="*/ 1873405 w 2234704"/>
                <a:gd name="connsiteY9" fmla="*/ 718138 h 1400593"/>
                <a:gd name="connsiteX10" fmla="*/ 2065206 w 2234704"/>
                <a:gd name="connsiteY10" fmla="*/ 365760 h 1400593"/>
                <a:gd name="connsiteX11" fmla="*/ 2199021 w 2234704"/>
                <a:gd name="connsiteY11" fmla="*/ 107051 h 1400593"/>
                <a:gd name="connsiteX12" fmla="*/ 2234704 w 2234704"/>
                <a:gd name="connsiteY12" fmla="*/ 0 h 1400593"/>
                <a:gd name="connsiteX13" fmla="*/ 2234704 w 2234704"/>
                <a:gd name="connsiteY13" fmla="*/ 0 h 1400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34704" h="1400593">
                  <a:moveTo>
                    <a:pt x="0" y="1400593"/>
                  </a:moveTo>
                  <a:lnTo>
                    <a:pt x="205182" y="1396132"/>
                  </a:lnTo>
                  <a:cubicBezTo>
                    <a:pt x="270602" y="1394645"/>
                    <a:pt x="293649" y="1396876"/>
                    <a:pt x="392523" y="1391672"/>
                  </a:cubicBezTo>
                  <a:cubicBezTo>
                    <a:pt x="491397" y="1386468"/>
                    <a:pt x="701040" y="1376804"/>
                    <a:pt x="798427" y="1364909"/>
                  </a:cubicBezTo>
                  <a:cubicBezTo>
                    <a:pt x="895814" y="1353014"/>
                    <a:pt x="916630" y="1337402"/>
                    <a:pt x="976847" y="1320304"/>
                  </a:cubicBezTo>
                  <a:cubicBezTo>
                    <a:pt x="1037064" y="1303206"/>
                    <a:pt x="1098767" y="1280160"/>
                    <a:pt x="1159727" y="1262318"/>
                  </a:cubicBezTo>
                  <a:cubicBezTo>
                    <a:pt x="1220687" y="1244476"/>
                    <a:pt x="1283134" y="1243732"/>
                    <a:pt x="1342607" y="1213252"/>
                  </a:cubicBezTo>
                  <a:cubicBezTo>
                    <a:pt x="1402080" y="1182772"/>
                    <a:pt x="1516566" y="1079438"/>
                    <a:pt x="1516566" y="1079438"/>
                  </a:cubicBezTo>
                  <a:cubicBezTo>
                    <a:pt x="1574552" y="1034833"/>
                    <a:pt x="1631052" y="1005840"/>
                    <a:pt x="1690525" y="945623"/>
                  </a:cubicBezTo>
                  <a:cubicBezTo>
                    <a:pt x="1749998" y="885406"/>
                    <a:pt x="1810958" y="814782"/>
                    <a:pt x="1873405" y="718138"/>
                  </a:cubicBezTo>
                  <a:cubicBezTo>
                    <a:pt x="1935852" y="621494"/>
                    <a:pt x="2010937" y="467608"/>
                    <a:pt x="2065206" y="365760"/>
                  </a:cubicBezTo>
                  <a:cubicBezTo>
                    <a:pt x="2119475" y="263912"/>
                    <a:pt x="2170771" y="168011"/>
                    <a:pt x="2199021" y="107051"/>
                  </a:cubicBezTo>
                  <a:cubicBezTo>
                    <a:pt x="2227271" y="46091"/>
                    <a:pt x="2234704" y="0"/>
                    <a:pt x="2234704" y="0"/>
                  </a:cubicBezTo>
                  <a:lnTo>
                    <a:pt x="2234704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9" name="Volný tvar 178"/>
            <p:cNvSpPr/>
            <p:nvPr/>
          </p:nvSpPr>
          <p:spPr>
            <a:xfrm>
              <a:off x="3133559" y="4423858"/>
              <a:ext cx="89467" cy="447595"/>
            </a:xfrm>
            <a:custGeom>
              <a:avLst/>
              <a:gdLst>
                <a:gd name="connsiteX0" fmla="*/ 0 w 395705"/>
                <a:gd name="connsiteY0" fmla="*/ 1673727 h 1673727"/>
                <a:gd name="connsiteX1" fmla="*/ 128337 w 395705"/>
                <a:gd name="connsiteY1" fmla="*/ 1208506 h 1673727"/>
                <a:gd name="connsiteX2" fmla="*/ 240631 w 395705"/>
                <a:gd name="connsiteY2" fmla="*/ 732590 h 1673727"/>
                <a:gd name="connsiteX3" fmla="*/ 310147 w 395705"/>
                <a:gd name="connsiteY3" fmla="*/ 406400 h 1673727"/>
                <a:gd name="connsiteX4" fmla="*/ 352926 w 395705"/>
                <a:gd name="connsiteY4" fmla="*/ 224590 h 1673727"/>
                <a:gd name="connsiteX5" fmla="*/ 395705 w 395705"/>
                <a:gd name="connsiteY5" fmla="*/ 0 h 1673727"/>
                <a:gd name="connsiteX6" fmla="*/ 395705 w 395705"/>
                <a:gd name="connsiteY6" fmla="*/ 0 h 16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5705" h="1673727">
                  <a:moveTo>
                    <a:pt x="0" y="1673727"/>
                  </a:moveTo>
                  <a:cubicBezTo>
                    <a:pt x="44116" y="1519544"/>
                    <a:pt x="88232" y="1365362"/>
                    <a:pt x="128337" y="1208506"/>
                  </a:cubicBezTo>
                  <a:cubicBezTo>
                    <a:pt x="168442" y="1051650"/>
                    <a:pt x="210329" y="866274"/>
                    <a:pt x="240631" y="732590"/>
                  </a:cubicBezTo>
                  <a:cubicBezTo>
                    <a:pt x="270933" y="598906"/>
                    <a:pt x="291431" y="491067"/>
                    <a:pt x="310147" y="406400"/>
                  </a:cubicBezTo>
                  <a:cubicBezTo>
                    <a:pt x="328863" y="321733"/>
                    <a:pt x="338666" y="292323"/>
                    <a:pt x="352926" y="224590"/>
                  </a:cubicBezTo>
                  <a:cubicBezTo>
                    <a:pt x="367186" y="156857"/>
                    <a:pt x="395705" y="0"/>
                    <a:pt x="395705" y="0"/>
                  </a:cubicBezTo>
                  <a:lnTo>
                    <a:pt x="395705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3" name="Skupina 182"/>
          <p:cNvGrpSpPr/>
          <p:nvPr/>
        </p:nvGrpSpPr>
        <p:grpSpPr>
          <a:xfrm rot="5741196" flipH="1">
            <a:off x="2565154" y="3156754"/>
            <a:ext cx="2415935" cy="2295183"/>
            <a:chOff x="896558" y="3976263"/>
            <a:chExt cx="2415935" cy="2295183"/>
          </a:xfrm>
        </p:grpSpPr>
        <p:sp>
          <p:nvSpPr>
            <p:cNvPr id="184" name="Volný tvar 183"/>
            <p:cNvSpPr/>
            <p:nvPr/>
          </p:nvSpPr>
          <p:spPr>
            <a:xfrm>
              <a:off x="896558" y="4870853"/>
              <a:ext cx="2234704" cy="1400593"/>
            </a:xfrm>
            <a:custGeom>
              <a:avLst/>
              <a:gdLst>
                <a:gd name="connsiteX0" fmla="*/ 0 w 2234704"/>
                <a:gd name="connsiteY0" fmla="*/ 1400593 h 1400593"/>
                <a:gd name="connsiteX1" fmla="*/ 205182 w 2234704"/>
                <a:gd name="connsiteY1" fmla="*/ 1396132 h 1400593"/>
                <a:gd name="connsiteX2" fmla="*/ 392523 w 2234704"/>
                <a:gd name="connsiteY2" fmla="*/ 1391672 h 1400593"/>
                <a:gd name="connsiteX3" fmla="*/ 798427 w 2234704"/>
                <a:gd name="connsiteY3" fmla="*/ 1364909 h 1400593"/>
                <a:gd name="connsiteX4" fmla="*/ 976847 w 2234704"/>
                <a:gd name="connsiteY4" fmla="*/ 1320304 h 1400593"/>
                <a:gd name="connsiteX5" fmla="*/ 1159727 w 2234704"/>
                <a:gd name="connsiteY5" fmla="*/ 1262318 h 1400593"/>
                <a:gd name="connsiteX6" fmla="*/ 1342607 w 2234704"/>
                <a:gd name="connsiteY6" fmla="*/ 1213252 h 1400593"/>
                <a:gd name="connsiteX7" fmla="*/ 1516566 w 2234704"/>
                <a:gd name="connsiteY7" fmla="*/ 1079438 h 1400593"/>
                <a:gd name="connsiteX8" fmla="*/ 1690525 w 2234704"/>
                <a:gd name="connsiteY8" fmla="*/ 945623 h 1400593"/>
                <a:gd name="connsiteX9" fmla="*/ 1873405 w 2234704"/>
                <a:gd name="connsiteY9" fmla="*/ 718138 h 1400593"/>
                <a:gd name="connsiteX10" fmla="*/ 2065206 w 2234704"/>
                <a:gd name="connsiteY10" fmla="*/ 365760 h 1400593"/>
                <a:gd name="connsiteX11" fmla="*/ 2199021 w 2234704"/>
                <a:gd name="connsiteY11" fmla="*/ 107051 h 1400593"/>
                <a:gd name="connsiteX12" fmla="*/ 2234704 w 2234704"/>
                <a:gd name="connsiteY12" fmla="*/ 0 h 1400593"/>
                <a:gd name="connsiteX13" fmla="*/ 2234704 w 2234704"/>
                <a:gd name="connsiteY13" fmla="*/ 0 h 1400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34704" h="1400593">
                  <a:moveTo>
                    <a:pt x="0" y="1400593"/>
                  </a:moveTo>
                  <a:lnTo>
                    <a:pt x="205182" y="1396132"/>
                  </a:lnTo>
                  <a:cubicBezTo>
                    <a:pt x="270602" y="1394645"/>
                    <a:pt x="293649" y="1396876"/>
                    <a:pt x="392523" y="1391672"/>
                  </a:cubicBezTo>
                  <a:cubicBezTo>
                    <a:pt x="491397" y="1386468"/>
                    <a:pt x="701040" y="1376804"/>
                    <a:pt x="798427" y="1364909"/>
                  </a:cubicBezTo>
                  <a:cubicBezTo>
                    <a:pt x="895814" y="1353014"/>
                    <a:pt x="916630" y="1337402"/>
                    <a:pt x="976847" y="1320304"/>
                  </a:cubicBezTo>
                  <a:cubicBezTo>
                    <a:pt x="1037064" y="1303206"/>
                    <a:pt x="1098767" y="1280160"/>
                    <a:pt x="1159727" y="1262318"/>
                  </a:cubicBezTo>
                  <a:cubicBezTo>
                    <a:pt x="1220687" y="1244476"/>
                    <a:pt x="1283134" y="1243732"/>
                    <a:pt x="1342607" y="1213252"/>
                  </a:cubicBezTo>
                  <a:cubicBezTo>
                    <a:pt x="1402080" y="1182772"/>
                    <a:pt x="1516566" y="1079438"/>
                    <a:pt x="1516566" y="1079438"/>
                  </a:cubicBezTo>
                  <a:cubicBezTo>
                    <a:pt x="1574552" y="1034833"/>
                    <a:pt x="1631052" y="1005840"/>
                    <a:pt x="1690525" y="945623"/>
                  </a:cubicBezTo>
                  <a:cubicBezTo>
                    <a:pt x="1749998" y="885406"/>
                    <a:pt x="1810958" y="814782"/>
                    <a:pt x="1873405" y="718138"/>
                  </a:cubicBezTo>
                  <a:cubicBezTo>
                    <a:pt x="1935852" y="621494"/>
                    <a:pt x="2010937" y="467608"/>
                    <a:pt x="2065206" y="365760"/>
                  </a:cubicBezTo>
                  <a:cubicBezTo>
                    <a:pt x="2119475" y="263912"/>
                    <a:pt x="2170771" y="168011"/>
                    <a:pt x="2199021" y="107051"/>
                  </a:cubicBezTo>
                  <a:cubicBezTo>
                    <a:pt x="2227271" y="46091"/>
                    <a:pt x="2234704" y="0"/>
                    <a:pt x="2234704" y="0"/>
                  </a:cubicBezTo>
                  <a:lnTo>
                    <a:pt x="2234704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5" name="Volný tvar 184"/>
            <p:cNvSpPr/>
            <p:nvPr/>
          </p:nvSpPr>
          <p:spPr>
            <a:xfrm>
              <a:off x="3133559" y="3976263"/>
              <a:ext cx="178934" cy="895190"/>
            </a:xfrm>
            <a:custGeom>
              <a:avLst/>
              <a:gdLst>
                <a:gd name="connsiteX0" fmla="*/ 0 w 395705"/>
                <a:gd name="connsiteY0" fmla="*/ 1673727 h 1673727"/>
                <a:gd name="connsiteX1" fmla="*/ 128337 w 395705"/>
                <a:gd name="connsiteY1" fmla="*/ 1208506 h 1673727"/>
                <a:gd name="connsiteX2" fmla="*/ 240631 w 395705"/>
                <a:gd name="connsiteY2" fmla="*/ 732590 h 1673727"/>
                <a:gd name="connsiteX3" fmla="*/ 310147 w 395705"/>
                <a:gd name="connsiteY3" fmla="*/ 406400 h 1673727"/>
                <a:gd name="connsiteX4" fmla="*/ 352926 w 395705"/>
                <a:gd name="connsiteY4" fmla="*/ 224590 h 1673727"/>
                <a:gd name="connsiteX5" fmla="*/ 395705 w 395705"/>
                <a:gd name="connsiteY5" fmla="*/ 0 h 1673727"/>
                <a:gd name="connsiteX6" fmla="*/ 395705 w 395705"/>
                <a:gd name="connsiteY6" fmla="*/ 0 h 16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5705" h="1673727">
                  <a:moveTo>
                    <a:pt x="0" y="1673727"/>
                  </a:moveTo>
                  <a:cubicBezTo>
                    <a:pt x="44116" y="1519544"/>
                    <a:pt x="88232" y="1365362"/>
                    <a:pt x="128337" y="1208506"/>
                  </a:cubicBezTo>
                  <a:cubicBezTo>
                    <a:pt x="168442" y="1051650"/>
                    <a:pt x="210329" y="866274"/>
                    <a:pt x="240631" y="732590"/>
                  </a:cubicBezTo>
                  <a:cubicBezTo>
                    <a:pt x="270933" y="598906"/>
                    <a:pt x="291431" y="491067"/>
                    <a:pt x="310147" y="406400"/>
                  </a:cubicBezTo>
                  <a:cubicBezTo>
                    <a:pt x="328863" y="321733"/>
                    <a:pt x="338666" y="292323"/>
                    <a:pt x="352926" y="224590"/>
                  </a:cubicBezTo>
                  <a:cubicBezTo>
                    <a:pt x="367186" y="156857"/>
                    <a:pt x="395705" y="0"/>
                    <a:pt x="395705" y="0"/>
                  </a:cubicBezTo>
                  <a:lnTo>
                    <a:pt x="395705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6" name="TextovéPole 185"/>
              <p:cNvSpPr txBox="1"/>
              <p:nvPr/>
            </p:nvSpPr>
            <p:spPr>
              <a:xfrm>
                <a:off x="4567885" y="1832435"/>
                <a:ext cx="1289895" cy="7468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92D050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rgbClr val="92D05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solidFill>
                                        <a:srgbClr val="92D050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solidFill>
                                        <a:srgbClr val="92D05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solidFill>
                                        <a:srgbClr val="92D050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cs-CZ" dirty="0">
                  <a:solidFill>
                    <a:srgbClr val="92D050"/>
                  </a:solidFill>
                </a:endParaRPr>
              </a:p>
            </p:txBody>
          </p:sp>
        </mc:Choice>
        <mc:Fallback xmlns="">
          <p:sp>
            <p:nvSpPr>
              <p:cNvPr id="186" name="TextovéPole 1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885" y="1832435"/>
                <a:ext cx="1289895" cy="746808"/>
              </a:xfrm>
              <a:prstGeom prst="rect">
                <a:avLst/>
              </a:prstGeom>
              <a:blipFill rotWithShape="1">
                <a:blip r:embed="rId4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7" name="TextovéPole 186"/>
              <p:cNvSpPr txBox="1"/>
              <p:nvPr/>
            </p:nvSpPr>
            <p:spPr>
              <a:xfrm>
                <a:off x="3851169" y="3394088"/>
                <a:ext cx="130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87" name="TextovéPole 1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169" y="3394088"/>
                <a:ext cx="1305896" cy="369332"/>
              </a:xfrm>
              <a:prstGeom prst="rect">
                <a:avLst/>
              </a:prstGeom>
              <a:blipFill rotWithShape="1">
                <a:blip r:embed="rId4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8" name="TextovéPole 187"/>
              <p:cNvSpPr txBox="1"/>
              <p:nvPr/>
            </p:nvSpPr>
            <p:spPr>
              <a:xfrm>
                <a:off x="6923880" y="4820927"/>
                <a:ext cx="1305896" cy="529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f>
                                <m:fPr>
                                  <m:ctrlPr>
                                    <a:rPr lang="cs-CZ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sub>
                          </m:sSub>
                        </m:fName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88" name="TextovéPole 1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3880" y="4820927"/>
                <a:ext cx="1305896" cy="529889"/>
              </a:xfrm>
              <a:prstGeom prst="rect">
                <a:avLst/>
              </a:prstGeom>
              <a:blipFill rotWithShape="1">
                <a:blip r:embed="rId4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9" name="TextovéPole 188"/>
              <p:cNvSpPr txBox="1"/>
              <p:nvPr/>
            </p:nvSpPr>
            <p:spPr>
              <a:xfrm>
                <a:off x="3851169" y="2651706"/>
                <a:ext cx="10688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9" name="TextovéPole 1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169" y="2651706"/>
                <a:ext cx="1068873" cy="369332"/>
              </a:xfrm>
              <a:prstGeom prst="rect">
                <a:avLst/>
              </a:prstGeom>
              <a:blipFill rotWithShape="1">
                <a:blip r:embed="rId49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ovéPole 189"/>
              <p:cNvSpPr txBox="1"/>
              <p:nvPr/>
            </p:nvSpPr>
            <p:spPr>
              <a:xfrm>
                <a:off x="7983847" y="2686908"/>
                <a:ext cx="10688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0" name="TextovéPole 1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3847" y="2686908"/>
                <a:ext cx="1068873" cy="369332"/>
              </a:xfrm>
              <a:prstGeom prst="rect">
                <a:avLst/>
              </a:prstGeom>
              <a:blipFill rotWithShape="1">
                <a:blip r:embed="rId50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1" name="TextovéPole 190"/>
              <p:cNvSpPr txBox="1"/>
              <p:nvPr/>
            </p:nvSpPr>
            <p:spPr>
              <a:xfrm>
                <a:off x="582483" y="6320930"/>
                <a:ext cx="8273406" cy="5370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Grafy funkcí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0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000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cs-CZ" sz="20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sz="2000" dirty="0" smtClean="0"/>
                  <a:t> a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0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000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f>
                              <m:fPr>
                                <m:ctrlPr>
                                  <a:rPr lang="cs-CZ" sz="2000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000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sz="2000" b="0" i="1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fName>
                      <m:e>
                        <m:r>
                          <a:rPr lang="cs-CZ" sz="20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sz="2000" dirty="0" smtClean="0"/>
                  <a:t> jsou souměrné podle osy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cs-CZ" sz="2000" dirty="0" smtClean="0"/>
                  <a:t>.</a:t>
                </a:r>
                <a:endParaRPr lang="cs-CZ" sz="2000" dirty="0"/>
              </a:p>
            </p:txBody>
          </p:sp>
        </mc:Choice>
        <mc:Fallback xmlns="">
          <p:sp>
            <p:nvSpPr>
              <p:cNvPr id="191" name="TextovéPole 1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483" y="6320930"/>
                <a:ext cx="8273406" cy="537070"/>
              </a:xfrm>
              <a:prstGeom prst="rect">
                <a:avLst/>
              </a:prstGeom>
              <a:blipFill rotWithShape="1">
                <a:blip r:embed="rId51"/>
                <a:stretch>
                  <a:fillRect l="-811" t="-56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0135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7" grpId="0"/>
      <p:bldP spid="207" grpId="1"/>
      <p:bldP spid="208" grpId="0"/>
      <p:bldP spid="110" grpId="0"/>
      <p:bldP spid="186" grpId="0"/>
      <p:bldP spid="186" grpId="1"/>
      <p:bldP spid="187" grpId="0"/>
      <p:bldP spid="188" grpId="0"/>
      <p:bldP spid="189" grpId="0"/>
      <p:bldP spid="189" grpId="1"/>
      <p:bldP spid="190" grpId="0"/>
      <p:bldP spid="190" grpId="1"/>
      <p:bldP spid="1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9047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Vlastnosti logaritmické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93685"/>
            <a:ext cx="8363272" cy="5931659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91078" y="1286512"/>
            <a:ext cx="2352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d</a:t>
            </a:r>
            <a:r>
              <a:rPr lang="cs-CZ" sz="2200" dirty="0" smtClean="0"/>
              <a:t>efiniční obor:</a:t>
            </a:r>
            <a:endParaRPr lang="cs-CZ" sz="2200" dirty="0"/>
          </a:p>
        </p:txBody>
      </p:sp>
      <p:grpSp>
        <p:nvGrpSpPr>
          <p:cNvPr id="215" name="Skupina 214"/>
          <p:cNvGrpSpPr/>
          <p:nvPr/>
        </p:nvGrpSpPr>
        <p:grpSpPr>
          <a:xfrm>
            <a:off x="423578" y="1639261"/>
            <a:ext cx="3809129" cy="3256463"/>
            <a:chOff x="642199" y="4176902"/>
            <a:chExt cx="3809129" cy="3256463"/>
          </a:xfrm>
        </p:grpSpPr>
        <p:grpSp>
          <p:nvGrpSpPr>
            <p:cNvPr id="216" name="Skupina 215"/>
            <p:cNvGrpSpPr/>
            <p:nvPr/>
          </p:nvGrpSpPr>
          <p:grpSpPr>
            <a:xfrm>
              <a:off x="642199" y="4176902"/>
              <a:ext cx="3809129" cy="3256463"/>
              <a:chOff x="642199" y="4176902"/>
              <a:chExt cx="3809129" cy="3256463"/>
            </a:xfrm>
          </p:grpSpPr>
          <p:grpSp>
            <p:nvGrpSpPr>
              <p:cNvPr id="234" name="Skupina 233"/>
              <p:cNvGrpSpPr/>
              <p:nvPr/>
            </p:nvGrpSpPr>
            <p:grpSpPr>
              <a:xfrm>
                <a:off x="642199" y="4222645"/>
                <a:ext cx="3809129" cy="3210720"/>
                <a:chOff x="642199" y="4222645"/>
                <a:chExt cx="3809129" cy="3210720"/>
              </a:xfrm>
            </p:grpSpPr>
            <p:cxnSp>
              <p:nvCxnSpPr>
                <p:cNvPr id="236" name="Přímá spojnice se šipkou 235"/>
                <p:cNvCxnSpPr/>
                <p:nvPr/>
              </p:nvCxnSpPr>
              <p:spPr>
                <a:xfrm flipH="1" flipV="1">
                  <a:off x="2403200" y="4222645"/>
                  <a:ext cx="13570" cy="321072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237" name="Skupina 236"/>
                <p:cNvGrpSpPr/>
                <p:nvPr/>
              </p:nvGrpSpPr>
              <p:grpSpPr>
                <a:xfrm>
                  <a:off x="642199" y="4509120"/>
                  <a:ext cx="3809129" cy="1890210"/>
                  <a:chOff x="642199" y="4509120"/>
                  <a:chExt cx="3809129" cy="1890210"/>
                </a:xfrm>
              </p:grpSpPr>
              <p:cxnSp>
                <p:nvCxnSpPr>
                  <p:cNvPr id="238" name="Přímá spojnice se šipkou 237"/>
                  <p:cNvCxnSpPr/>
                  <p:nvPr/>
                </p:nvCxnSpPr>
                <p:spPr>
                  <a:xfrm>
                    <a:off x="642199" y="6309320"/>
                    <a:ext cx="380912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239" name="TextovéPole 238"/>
                      <p:cNvSpPr txBox="1"/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239" name="TextovéPole 23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240" name="Přímá spojnice 239"/>
                  <p:cNvCxnSpPr/>
                  <p:nvPr/>
                </p:nvCxnSpPr>
                <p:spPr>
                  <a:xfrm>
                    <a:off x="277180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1" name="Přímá spojnice 240"/>
                  <p:cNvCxnSpPr/>
                  <p:nvPr/>
                </p:nvCxnSpPr>
                <p:spPr>
                  <a:xfrm>
                    <a:off x="313184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2" name="Přímá spojnice 241"/>
                  <p:cNvCxnSpPr/>
                  <p:nvPr/>
                </p:nvCxnSpPr>
                <p:spPr>
                  <a:xfrm>
                    <a:off x="34918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3" name="Přímá spojnice 242"/>
                  <p:cNvCxnSpPr/>
                  <p:nvPr/>
                </p:nvCxnSpPr>
                <p:spPr>
                  <a:xfrm>
                    <a:off x="2051720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4" name="Přímá spojnice 243"/>
                  <p:cNvCxnSpPr/>
                  <p:nvPr/>
                </p:nvCxnSpPr>
                <p:spPr>
                  <a:xfrm>
                    <a:off x="16916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5" name="Přímá spojnice 244"/>
                  <p:cNvCxnSpPr/>
                  <p:nvPr/>
                </p:nvCxnSpPr>
                <p:spPr>
                  <a:xfrm>
                    <a:off x="1286635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6" name="Přímá spojnice 245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7" name="Přímá spojnice 246"/>
                  <p:cNvCxnSpPr/>
                  <p:nvPr/>
                </p:nvCxnSpPr>
                <p:spPr>
                  <a:xfrm rot="16200000">
                    <a:off x="2410301" y="549923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8" name="Přímá spojnice 247"/>
                  <p:cNvCxnSpPr/>
                  <p:nvPr/>
                </p:nvCxnSpPr>
                <p:spPr>
                  <a:xfrm rot="16200000">
                    <a:off x="2410301" y="513919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9" name="Přímá spojnice 248"/>
                  <p:cNvCxnSpPr/>
                  <p:nvPr/>
                </p:nvCxnSpPr>
                <p:spPr>
                  <a:xfrm rot="16200000">
                    <a:off x="2410301" y="477915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0" name="Přímá spojnice 249"/>
                  <p:cNvCxnSpPr/>
                  <p:nvPr/>
                </p:nvCxnSpPr>
                <p:spPr>
                  <a:xfrm rot="16200000">
                    <a:off x="2403199" y="44191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3" name="TextovéPole 232"/>
                  <p:cNvSpPr txBox="1"/>
                  <p:nvPr/>
                </p:nvSpPr>
                <p:spPr>
                  <a:xfrm>
                    <a:off x="2482126" y="4176902"/>
                    <a:ext cx="36004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33" name="TextovéPole 23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482126" y="4176902"/>
                    <a:ext cx="360040" cy="369332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 b="-8333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7" name="TextovéPole 216"/>
                <p:cNvSpPr txBox="1"/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7" name="TextovéPole 2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r="-3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8" name="TextovéPole 217"/>
                <p:cNvSpPr txBox="1"/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0" smtClean="0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8" name="TextovéPole 2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9" name="TextovéPole 218"/>
                <p:cNvSpPr txBox="1"/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9" name="TextovéPole 2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r="-3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0" name="TextovéPole 219"/>
                <p:cNvSpPr txBox="1"/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0" name="TextovéPole 2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1" name="TextovéPole 220"/>
                <p:cNvSpPr txBox="1"/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1" name="TextovéPole 2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2" name="TextovéPole 221"/>
                <p:cNvSpPr txBox="1"/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2" name="TextovéPole 2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3" name="TextovéPole 222"/>
                <p:cNvSpPr txBox="1"/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3" name="TextovéPole 2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4" name="TextovéPole 223"/>
                <p:cNvSpPr txBox="1"/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4" name="TextovéPole 2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5" name="TextovéPole 224"/>
                <p:cNvSpPr txBox="1"/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5" name="TextovéPole 2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6" name="TextovéPole 225"/>
                <p:cNvSpPr txBox="1"/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6" name="TextovéPole 2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7" name="TextovéPole 226"/>
                <p:cNvSpPr txBox="1"/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7" name="TextovéPole 2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blipFill rotWithShape="1"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8" name="TextovéPole 227"/>
                <p:cNvSpPr txBox="1"/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8" name="TextovéPole 2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4046691" y="683695"/>
                <a:ext cx="2025225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∈ </m:t>
                      </m:r>
                      <m:d>
                        <m:d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6691" y="683695"/>
                <a:ext cx="2025225" cy="430887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6215213" y="1608483"/>
                <a:ext cx="187823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  <a:ea typeface="Cambria Math"/>
                        </a:rPr>
                        <m:t>ℋ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213" y="1608483"/>
                <a:ext cx="1878232" cy="430887"/>
              </a:xfrm>
              <a:prstGeom prst="rect">
                <a:avLst/>
              </a:prstGeom>
              <a:blipFill rotWithShape="1">
                <a:blip r:embed="rId20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ovéPole 60"/>
          <p:cNvSpPr txBox="1"/>
          <p:nvPr/>
        </p:nvSpPr>
        <p:spPr>
          <a:xfrm>
            <a:off x="4518697" y="1642240"/>
            <a:ext cx="18782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o</a:t>
            </a:r>
            <a:r>
              <a:rPr lang="cs-CZ" sz="2200" dirty="0" smtClean="0"/>
              <a:t>bor hodnot: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215247" y="1293507"/>
                <a:ext cx="235223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0;∞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247" y="1293507"/>
                <a:ext cx="2352238" cy="430887"/>
              </a:xfrm>
              <a:prstGeom prst="rect">
                <a:avLst/>
              </a:prstGeom>
              <a:blipFill rotWithShape="1">
                <a:blip r:embed="rId21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ovéPole 62"/>
          <p:cNvSpPr txBox="1"/>
          <p:nvPr/>
        </p:nvSpPr>
        <p:spPr>
          <a:xfrm>
            <a:off x="4491078" y="1971479"/>
            <a:ext cx="22154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m</a:t>
            </a:r>
            <a:r>
              <a:rPr lang="cs-CZ" sz="2200" dirty="0" smtClean="0"/>
              <a:t>onotónnost:</a:t>
            </a:r>
            <a:endParaRPr lang="cs-CZ" sz="22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6465265" y="1971479"/>
            <a:ext cx="13116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rostoucí</a:t>
            </a:r>
            <a:endParaRPr lang="cs-CZ" sz="22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527755" y="2660781"/>
            <a:ext cx="22154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o</a:t>
            </a:r>
            <a:r>
              <a:rPr lang="cs-CZ" sz="2200" dirty="0" smtClean="0"/>
              <a:t>mezenost:</a:t>
            </a:r>
            <a:endParaRPr lang="cs-CZ" sz="22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436528" y="2659559"/>
            <a:ext cx="22154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ení omezená zdola ani shora</a:t>
            </a:r>
            <a:endParaRPr lang="cs-CZ" sz="22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545862" y="3369919"/>
            <a:ext cx="1352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extrémy:</a:t>
            </a:r>
            <a:endParaRPr lang="cs-CZ" sz="22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465265" y="3381995"/>
            <a:ext cx="23543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emá minimum</a:t>
            </a:r>
          </a:p>
          <a:p>
            <a:r>
              <a:rPr lang="cs-CZ" sz="2200" dirty="0" smtClean="0"/>
              <a:t>ani maximum</a:t>
            </a:r>
            <a:endParaRPr lang="cs-CZ" sz="22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514267" y="4091831"/>
            <a:ext cx="10900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parita:</a:t>
            </a:r>
            <a:endParaRPr lang="cs-CZ" sz="22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6447623" y="4091832"/>
            <a:ext cx="26072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ení sudá ani lichá</a:t>
            </a:r>
            <a:endParaRPr lang="cs-CZ" sz="22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506947" y="2291210"/>
            <a:ext cx="20589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rostá funkce:</a:t>
            </a:r>
            <a:endParaRPr lang="cs-CZ" sz="22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436528" y="2291449"/>
            <a:ext cx="10294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prostá</a:t>
            </a:r>
            <a:endParaRPr lang="cs-CZ" sz="22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4527755" y="4464837"/>
            <a:ext cx="1929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periodičnost:</a:t>
            </a:r>
            <a:endParaRPr lang="cs-CZ" sz="2200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6447623" y="4464838"/>
            <a:ext cx="22452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ení periodická</a:t>
            </a:r>
            <a:endParaRPr lang="cs-CZ" sz="22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1046013" y="4821021"/>
            <a:ext cx="37801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e</a:t>
            </a:r>
            <a:r>
              <a:rPr lang="cs-CZ" sz="2200" dirty="0" smtClean="0"/>
              <a:t>xistence inverzní funkce :</a:t>
            </a:r>
            <a:endParaRPr lang="cs-CZ" sz="2200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4527755" y="4821020"/>
            <a:ext cx="37515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e</a:t>
            </a:r>
            <a:r>
              <a:rPr lang="cs-CZ" sz="2200" dirty="0" smtClean="0"/>
              <a:t>xistuje k ní funkce inverzní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2845993" y="5200258"/>
                <a:ext cx="430833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0;1</m:t>
                        </m:r>
                      </m:e>
                    </m:d>
                    <m:r>
                      <a:rPr lang="cs-CZ" sz="2200" b="0" i="1" smtClean="0">
                        <a:latin typeface="Cambria Math"/>
                        <a:ea typeface="Cambria Math"/>
                      </a:rPr>
                      <m:t>: 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−∞;0</m:t>
                        </m:r>
                      </m:e>
                    </m:d>
                  </m:oMath>
                </a14:m>
                <a:r>
                  <a:rPr lang="cs-CZ" sz="2200" dirty="0" smtClean="0"/>
                  <a:t> </a:t>
                </a:r>
                <a:endParaRPr lang="cs-CZ" sz="2200" dirty="0"/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5993" y="5200258"/>
                <a:ext cx="4308335" cy="430887"/>
              </a:xfrm>
              <a:prstGeom prst="rect">
                <a:avLst/>
              </a:prstGeom>
              <a:blipFill rotWithShape="1">
                <a:blip r:embed="rId22"/>
                <a:stretch>
                  <a:fillRect l="-1839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2845994" y="6050976"/>
                <a:ext cx="45453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1;∞</m:t>
                        </m:r>
                      </m:e>
                    </m:d>
                    <m:r>
                      <a:rPr lang="cs-CZ" sz="2200" b="0" i="1" smtClean="0">
                        <a:latin typeface="Cambria Math"/>
                        <a:ea typeface="Cambria Math"/>
                      </a:rPr>
                      <m:t>: 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0;∞</m:t>
                        </m:r>
                      </m:e>
                    </m:d>
                  </m:oMath>
                </a14:m>
                <a:r>
                  <a:rPr lang="cs-CZ" sz="2200" dirty="0" smtClean="0"/>
                  <a:t> </a:t>
                </a:r>
                <a:endParaRPr lang="cs-CZ" sz="22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5994" y="6050976"/>
                <a:ext cx="4545372" cy="430887"/>
              </a:xfrm>
              <a:prstGeom prst="rect">
                <a:avLst/>
              </a:prstGeom>
              <a:blipFill rotWithShape="1">
                <a:blip r:embed="rId23"/>
                <a:stretch>
                  <a:fillRect l="-1745" t="-7143" b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2838906" y="5657821"/>
                <a:ext cx="38323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=1: 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8906" y="5657821"/>
                <a:ext cx="3832308" cy="430887"/>
              </a:xfrm>
              <a:prstGeom prst="rect">
                <a:avLst/>
              </a:prstGeom>
              <a:blipFill rotWithShape="1">
                <a:blip r:embed="rId24"/>
                <a:stretch>
                  <a:fillRect l="-2070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0" name="Skupina 79"/>
          <p:cNvGrpSpPr/>
          <p:nvPr/>
        </p:nvGrpSpPr>
        <p:grpSpPr>
          <a:xfrm rot="5741196" flipH="1">
            <a:off x="2172944" y="2908603"/>
            <a:ext cx="2347013" cy="1845542"/>
            <a:chOff x="896558" y="4425904"/>
            <a:chExt cx="2347013" cy="1845542"/>
          </a:xfrm>
        </p:grpSpPr>
        <p:sp>
          <p:nvSpPr>
            <p:cNvPr id="81" name="Volný tvar 80"/>
            <p:cNvSpPr/>
            <p:nvPr/>
          </p:nvSpPr>
          <p:spPr>
            <a:xfrm>
              <a:off x="896558" y="4870853"/>
              <a:ext cx="2234704" cy="1400593"/>
            </a:xfrm>
            <a:custGeom>
              <a:avLst/>
              <a:gdLst>
                <a:gd name="connsiteX0" fmla="*/ 0 w 2234704"/>
                <a:gd name="connsiteY0" fmla="*/ 1400593 h 1400593"/>
                <a:gd name="connsiteX1" fmla="*/ 205182 w 2234704"/>
                <a:gd name="connsiteY1" fmla="*/ 1396132 h 1400593"/>
                <a:gd name="connsiteX2" fmla="*/ 392523 w 2234704"/>
                <a:gd name="connsiteY2" fmla="*/ 1391672 h 1400593"/>
                <a:gd name="connsiteX3" fmla="*/ 798427 w 2234704"/>
                <a:gd name="connsiteY3" fmla="*/ 1364909 h 1400593"/>
                <a:gd name="connsiteX4" fmla="*/ 976847 w 2234704"/>
                <a:gd name="connsiteY4" fmla="*/ 1320304 h 1400593"/>
                <a:gd name="connsiteX5" fmla="*/ 1159727 w 2234704"/>
                <a:gd name="connsiteY5" fmla="*/ 1262318 h 1400593"/>
                <a:gd name="connsiteX6" fmla="*/ 1342607 w 2234704"/>
                <a:gd name="connsiteY6" fmla="*/ 1213252 h 1400593"/>
                <a:gd name="connsiteX7" fmla="*/ 1516566 w 2234704"/>
                <a:gd name="connsiteY7" fmla="*/ 1079438 h 1400593"/>
                <a:gd name="connsiteX8" fmla="*/ 1690525 w 2234704"/>
                <a:gd name="connsiteY8" fmla="*/ 945623 h 1400593"/>
                <a:gd name="connsiteX9" fmla="*/ 1873405 w 2234704"/>
                <a:gd name="connsiteY9" fmla="*/ 718138 h 1400593"/>
                <a:gd name="connsiteX10" fmla="*/ 2065206 w 2234704"/>
                <a:gd name="connsiteY10" fmla="*/ 365760 h 1400593"/>
                <a:gd name="connsiteX11" fmla="*/ 2199021 w 2234704"/>
                <a:gd name="connsiteY11" fmla="*/ 107051 h 1400593"/>
                <a:gd name="connsiteX12" fmla="*/ 2234704 w 2234704"/>
                <a:gd name="connsiteY12" fmla="*/ 0 h 1400593"/>
                <a:gd name="connsiteX13" fmla="*/ 2234704 w 2234704"/>
                <a:gd name="connsiteY13" fmla="*/ 0 h 1400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34704" h="1400593">
                  <a:moveTo>
                    <a:pt x="0" y="1400593"/>
                  </a:moveTo>
                  <a:lnTo>
                    <a:pt x="205182" y="1396132"/>
                  </a:lnTo>
                  <a:cubicBezTo>
                    <a:pt x="270602" y="1394645"/>
                    <a:pt x="293649" y="1396876"/>
                    <a:pt x="392523" y="1391672"/>
                  </a:cubicBezTo>
                  <a:cubicBezTo>
                    <a:pt x="491397" y="1386468"/>
                    <a:pt x="701040" y="1376804"/>
                    <a:pt x="798427" y="1364909"/>
                  </a:cubicBezTo>
                  <a:cubicBezTo>
                    <a:pt x="895814" y="1353014"/>
                    <a:pt x="916630" y="1337402"/>
                    <a:pt x="976847" y="1320304"/>
                  </a:cubicBezTo>
                  <a:cubicBezTo>
                    <a:pt x="1037064" y="1303206"/>
                    <a:pt x="1098767" y="1280160"/>
                    <a:pt x="1159727" y="1262318"/>
                  </a:cubicBezTo>
                  <a:cubicBezTo>
                    <a:pt x="1220687" y="1244476"/>
                    <a:pt x="1283134" y="1243732"/>
                    <a:pt x="1342607" y="1213252"/>
                  </a:cubicBezTo>
                  <a:cubicBezTo>
                    <a:pt x="1402080" y="1182772"/>
                    <a:pt x="1516566" y="1079438"/>
                    <a:pt x="1516566" y="1079438"/>
                  </a:cubicBezTo>
                  <a:cubicBezTo>
                    <a:pt x="1574552" y="1034833"/>
                    <a:pt x="1631052" y="1005840"/>
                    <a:pt x="1690525" y="945623"/>
                  </a:cubicBezTo>
                  <a:cubicBezTo>
                    <a:pt x="1749998" y="885406"/>
                    <a:pt x="1810958" y="814782"/>
                    <a:pt x="1873405" y="718138"/>
                  </a:cubicBezTo>
                  <a:cubicBezTo>
                    <a:pt x="1935852" y="621494"/>
                    <a:pt x="2010937" y="467608"/>
                    <a:pt x="2065206" y="365760"/>
                  </a:cubicBezTo>
                  <a:cubicBezTo>
                    <a:pt x="2119475" y="263912"/>
                    <a:pt x="2170771" y="168011"/>
                    <a:pt x="2199021" y="107051"/>
                  </a:cubicBezTo>
                  <a:cubicBezTo>
                    <a:pt x="2227271" y="46091"/>
                    <a:pt x="2234704" y="0"/>
                    <a:pt x="2234704" y="0"/>
                  </a:cubicBezTo>
                  <a:lnTo>
                    <a:pt x="2234704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Volný tvar 81"/>
            <p:cNvSpPr/>
            <p:nvPr/>
          </p:nvSpPr>
          <p:spPr>
            <a:xfrm>
              <a:off x="3133560" y="4425904"/>
              <a:ext cx="110011" cy="445549"/>
            </a:xfrm>
            <a:custGeom>
              <a:avLst/>
              <a:gdLst>
                <a:gd name="connsiteX0" fmla="*/ 0 w 395705"/>
                <a:gd name="connsiteY0" fmla="*/ 1673727 h 1673727"/>
                <a:gd name="connsiteX1" fmla="*/ 128337 w 395705"/>
                <a:gd name="connsiteY1" fmla="*/ 1208506 h 1673727"/>
                <a:gd name="connsiteX2" fmla="*/ 240631 w 395705"/>
                <a:gd name="connsiteY2" fmla="*/ 732590 h 1673727"/>
                <a:gd name="connsiteX3" fmla="*/ 310147 w 395705"/>
                <a:gd name="connsiteY3" fmla="*/ 406400 h 1673727"/>
                <a:gd name="connsiteX4" fmla="*/ 352926 w 395705"/>
                <a:gd name="connsiteY4" fmla="*/ 224590 h 1673727"/>
                <a:gd name="connsiteX5" fmla="*/ 395705 w 395705"/>
                <a:gd name="connsiteY5" fmla="*/ 0 h 1673727"/>
                <a:gd name="connsiteX6" fmla="*/ 395705 w 395705"/>
                <a:gd name="connsiteY6" fmla="*/ 0 h 16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5705" h="1673727">
                  <a:moveTo>
                    <a:pt x="0" y="1673727"/>
                  </a:moveTo>
                  <a:cubicBezTo>
                    <a:pt x="44116" y="1519544"/>
                    <a:pt x="88232" y="1365362"/>
                    <a:pt x="128337" y="1208506"/>
                  </a:cubicBezTo>
                  <a:cubicBezTo>
                    <a:pt x="168442" y="1051650"/>
                    <a:pt x="210329" y="866274"/>
                    <a:pt x="240631" y="732590"/>
                  </a:cubicBezTo>
                  <a:cubicBezTo>
                    <a:pt x="270933" y="598906"/>
                    <a:pt x="291431" y="491067"/>
                    <a:pt x="310147" y="406400"/>
                  </a:cubicBezTo>
                  <a:cubicBezTo>
                    <a:pt x="328863" y="321733"/>
                    <a:pt x="338666" y="292323"/>
                    <a:pt x="352926" y="224590"/>
                  </a:cubicBezTo>
                  <a:cubicBezTo>
                    <a:pt x="367186" y="156857"/>
                    <a:pt x="395705" y="0"/>
                    <a:pt x="395705" y="0"/>
                  </a:cubicBezTo>
                  <a:lnTo>
                    <a:pt x="395705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161510" y="1406420"/>
            <a:ext cx="2211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ovéPole 85"/>
              <p:cNvSpPr txBox="1"/>
              <p:nvPr/>
            </p:nvSpPr>
            <p:spPr>
              <a:xfrm>
                <a:off x="2466559" y="2523807"/>
                <a:ext cx="130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86" name="TextovéPole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559" y="2523807"/>
                <a:ext cx="1305896" cy="369332"/>
              </a:xfrm>
              <a:prstGeom prst="rect">
                <a:avLst/>
              </a:prstGeom>
              <a:blipFill rotWithShape="1">
                <a:blip r:embed="rId2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722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59" grpId="0" animBg="1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9047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Vlastnosti logaritmické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93685"/>
            <a:ext cx="8363272" cy="5931659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91078" y="1286512"/>
            <a:ext cx="2352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d</a:t>
            </a:r>
            <a:r>
              <a:rPr lang="cs-CZ" sz="2200" dirty="0" smtClean="0"/>
              <a:t>efiniční obor:</a:t>
            </a:r>
            <a:endParaRPr lang="cs-CZ" sz="2200" dirty="0"/>
          </a:p>
        </p:txBody>
      </p:sp>
      <p:grpSp>
        <p:nvGrpSpPr>
          <p:cNvPr id="215" name="Skupina 214"/>
          <p:cNvGrpSpPr/>
          <p:nvPr/>
        </p:nvGrpSpPr>
        <p:grpSpPr>
          <a:xfrm>
            <a:off x="423578" y="1639261"/>
            <a:ext cx="3809129" cy="3256463"/>
            <a:chOff x="642199" y="4176902"/>
            <a:chExt cx="3809129" cy="3256463"/>
          </a:xfrm>
        </p:grpSpPr>
        <p:grpSp>
          <p:nvGrpSpPr>
            <p:cNvPr id="216" name="Skupina 215"/>
            <p:cNvGrpSpPr/>
            <p:nvPr/>
          </p:nvGrpSpPr>
          <p:grpSpPr>
            <a:xfrm>
              <a:off x="642199" y="4176902"/>
              <a:ext cx="3809129" cy="3256463"/>
              <a:chOff x="642199" y="4176902"/>
              <a:chExt cx="3809129" cy="3256463"/>
            </a:xfrm>
          </p:grpSpPr>
          <p:grpSp>
            <p:nvGrpSpPr>
              <p:cNvPr id="234" name="Skupina 233"/>
              <p:cNvGrpSpPr/>
              <p:nvPr/>
            </p:nvGrpSpPr>
            <p:grpSpPr>
              <a:xfrm>
                <a:off x="642199" y="4222645"/>
                <a:ext cx="3809129" cy="3210720"/>
                <a:chOff x="642199" y="4222645"/>
                <a:chExt cx="3809129" cy="3210720"/>
              </a:xfrm>
            </p:grpSpPr>
            <p:cxnSp>
              <p:nvCxnSpPr>
                <p:cNvPr id="236" name="Přímá spojnice se šipkou 235"/>
                <p:cNvCxnSpPr/>
                <p:nvPr/>
              </p:nvCxnSpPr>
              <p:spPr>
                <a:xfrm flipH="1" flipV="1">
                  <a:off x="2403200" y="4222645"/>
                  <a:ext cx="13570" cy="321072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237" name="Skupina 236"/>
                <p:cNvGrpSpPr/>
                <p:nvPr/>
              </p:nvGrpSpPr>
              <p:grpSpPr>
                <a:xfrm>
                  <a:off x="642199" y="4509120"/>
                  <a:ext cx="3809129" cy="1890210"/>
                  <a:chOff x="642199" y="4509120"/>
                  <a:chExt cx="3809129" cy="1890210"/>
                </a:xfrm>
              </p:grpSpPr>
              <p:cxnSp>
                <p:nvCxnSpPr>
                  <p:cNvPr id="238" name="Přímá spojnice se šipkou 237"/>
                  <p:cNvCxnSpPr/>
                  <p:nvPr/>
                </p:nvCxnSpPr>
                <p:spPr>
                  <a:xfrm>
                    <a:off x="642199" y="6309320"/>
                    <a:ext cx="3809129" cy="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239" name="TextovéPole 238"/>
                      <p:cNvSpPr txBox="1"/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239" name="TextovéPole 23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017002" y="5859270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240" name="Přímá spojnice 239"/>
                  <p:cNvCxnSpPr/>
                  <p:nvPr/>
                </p:nvCxnSpPr>
                <p:spPr>
                  <a:xfrm>
                    <a:off x="277180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1" name="Přímá spojnice 240"/>
                  <p:cNvCxnSpPr/>
                  <p:nvPr/>
                </p:nvCxnSpPr>
                <p:spPr>
                  <a:xfrm>
                    <a:off x="313184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2" name="Přímá spojnice 241"/>
                  <p:cNvCxnSpPr/>
                  <p:nvPr/>
                </p:nvCxnSpPr>
                <p:spPr>
                  <a:xfrm>
                    <a:off x="34918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3" name="Přímá spojnice 242"/>
                  <p:cNvCxnSpPr/>
                  <p:nvPr/>
                </p:nvCxnSpPr>
                <p:spPr>
                  <a:xfrm>
                    <a:off x="2051720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4" name="Přímá spojnice 243"/>
                  <p:cNvCxnSpPr/>
                  <p:nvPr/>
                </p:nvCxnSpPr>
                <p:spPr>
                  <a:xfrm>
                    <a:off x="1691680" y="62193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5" name="Přímá spojnice 244"/>
                  <p:cNvCxnSpPr/>
                  <p:nvPr/>
                </p:nvCxnSpPr>
                <p:spPr>
                  <a:xfrm>
                    <a:off x="1286635" y="6213799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6" name="Přímá spojnice 245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7" name="Přímá spojnice 246"/>
                  <p:cNvCxnSpPr/>
                  <p:nvPr/>
                </p:nvCxnSpPr>
                <p:spPr>
                  <a:xfrm rot="16200000">
                    <a:off x="2410301" y="549923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8" name="Přímá spojnice 247"/>
                  <p:cNvCxnSpPr/>
                  <p:nvPr/>
                </p:nvCxnSpPr>
                <p:spPr>
                  <a:xfrm rot="16200000">
                    <a:off x="2410301" y="513919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9" name="Přímá spojnice 248"/>
                  <p:cNvCxnSpPr/>
                  <p:nvPr/>
                </p:nvCxnSpPr>
                <p:spPr>
                  <a:xfrm rot="16200000">
                    <a:off x="2410301" y="477915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0" name="Přímá spojnice 249"/>
                  <p:cNvCxnSpPr/>
                  <p:nvPr/>
                </p:nvCxnSpPr>
                <p:spPr>
                  <a:xfrm rot="16200000">
                    <a:off x="2403199" y="441911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3" name="TextovéPole 232"/>
                  <p:cNvSpPr txBox="1"/>
                  <p:nvPr/>
                </p:nvSpPr>
                <p:spPr>
                  <a:xfrm>
                    <a:off x="2482126" y="4176902"/>
                    <a:ext cx="36004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33" name="TextovéPole 23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482126" y="4176902"/>
                    <a:ext cx="360040" cy="369332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 b="-8333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7" name="TextovéPole 216"/>
                <p:cNvSpPr txBox="1"/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7" name="TextovéPole 2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9976" y="6319745"/>
                  <a:ext cx="360040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r="-3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8" name="TextovéPole 217"/>
                <p:cNvSpPr txBox="1"/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0" smtClean="0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8" name="TextovéPole 2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70658" y="6303809"/>
                  <a:ext cx="360040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r="-322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9" name="TextovéPole 218"/>
                <p:cNvSpPr txBox="1"/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19" name="TextovéPole 2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18319" y="6303809"/>
                  <a:ext cx="360040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r="-3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0" name="TextovéPole 219"/>
                <p:cNvSpPr txBox="1"/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0" name="TextovéPole 2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70522" y="6302830"/>
                  <a:ext cx="360040" cy="369332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1" name="TextovéPole 220"/>
                <p:cNvSpPr txBox="1"/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1" name="TextovéPole 2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1780" y="6305293"/>
                  <a:ext cx="360040" cy="369332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2" name="TextovéPole 221"/>
                <p:cNvSpPr txBox="1"/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2" name="TextovéPole 2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820" y="6309865"/>
                  <a:ext cx="360040" cy="369332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3" name="TextovéPole 222"/>
                <p:cNvSpPr txBox="1"/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3" name="TextovéPole 2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11860" y="6305293"/>
                  <a:ext cx="360040" cy="369332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4" name="TextovéPole 223"/>
                <p:cNvSpPr txBox="1"/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4" name="TextovéPole 2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764614"/>
                  <a:ext cx="360040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5" name="TextovéPole 224"/>
                <p:cNvSpPr txBox="1"/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5" name="TextovéPole 2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5404574"/>
                  <a:ext cx="360040" cy="369332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6" name="TextovéPole 225"/>
                <p:cNvSpPr txBox="1"/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6" name="TextovéPole 2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56730" y="5044534"/>
                  <a:ext cx="360040" cy="369332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7" name="TextovéPole 226"/>
                <p:cNvSpPr txBox="1"/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7" name="TextovéPole 2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3159" y="4684494"/>
                  <a:ext cx="360040" cy="369332"/>
                </a:xfrm>
                <a:prstGeom prst="rect">
                  <a:avLst/>
                </a:prstGeom>
                <a:blipFill rotWithShape="1"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8" name="TextovéPole 227"/>
                <p:cNvSpPr txBox="1"/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8" name="TextovéPole 2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32259" y="4324454"/>
                  <a:ext cx="360040" cy="369332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4046691" y="683695"/>
                <a:ext cx="2025225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∈ </m:t>
                      </m:r>
                      <m:d>
                        <m:d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0;1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6691" y="683695"/>
                <a:ext cx="2025225" cy="430887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6215213" y="1608483"/>
                <a:ext cx="187823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  <a:ea typeface="Cambria Math"/>
                        </a:rPr>
                        <m:t>ℋ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213" y="1608483"/>
                <a:ext cx="1878232" cy="430887"/>
              </a:xfrm>
              <a:prstGeom prst="rect">
                <a:avLst/>
              </a:prstGeom>
              <a:blipFill rotWithShape="1">
                <a:blip r:embed="rId20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ovéPole 60"/>
          <p:cNvSpPr txBox="1"/>
          <p:nvPr/>
        </p:nvSpPr>
        <p:spPr>
          <a:xfrm>
            <a:off x="4518697" y="1642240"/>
            <a:ext cx="18782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o</a:t>
            </a:r>
            <a:r>
              <a:rPr lang="cs-CZ" sz="2200" dirty="0" smtClean="0"/>
              <a:t>bor hodnot: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215247" y="1293507"/>
                <a:ext cx="235223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0;∞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247" y="1293507"/>
                <a:ext cx="2352238" cy="430887"/>
              </a:xfrm>
              <a:prstGeom prst="rect">
                <a:avLst/>
              </a:prstGeom>
              <a:blipFill rotWithShape="1">
                <a:blip r:embed="rId21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ovéPole 62"/>
          <p:cNvSpPr txBox="1"/>
          <p:nvPr/>
        </p:nvSpPr>
        <p:spPr>
          <a:xfrm>
            <a:off x="4491078" y="1971479"/>
            <a:ext cx="22154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m</a:t>
            </a:r>
            <a:r>
              <a:rPr lang="cs-CZ" sz="2200" dirty="0" smtClean="0"/>
              <a:t>onotónnost:</a:t>
            </a:r>
            <a:endParaRPr lang="cs-CZ" sz="22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6465265" y="1971479"/>
            <a:ext cx="13116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klesající</a:t>
            </a:r>
            <a:endParaRPr lang="cs-CZ" sz="22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527755" y="2660781"/>
            <a:ext cx="22154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o</a:t>
            </a:r>
            <a:r>
              <a:rPr lang="cs-CZ" sz="2200" dirty="0" smtClean="0"/>
              <a:t>mezenost:</a:t>
            </a:r>
            <a:endParaRPr lang="cs-CZ" sz="22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436528" y="2659559"/>
            <a:ext cx="22154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ení omezená zdola ani shora</a:t>
            </a:r>
            <a:endParaRPr lang="cs-CZ" sz="22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545862" y="3369919"/>
            <a:ext cx="13523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extrémy:</a:t>
            </a:r>
            <a:endParaRPr lang="cs-CZ" sz="22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465265" y="3381995"/>
            <a:ext cx="23543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emá minimum</a:t>
            </a:r>
          </a:p>
          <a:p>
            <a:r>
              <a:rPr lang="cs-CZ" sz="2200" dirty="0" smtClean="0"/>
              <a:t>ani maximum</a:t>
            </a:r>
            <a:endParaRPr lang="cs-CZ" sz="22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514267" y="4091831"/>
            <a:ext cx="10900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parita:</a:t>
            </a:r>
            <a:endParaRPr lang="cs-CZ" sz="22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6447623" y="4091832"/>
            <a:ext cx="26072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ení sudá ani lichá</a:t>
            </a:r>
            <a:endParaRPr lang="cs-CZ" sz="22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506947" y="2291210"/>
            <a:ext cx="20589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rostá funkce:</a:t>
            </a:r>
            <a:endParaRPr lang="cs-CZ" sz="22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436528" y="2291449"/>
            <a:ext cx="10294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prostá</a:t>
            </a:r>
            <a:endParaRPr lang="cs-CZ" sz="22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4527755" y="4464837"/>
            <a:ext cx="1929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periodičnost:</a:t>
            </a:r>
            <a:endParaRPr lang="cs-CZ" sz="2200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6447623" y="4464838"/>
            <a:ext cx="22452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n</a:t>
            </a:r>
            <a:r>
              <a:rPr lang="cs-CZ" sz="2200" dirty="0" smtClean="0"/>
              <a:t>ení periodická</a:t>
            </a:r>
            <a:endParaRPr lang="cs-CZ" sz="22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1046013" y="4821021"/>
            <a:ext cx="37801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e</a:t>
            </a:r>
            <a:r>
              <a:rPr lang="cs-CZ" sz="2200" dirty="0" smtClean="0"/>
              <a:t>xistence inverzní funkce :</a:t>
            </a:r>
            <a:endParaRPr lang="cs-CZ" sz="2200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4527755" y="4821020"/>
            <a:ext cx="37515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e</a:t>
            </a:r>
            <a:r>
              <a:rPr lang="cs-CZ" sz="2200" dirty="0" smtClean="0"/>
              <a:t>xistuje k ní funkce inverzní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2845994" y="6088705"/>
                <a:ext cx="430833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1;∞</m:t>
                        </m:r>
                      </m:e>
                    </m:d>
                    <m:r>
                      <a:rPr lang="cs-CZ" sz="2200" b="0" i="1" smtClean="0">
                        <a:latin typeface="Cambria Math"/>
                        <a:ea typeface="Cambria Math"/>
                      </a:rPr>
                      <m:t>: 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−∞;0</m:t>
                        </m:r>
                      </m:e>
                    </m:d>
                  </m:oMath>
                </a14:m>
                <a:r>
                  <a:rPr lang="cs-CZ" sz="2200" dirty="0" smtClean="0"/>
                  <a:t> </a:t>
                </a:r>
                <a:endParaRPr lang="cs-CZ" sz="2200" dirty="0"/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5994" y="6088705"/>
                <a:ext cx="4308335" cy="430887"/>
              </a:xfrm>
              <a:prstGeom prst="rect">
                <a:avLst/>
              </a:prstGeom>
              <a:blipFill rotWithShape="1">
                <a:blip r:embed="rId22"/>
                <a:stretch>
                  <a:fillRect l="-1839" t="-7143" b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2814779" y="5259141"/>
                <a:ext cx="454537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0;1</m:t>
                        </m:r>
                      </m:e>
                    </m:d>
                    <m:r>
                      <a:rPr lang="cs-CZ" sz="2200" b="0" i="1" smtClean="0">
                        <a:latin typeface="Cambria Math"/>
                        <a:ea typeface="Cambria Math"/>
                      </a:rPr>
                      <m:t>: 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0;∞</m:t>
                        </m:r>
                      </m:e>
                    </m:d>
                  </m:oMath>
                </a14:m>
                <a:r>
                  <a:rPr lang="cs-CZ" sz="2200" dirty="0" smtClean="0"/>
                  <a:t> </a:t>
                </a:r>
                <a:endParaRPr lang="cs-CZ" sz="22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4779" y="5259141"/>
                <a:ext cx="4545372" cy="430887"/>
              </a:xfrm>
              <a:prstGeom prst="rect">
                <a:avLst/>
              </a:prstGeom>
              <a:blipFill rotWithShape="1">
                <a:blip r:embed="rId23"/>
                <a:stretch>
                  <a:fillRect l="-1745" t="-7143" b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2838906" y="5657821"/>
                <a:ext cx="383230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pro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=1: </m:t>
                    </m:r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8906" y="5657821"/>
                <a:ext cx="3832308" cy="430887"/>
              </a:xfrm>
              <a:prstGeom prst="rect">
                <a:avLst/>
              </a:prstGeom>
              <a:blipFill rotWithShape="1">
                <a:blip r:embed="rId24"/>
                <a:stretch>
                  <a:fillRect l="-2070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161510" y="1406420"/>
            <a:ext cx="2211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ovéPole 85"/>
              <p:cNvSpPr txBox="1"/>
              <p:nvPr/>
            </p:nvSpPr>
            <p:spPr>
              <a:xfrm>
                <a:off x="2466559" y="2523807"/>
                <a:ext cx="130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86" name="TextovéPole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559" y="2523807"/>
                <a:ext cx="1305896" cy="369332"/>
              </a:xfrm>
              <a:prstGeom prst="rect">
                <a:avLst/>
              </a:prstGeom>
              <a:blipFill rotWithShape="1">
                <a:blip r:embed="rId2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3" name="Skupina 82"/>
          <p:cNvGrpSpPr/>
          <p:nvPr/>
        </p:nvGrpSpPr>
        <p:grpSpPr>
          <a:xfrm rot="5064700">
            <a:off x="2136301" y="2672510"/>
            <a:ext cx="2326468" cy="1847588"/>
            <a:chOff x="896558" y="4423858"/>
            <a:chExt cx="2326468" cy="1847588"/>
          </a:xfrm>
        </p:grpSpPr>
        <p:sp>
          <p:nvSpPr>
            <p:cNvPr id="84" name="Volný tvar 83"/>
            <p:cNvSpPr/>
            <p:nvPr/>
          </p:nvSpPr>
          <p:spPr>
            <a:xfrm>
              <a:off x="896558" y="4870853"/>
              <a:ext cx="2234704" cy="1400593"/>
            </a:xfrm>
            <a:custGeom>
              <a:avLst/>
              <a:gdLst>
                <a:gd name="connsiteX0" fmla="*/ 0 w 2234704"/>
                <a:gd name="connsiteY0" fmla="*/ 1400593 h 1400593"/>
                <a:gd name="connsiteX1" fmla="*/ 205182 w 2234704"/>
                <a:gd name="connsiteY1" fmla="*/ 1396132 h 1400593"/>
                <a:gd name="connsiteX2" fmla="*/ 392523 w 2234704"/>
                <a:gd name="connsiteY2" fmla="*/ 1391672 h 1400593"/>
                <a:gd name="connsiteX3" fmla="*/ 798427 w 2234704"/>
                <a:gd name="connsiteY3" fmla="*/ 1364909 h 1400593"/>
                <a:gd name="connsiteX4" fmla="*/ 976847 w 2234704"/>
                <a:gd name="connsiteY4" fmla="*/ 1320304 h 1400593"/>
                <a:gd name="connsiteX5" fmla="*/ 1159727 w 2234704"/>
                <a:gd name="connsiteY5" fmla="*/ 1262318 h 1400593"/>
                <a:gd name="connsiteX6" fmla="*/ 1342607 w 2234704"/>
                <a:gd name="connsiteY6" fmla="*/ 1213252 h 1400593"/>
                <a:gd name="connsiteX7" fmla="*/ 1516566 w 2234704"/>
                <a:gd name="connsiteY7" fmla="*/ 1079438 h 1400593"/>
                <a:gd name="connsiteX8" fmla="*/ 1690525 w 2234704"/>
                <a:gd name="connsiteY8" fmla="*/ 945623 h 1400593"/>
                <a:gd name="connsiteX9" fmla="*/ 1873405 w 2234704"/>
                <a:gd name="connsiteY9" fmla="*/ 718138 h 1400593"/>
                <a:gd name="connsiteX10" fmla="*/ 2065206 w 2234704"/>
                <a:gd name="connsiteY10" fmla="*/ 365760 h 1400593"/>
                <a:gd name="connsiteX11" fmla="*/ 2199021 w 2234704"/>
                <a:gd name="connsiteY11" fmla="*/ 107051 h 1400593"/>
                <a:gd name="connsiteX12" fmla="*/ 2234704 w 2234704"/>
                <a:gd name="connsiteY12" fmla="*/ 0 h 1400593"/>
                <a:gd name="connsiteX13" fmla="*/ 2234704 w 2234704"/>
                <a:gd name="connsiteY13" fmla="*/ 0 h 1400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34704" h="1400593">
                  <a:moveTo>
                    <a:pt x="0" y="1400593"/>
                  </a:moveTo>
                  <a:lnTo>
                    <a:pt x="205182" y="1396132"/>
                  </a:lnTo>
                  <a:cubicBezTo>
                    <a:pt x="270602" y="1394645"/>
                    <a:pt x="293649" y="1396876"/>
                    <a:pt x="392523" y="1391672"/>
                  </a:cubicBezTo>
                  <a:cubicBezTo>
                    <a:pt x="491397" y="1386468"/>
                    <a:pt x="701040" y="1376804"/>
                    <a:pt x="798427" y="1364909"/>
                  </a:cubicBezTo>
                  <a:cubicBezTo>
                    <a:pt x="895814" y="1353014"/>
                    <a:pt x="916630" y="1337402"/>
                    <a:pt x="976847" y="1320304"/>
                  </a:cubicBezTo>
                  <a:cubicBezTo>
                    <a:pt x="1037064" y="1303206"/>
                    <a:pt x="1098767" y="1280160"/>
                    <a:pt x="1159727" y="1262318"/>
                  </a:cubicBezTo>
                  <a:cubicBezTo>
                    <a:pt x="1220687" y="1244476"/>
                    <a:pt x="1283134" y="1243732"/>
                    <a:pt x="1342607" y="1213252"/>
                  </a:cubicBezTo>
                  <a:cubicBezTo>
                    <a:pt x="1402080" y="1182772"/>
                    <a:pt x="1516566" y="1079438"/>
                    <a:pt x="1516566" y="1079438"/>
                  </a:cubicBezTo>
                  <a:cubicBezTo>
                    <a:pt x="1574552" y="1034833"/>
                    <a:pt x="1631052" y="1005840"/>
                    <a:pt x="1690525" y="945623"/>
                  </a:cubicBezTo>
                  <a:cubicBezTo>
                    <a:pt x="1749998" y="885406"/>
                    <a:pt x="1810958" y="814782"/>
                    <a:pt x="1873405" y="718138"/>
                  </a:cubicBezTo>
                  <a:cubicBezTo>
                    <a:pt x="1935852" y="621494"/>
                    <a:pt x="2010937" y="467608"/>
                    <a:pt x="2065206" y="365760"/>
                  </a:cubicBezTo>
                  <a:cubicBezTo>
                    <a:pt x="2119475" y="263912"/>
                    <a:pt x="2170771" y="168011"/>
                    <a:pt x="2199021" y="107051"/>
                  </a:cubicBezTo>
                  <a:cubicBezTo>
                    <a:pt x="2227271" y="46091"/>
                    <a:pt x="2234704" y="0"/>
                    <a:pt x="2234704" y="0"/>
                  </a:cubicBezTo>
                  <a:lnTo>
                    <a:pt x="2234704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Volný tvar 84"/>
            <p:cNvSpPr/>
            <p:nvPr/>
          </p:nvSpPr>
          <p:spPr>
            <a:xfrm>
              <a:off x="3133559" y="4423858"/>
              <a:ext cx="89467" cy="447595"/>
            </a:xfrm>
            <a:custGeom>
              <a:avLst/>
              <a:gdLst>
                <a:gd name="connsiteX0" fmla="*/ 0 w 395705"/>
                <a:gd name="connsiteY0" fmla="*/ 1673727 h 1673727"/>
                <a:gd name="connsiteX1" fmla="*/ 128337 w 395705"/>
                <a:gd name="connsiteY1" fmla="*/ 1208506 h 1673727"/>
                <a:gd name="connsiteX2" fmla="*/ 240631 w 395705"/>
                <a:gd name="connsiteY2" fmla="*/ 732590 h 1673727"/>
                <a:gd name="connsiteX3" fmla="*/ 310147 w 395705"/>
                <a:gd name="connsiteY3" fmla="*/ 406400 h 1673727"/>
                <a:gd name="connsiteX4" fmla="*/ 352926 w 395705"/>
                <a:gd name="connsiteY4" fmla="*/ 224590 h 1673727"/>
                <a:gd name="connsiteX5" fmla="*/ 395705 w 395705"/>
                <a:gd name="connsiteY5" fmla="*/ 0 h 1673727"/>
                <a:gd name="connsiteX6" fmla="*/ 395705 w 395705"/>
                <a:gd name="connsiteY6" fmla="*/ 0 h 16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5705" h="1673727">
                  <a:moveTo>
                    <a:pt x="0" y="1673727"/>
                  </a:moveTo>
                  <a:cubicBezTo>
                    <a:pt x="44116" y="1519544"/>
                    <a:pt x="88232" y="1365362"/>
                    <a:pt x="128337" y="1208506"/>
                  </a:cubicBezTo>
                  <a:cubicBezTo>
                    <a:pt x="168442" y="1051650"/>
                    <a:pt x="210329" y="866274"/>
                    <a:pt x="240631" y="732590"/>
                  </a:cubicBezTo>
                  <a:cubicBezTo>
                    <a:pt x="270933" y="598906"/>
                    <a:pt x="291431" y="491067"/>
                    <a:pt x="310147" y="406400"/>
                  </a:cubicBezTo>
                  <a:cubicBezTo>
                    <a:pt x="328863" y="321733"/>
                    <a:pt x="338666" y="292323"/>
                    <a:pt x="352926" y="224590"/>
                  </a:cubicBezTo>
                  <a:cubicBezTo>
                    <a:pt x="367186" y="156857"/>
                    <a:pt x="395705" y="0"/>
                    <a:pt x="395705" y="0"/>
                  </a:cubicBezTo>
                  <a:lnTo>
                    <a:pt x="395705" y="0"/>
                  </a:lnTo>
                </a:path>
              </a:pathLst>
            </a:cu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009231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59" grpId="0" animBg="1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Logaritmická funkce - 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1043735"/>
            <a:ext cx="8235915" cy="5481609"/>
          </a:xfrm>
        </p:spPr>
        <p:txBody>
          <a:bodyPr/>
          <a:lstStyle/>
          <a:p>
            <a:pPr marL="0" indent="0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Př. 1) 	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Na základě vlastností logaritmické funkce určete </a:t>
            </a:r>
          </a:p>
          <a:p>
            <a:pPr marL="0" indent="0"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(bez výpočtu), které z uvedených čísel je záporné:</a:t>
            </a:r>
          </a:p>
          <a:p>
            <a:pPr marL="0" indent="0">
              <a:buNone/>
            </a:pPr>
            <a:endParaRPr lang="cs-CZ" sz="22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87265" y="1937998"/>
                <a:ext cx="153181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a)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0,5</m:t>
                        </m:r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265" y="1937998"/>
                <a:ext cx="1531814" cy="430887"/>
              </a:xfrm>
              <a:prstGeom prst="rect">
                <a:avLst/>
              </a:prstGeom>
              <a:blipFill rotWithShape="1">
                <a:blip r:embed="rId2"/>
                <a:stretch>
                  <a:fillRect l="-5179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5" name="Skupina 44"/>
          <p:cNvGrpSpPr/>
          <p:nvPr/>
        </p:nvGrpSpPr>
        <p:grpSpPr>
          <a:xfrm rot="5400000">
            <a:off x="807838" y="3642720"/>
            <a:ext cx="2250250" cy="2231199"/>
            <a:chOff x="1122743" y="2577691"/>
            <a:chExt cx="2250250" cy="2231199"/>
          </a:xfrm>
        </p:grpSpPr>
        <p:grpSp>
          <p:nvGrpSpPr>
            <p:cNvPr id="93" name="Skupina 92"/>
            <p:cNvGrpSpPr/>
            <p:nvPr/>
          </p:nvGrpSpPr>
          <p:grpSpPr>
            <a:xfrm>
              <a:off x="1122743" y="2612535"/>
              <a:ext cx="2250250" cy="2196355"/>
              <a:chOff x="1376646" y="4473006"/>
              <a:chExt cx="2250250" cy="2196355"/>
            </a:xfrm>
          </p:grpSpPr>
          <p:grpSp>
            <p:nvGrpSpPr>
              <p:cNvPr id="90" name="Skupina 89"/>
              <p:cNvGrpSpPr/>
              <p:nvPr/>
            </p:nvGrpSpPr>
            <p:grpSpPr>
              <a:xfrm>
                <a:off x="1376646" y="4473006"/>
                <a:ext cx="2250250" cy="2016335"/>
                <a:chOff x="1376646" y="4473006"/>
                <a:chExt cx="2250250" cy="2016335"/>
              </a:xfrm>
            </p:grpSpPr>
            <p:cxnSp>
              <p:nvCxnSpPr>
                <p:cNvPr id="47" name="Přímá spojnice se šipkou 46"/>
                <p:cNvCxnSpPr/>
                <p:nvPr/>
              </p:nvCxnSpPr>
              <p:spPr>
                <a:xfrm flipV="1">
                  <a:off x="2411030" y="4509119"/>
                  <a:ext cx="0" cy="198022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89" name="Skupina 88"/>
                <p:cNvGrpSpPr/>
                <p:nvPr/>
              </p:nvGrpSpPr>
              <p:grpSpPr>
                <a:xfrm>
                  <a:off x="1376646" y="4473006"/>
                  <a:ext cx="2250250" cy="1830804"/>
                  <a:chOff x="1376646" y="4473006"/>
                  <a:chExt cx="2250250" cy="1830804"/>
                </a:xfrm>
              </p:grpSpPr>
              <p:cxnSp>
                <p:nvCxnSpPr>
                  <p:cNvPr id="42" name="Přímá spojnice se šipkou 41"/>
                  <p:cNvCxnSpPr/>
                  <p:nvPr/>
                </p:nvCxnSpPr>
                <p:spPr>
                  <a:xfrm rot="10800000" flipV="1">
                    <a:off x="1376646" y="6296151"/>
                    <a:ext cx="2250250" cy="765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44" name="TextovéPole 43"/>
                      <p:cNvSpPr txBox="1"/>
                      <p:nvPr/>
                    </p:nvSpPr>
                    <p:spPr>
                      <a:xfrm rot="16200000">
                        <a:off x="2420289" y="4468360"/>
                        <a:ext cx="360040" cy="369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44" name="TextovéPole 43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 rot="16200000">
                        <a:off x="2420289" y="4468360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3"/>
                        <a:stretch>
                          <a:fillRect/>
                        </a:stretch>
                      </a:blipFill>
                      <a:ln>
                        <a:noFill/>
                      </a:ln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77" name="Přímá spojnice 76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2" name="TextovéPole 91"/>
                  <p:cNvSpPr txBox="1"/>
                  <p:nvPr/>
                </p:nvSpPr>
                <p:spPr>
                  <a:xfrm rot="16200000">
                    <a:off x="1401608" y="6304675"/>
                    <a:ext cx="36004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92" name="TextovéPole 9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6200000">
                    <a:off x="1401608" y="6304675"/>
                    <a:ext cx="360040" cy="369332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b="-6557"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08" name="Skupina 107"/>
            <p:cNvGrpSpPr/>
            <p:nvPr/>
          </p:nvGrpSpPr>
          <p:grpSpPr>
            <a:xfrm flipH="1">
              <a:off x="1616446" y="2577691"/>
              <a:ext cx="1478443" cy="1807861"/>
              <a:chOff x="5081551" y="4453336"/>
              <a:chExt cx="1478443" cy="1807861"/>
            </a:xfrm>
          </p:grpSpPr>
          <p:sp>
            <p:nvSpPr>
              <p:cNvPr id="109" name="Volný tvar 108"/>
              <p:cNvSpPr/>
              <p:nvPr/>
            </p:nvSpPr>
            <p:spPr>
              <a:xfrm>
                <a:off x="5081551" y="5018730"/>
                <a:ext cx="1354150" cy="1242467"/>
              </a:xfrm>
              <a:custGeom>
                <a:avLst/>
                <a:gdLst>
                  <a:gd name="connsiteX0" fmla="*/ 0 w 1354150"/>
                  <a:gd name="connsiteY0" fmla="*/ 1242467 h 1242467"/>
                  <a:gd name="connsiteX1" fmla="*/ 202425 w 1354150"/>
                  <a:gd name="connsiteY1" fmla="*/ 1228507 h 1242467"/>
                  <a:gd name="connsiteX2" fmla="*/ 488611 w 1354150"/>
                  <a:gd name="connsiteY2" fmla="*/ 1158705 h 1242467"/>
                  <a:gd name="connsiteX3" fmla="*/ 739896 w 1354150"/>
                  <a:gd name="connsiteY3" fmla="*/ 1047023 h 1242467"/>
                  <a:gd name="connsiteX4" fmla="*/ 935341 w 1354150"/>
                  <a:gd name="connsiteY4" fmla="*/ 935340 h 1242467"/>
                  <a:gd name="connsiteX5" fmla="*/ 1109844 w 1354150"/>
                  <a:gd name="connsiteY5" fmla="*/ 704995 h 1242467"/>
                  <a:gd name="connsiteX6" fmla="*/ 1207567 w 1354150"/>
                  <a:gd name="connsiteY6" fmla="*/ 488610 h 1242467"/>
                  <a:gd name="connsiteX7" fmla="*/ 1284348 w 1354150"/>
                  <a:gd name="connsiteY7" fmla="*/ 258265 h 1242467"/>
                  <a:gd name="connsiteX8" fmla="*/ 1354150 w 1354150"/>
                  <a:gd name="connsiteY8" fmla="*/ 0 h 1242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54150" h="1242467">
                    <a:moveTo>
                      <a:pt x="0" y="1242467"/>
                    </a:moveTo>
                    <a:cubicBezTo>
                      <a:pt x="60495" y="1242467"/>
                      <a:pt x="120990" y="1242467"/>
                      <a:pt x="202425" y="1228507"/>
                    </a:cubicBezTo>
                    <a:cubicBezTo>
                      <a:pt x="283860" y="1214547"/>
                      <a:pt x="399033" y="1188952"/>
                      <a:pt x="488611" y="1158705"/>
                    </a:cubicBezTo>
                    <a:cubicBezTo>
                      <a:pt x="578189" y="1128458"/>
                      <a:pt x="665441" y="1084250"/>
                      <a:pt x="739896" y="1047023"/>
                    </a:cubicBezTo>
                    <a:cubicBezTo>
                      <a:pt x="814351" y="1009796"/>
                      <a:pt x="873683" y="992345"/>
                      <a:pt x="935341" y="935340"/>
                    </a:cubicBezTo>
                    <a:cubicBezTo>
                      <a:pt x="996999" y="878335"/>
                      <a:pt x="1064473" y="779450"/>
                      <a:pt x="1109844" y="704995"/>
                    </a:cubicBezTo>
                    <a:cubicBezTo>
                      <a:pt x="1155215" y="630540"/>
                      <a:pt x="1178483" y="563065"/>
                      <a:pt x="1207567" y="488610"/>
                    </a:cubicBezTo>
                    <a:cubicBezTo>
                      <a:pt x="1236651" y="414155"/>
                      <a:pt x="1259918" y="339700"/>
                      <a:pt x="1284348" y="258265"/>
                    </a:cubicBezTo>
                    <a:cubicBezTo>
                      <a:pt x="1308778" y="176830"/>
                      <a:pt x="1328556" y="103539"/>
                      <a:pt x="135415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0" name="Volný tvar 109"/>
              <p:cNvSpPr/>
              <p:nvPr/>
            </p:nvSpPr>
            <p:spPr>
              <a:xfrm>
                <a:off x="6434351" y="4453336"/>
                <a:ext cx="125643" cy="565393"/>
              </a:xfrm>
              <a:custGeom>
                <a:avLst/>
                <a:gdLst>
                  <a:gd name="connsiteX0" fmla="*/ 0 w 125643"/>
                  <a:gd name="connsiteY0" fmla="*/ 565393 h 565393"/>
                  <a:gd name="connsiteX1" fmla="*/ 83762 w 125643"/>
                  <a:gd name="connsiteY1" fmla="*/ 202425 h 565393"/>
                  <a:gd name="connsiteX2" fmla="*/ 125643 w 125643"/>
                  <a:gd name="connsiteY2" fmla="*/ 0 h 565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5643" h="565393">
                    <a:moveTo>
                      <a:pt x="0" y="565393"/>
                    </a:moveTo>
                    <a:cubicBezTo>
                      <a:pt x="31411" y="431025"/>
                      <a:pt x="62822" y="296657"/>
                      <a:pt x="83762" y="202425"/>
                    </a:cubicBezTo>
                    <a:cubicBezTo>
                      <a:pt x="104703" y="108193"/>
                      <a:pt x="115173" y="54096"/>
                      <a:pt x="125643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111" name="Přímá spojnice se šipkou 110"/>
          <p:cNvCxnSpPr/>
          <p:nvPr/>
        </p:nvCxnSpPr>
        <p:spPr>
          <a:xfrm flipV="1">
            <a:off x="1394780" y="2426129"/>
            <a:ext cx="361684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ovéPole 111"/>
              <p:cNvSpPr txBox="1"/>
              <p:nvPr/>
            </p:nvSpPr>
            <p:spPr>
              <a:xfrm>
                <a:off x="1738329" y="2187251"/>
                <a:ext cx="108011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𝑎</m:t>
                      </m:r>
                      <m:r>
                        <a:rPr lang="cs-CZ" sz="22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2" name="TextovéPole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8329" y="2187251"/>
                <a:ext cx="1080119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3" name="Přímá spojnice se šipkou 112"/>
          <p:cNvCxnSpPr/>
          <p:nvPr/>
        </p:nvCxnSpPr>
        <p:spPr>
          <a:xfrm>
            <a:off x="1406060" y="2419562"/>
            <a:ext cx="400772" cy="41318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TextovéPole 115"/>
              <p:cNvSpPr txBox="1"/>
              <p:nvPr/>
            </p:nvSpPr>
            <p:spPr>
              <a:xfrm>
                <a:off x="1838908" y="2593068"/>
                <a:ext cx="113765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=0,5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6" name="TextovéPole 1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8908" y="2593068"/>
                <a:ext cx="1137658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7" name="Přímá spojnice se šipkou 116"/>
          <p:cNvCxnSpPr/>
          <p:nvPr/>
        </p:nvCxnSpPr>
        <p:spPr>
          <a:xfrm>
            <a:off x="2828185" y="2416281"/>
            <a:ext cx="394995" cy="6565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ovéPole 117"/>
          <p:cNvSpPr txBox="1"/>
          <p:nvPr/>
        </p:nvSpPr>
        <p:spPr>
          <a:xfrm>
            <a:off x="3223180" y="2176603"/>
            <a:ext cx="12430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rostoucí</a:t>
            </a:r>
            <a:endParaRPr lang="cs-CZ" sz="2200" dirty="0"/>
          </a:p>
        </p:txBody>
      </p:sp>
      <p:cxnSp>
        <p:nvCxnSpPr>
          <p:cNvPr id="119" name="Přímá spojnice 118"/>
          <p:cNvCxnSpPr/>
          <p:nvPr/>
        </p:nvCxnSpPr>
        <p:spPr>
          <a:xfrm rot="10800000">
            <a:off x="1366255" y="4564408"/>
            <a:ext cx="0" cy="1800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Skupina 119"/>
          <p:cNvGrpSpPr/>
          <p:nvPr/>
        </p:nvGrpSpPr>
        <p:grpSpPr>
          <a:xfrm rot="5400000" flipH="1">
            <a:off x="5048733" y="3410592"/>
            <a:ext cx="2250250" cy="2270098"/>
            <a:chOff x="1122742" y="2577691"/>
            <a:chExt cx="2250250" cy="2270098"/>
          </a:xfrm>
        </p:grpSpPr>
        <p:grpSp>
          <p:nvGrpSpPr>
            <p:cNvPr id="121" name="Skupina 120"/>
            <p:cNvGrpSpPr/>
            <p:nvPr/>
          </p:nvGrpSpPr>
          <p:grpSpPr>
            <a:xfrm>
              <a:off x="1122742" y="2577693"/>
              <a:ext cx="2250250" cy="2270096"/>
              <a:chOff x="1376645" y="4438164"/>
              <a:chExt cx="2250250" cy="2270096"/>
            </a:xfrm>
          </p:grpSpPr>
          <p:grpSp>
            <p:nvGrpSpPr>
              <p:cNvPr id="125" name="Skupina 124"/>
              <p:cNvGrpSpPr/>
              <p:nvPr/>
            </p:nvGrpSpPr>
            <p:grpSpPr>
              <a:xfrm>
                <a:off x="1376645" y="4438164"/>
                <a:ext cx="2250250" cy="2051177"/>
                <a:chOff x="1376645" y="4438164"/>
                <a:chExt cx="2250250" cy="2051177"/>
              </a:xfrm>
            </p:grpSpPr>
            <p:cxnSp>
              <p:nvCxnSpPr>
                <p:cNvPr id="127" name="Přímá spojnice se šipkou 126"/>
                <p:cNvCxnSpPr/>
                <p:nvPr/>
              </p:nvCxnSpPr>
              <p:spPr>
                <a:xfrm flipV="1">
                  <a:off x="2411030" y="4509119"/>
                  <a:ext cx="0" cy="198022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28" name="Skupina 127"/>
                <p:cNvGrpSpPr/>
                <p:nvPr/>
              </p:nvGrpSpPr>
              <p:grpSpPr>
                <a:xfrm>
                  <a:off x="1376645" y="4438164"/>
                  <a:ext cx="2250250" cy="1865646"/>
                  <a:chOff x="1376645" y="4438164"/>
                  <a:chExt cx="2250250" cy="1865646"/>
                </a:xfrm>
              </p:grpSpPr>
              <p:cxnSp>
                <p:nvCxnSpPr>
                  <p:cNvPr id="129" name="Přímá spojnice se šipkou 128"/>
                  <p:cNvCxnSpPr/>
                  <p:nvPr/>
                </p:nvCxnSpPr>
                <p:spPr>
                  <a:xfrm rot="10800000" flipH="1" flipV="1">
                    <a:off x="1376645" y="6296151"/>
                    <a:ext cx="2250250" cy="765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130" name="TextovéPole 129"/>
                      <p:cNvSpPr txBox="1"/>
                      <p:nvPr/>
                    </p:nvSpPr>
                    <p:spPr>
                      <a:xfrm rot="5400000">
                        <a:off x="2033815" y="4433518"/>
                        <a:ext cx="360040" cy="369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130" name="TextovéPole 129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 rot="5400000">
                        <a:off x="2033815" y="4433518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7"/>
                        <a:stretch>
                          <a:fillRect/>
                        </a:stretch>
                      </a:blipFill>
                      <a:ln>
                        <a:noFill/>
                      </a:ln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131" name="Přímá spojnice 130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6" name="TextovéPole 125"/>
                  <p:cNvSpPr txBox="1"/>
                  <p:nvPr/>
                </p:nvSpPr>
                <p:spPr>
                  <a:xfrm rot="5400000">
                    <a:off x="3168772" y="6343574"/>
                    <a:ext cx="36004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126" name="TextovéPole 12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5400000">
                    <a:off x="3168772" y="6343574"/>
                    <a:ext cx="360040" cy="369332"/>
                  </a:xfrm>
                  <a:prstGeom prst="rect">
                    <a:avLst/>
                  </a:prstGeom>
                  <a:blipFill rotWithShape="1">
                    <a:blip r:embed="rId8"/>
                    <a:stretch>
                      <a:fillRect b="-6557"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22" name="Skupina 121"/>
            <p:cNvGrpSpPr/>
            <p:nvPr/>
          </p:nvGrpSpPr>
          <p:grpSpPr>
            <a:xfrm flipH="1">
              <a:off x="1616446" y="2577691"/>
              <a:ext cx="1478443" cy="1807861"/>
              <a:chOff x="5081551" y="4453336"/>
              <a:chExt cx="1478443" cy="1807861"/>
            </a:xfrm>
          </p:grpSpPr>
          <p:sp>
            <p:nvSpPr>
              <p:cNvPr id="123" name="Volný tvar 122"/>
              <p:cNvSpPr/>
              <p:nvPr/>
            </p:nvSpPr>
            <p:spPr>
              <a:xfrm>
                <a:off x="5081551" y="5018730"/>
                <a:ext cx="1354150" cy="1242467"/>
              </a:xfrm>
              <a:custGeom>
                <a:avLst/>
                <a:gdLst>
                  <a:gd name="connsiteX0" fmla="*/ 0 w 1354150"/>
                  <a:gd name="connsiteY0" fmla="*/ 1242467 h 1242467"/>
                  <a:gd name="connsiteX1" fmla="*/ 202425 w 1354150"/>
                  <a:gd name="connsiteY1" fmla="*/ 1228507 h 1242467"/>
                  <a:gd name="connsiteX2" fmla="*/ 488611 w 1354150"/>
                  <a:gd name="connsiteY2" fmla="*/ 1158705 h 1242467"/>
                  <a:gd name="connsiteX3" fmla="*/ 739896 w 1354150"/>
                  <a:gd name="connsiteY3" fmla="*/ 1047023 h 1242467"/>
                  <a:gd name="connsiteX4" fmla="*/ 935341 w 1354150"/>
                  <a:gd name="connsiteY4" fmla="*/ 935340 h 1242467"/>
                  <a:gd name="connsiteX5" fmla="*/ 1109844 w 1354150"/>
                  <a:gd name="connsiteY5" fmla="*/ 704995 h 1242467"/>
                  <a:gd name="connsiteX6" fmla="*/ 1207567 w 1354150"/>
                  <a:gd name="connsiteY6" fmla="*/ 488610 h 1242467"/>
                  <a:gd name="connsiteX7" fmla="*/ 1284348 w 1354150"/>
                  <a:gd name="connsiteY7" fmla="*/ 258265 h 1242467"/>
                  <a:gd name="connsiteX8" fmla="*/ 1354150 w 1354150"/>
                  <a:gd name="connsiteY8" fmla="*/ 0 h 1242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54150" h="1242467">
                    <a:moveTo>
                      <a:pt x="0" y="1242467"/>
                    </a:moveTo>
                    <a:cubicBezTo>
                      <a:pt x="60495" y="1242467"/>
                      <a:pt x="120990" y="1242467"/>
                      <a:pt x="202425" y="1228507"/>
                    </a:cubicBezTo>
                    <a:cubicBezTo>
                      <a:pt x="283860" y="1214547"/>
                      <a:pt x="399033" y="1188952"/>
                      <a:pt x="488611" y="1158705"/>
                    </a:cubicBezTo>
                    <a:cubicBezTo>
                      <a:pt x="578189" y="1128458"/>
                      <a:pt x="665441" y="1084250"/>
                      <a:pt x="739896" y="1047023"/>
                    </a:cubicBezTo>
                    <a:cubicBezTo>
                      <a:pt x="814351" y="1009796"/>
                      <a:pt x="873683" y="992345"/>
                      <a:pt x="935341" y="935340"/>
                    </a:cubicBezTo>
                    <a:cubicBezTo>
                      <a:pt x="996999" y="878335"/>
                      <a:pt x="1064473" y="779450"/>
                      <a:pt x="1109844" y="704995"/>
                    </a:cubicBezTo>
                    <a:cubicBezTo>
                      <a:pt x="1155215" y="630540"/>
                      <a:pt x="1178483" y="563065"/>
                      <a:pt x="1207567" y="488610"/>
                    </a:cubicBezTo>
                    <a:cubicBezTo>
                      <a:pt x="1236651" y="414155"/>
                      <a:pt x="1259918" y="339700"/>
                      <a:pt x="1284348" y="258265"/>
                    </a:cubicBezTo>
                    <a:cubicBezTo>
                      <a:pt x="1308778" y="176830"/>
                      <a:pt x="1328556" y="103539"/>
                      <a:pt x="135415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4" name="Volný tvar 123"/>
              <p:cNvSpPr/>
              <p:nvPr/>
            </p:nvSpPr>
            <p:spPr>
              <a:xfrm>
                <a:off x="6434351" y="4453336"/>
                <a:ext cx="125643" cy="565393"/>
              </a:xfrm>
              <a:custGeom>
                <a:avLst/>
                <a:gdLst>
                  <a:gd name="connsiteX0" fmla="*/ 0 w 125643"/>
                  <a:gd name="connsiteY0" fmla="*/ 565393 h 565393"/>
                  <a:gd name="connsiteX1" fmla="*/ 83762 w 125643"/>
                  <a:gd name="connsiteY1" fmla="*/ 202425 h 565393"/>
                  <a:gd name="connsiteX2" fmla="*/ 125643 w 125643"/>
                  <a:gd name="connsiteY2" fmla="*/ 0 h 565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5643" h="565393">
                    <a:moveTo>
                      <a:pt x="0" y="565393"/>
                    </a:moveTo>
                    <a:cubicBezTo>
                      <a:pt x="31411" y="431025"/>
                      <a:pt x="62822" y="296657"/>
                      <a:pt x="83762" y="202425"/>
                    </a:cubicBezTo>
                    <a:cubicBezTo>
                      <a:pt x="104703" y="108193"/>
                      <a:pt x="115173" y="54096"/>
                      <a:pt x="125643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2" name="TextovéPole 131"/>
              <p:cNvSpPr txBox="1"/>
              <p:nvPr/>
            </p:nvSpPr>
            <p:spPr>
              <a:xfrm>
                <a:off x="1186745" y="429350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0,5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2" name="TextovéPole 1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745" y="4293504"/>
                <a:ext cx="360040" cy="369332"/>
              </a:xfrm>
              <a:prstGeom prst="rect">
                <a:avLst/>
              </a:prstGeom>
              <a:blipFill rotWithShape="1">
                <a:blip r:embed="rId9"/>
                <a:stretch>
                  <a:fillRect r="-338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4" name="Přímá spojnice se šipkou 133"/>
          <p:cNvCxnSpPr/>
          <p:nvPr/>
        </p:nvCxnSpPr>
        <p:spPr>
          <a:xfrm>
            <a:off x="1366255" y="4672192"/>
            <a:ext cx="0" cy="36000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nice se šipkou 140"/>
          <p:cNvCxnSpPr/>
          <p:nvPr/>
        </p:nvCxnSpPr>
        <p:spPr>
          <a:xfrm flipH="1">
            <a:off x="1186745" y="5041177"/>
            <a:ext cx="177996" cy="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Ovál 138"/>
          <p:cNvSpPr/>
          <p:nvPr/>
        </p:nvSpPr>
        <p:spPr>
          <a:xfrm>
            <a:off x="1334060" y="4996192"/>
            <a:ext cx="72000" cy="720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ovéPole 142"/>
              <p:cNvSpPr txBox="1"/>
              <p:nvPr/>
            </p:nvSpPr>
            <p:spPr>
              <a:xfrm>
                <a:off x="1456817" y="4669857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3" name="TextovéPole 1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817" y="4669857"/>
                <a:ext cx="36004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TextovéPole 145"/>
              <p:cNvSpPr txBox="1"/>
              <p:nvPr/>
            </p:nvSpPr>
            <p:spPr>
              <a:xfrm>
                <a:off x="628945" y="2991920"/>
                <a:ext cx="16508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</m:fName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0,5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r>
                        <a:rPr lang="cs-CZ" sz="22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6" name="TextovéPole 1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945" y="2991920"/>
                <a:ext cx="1650871" cy="430887"/>
              </a:xfrm>
              <a:prstGeom prst="rect">
                <a:avLst/>
              </a:prstGeom>
              <a:blipFill rotWithShape="1">
                <a:blip r:embed="rId11"/>
                <a:stretch>
                  <a:fillRect l="-1476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7" name="TextovéPole 146"/>
              <p:cNvSpPr txBox="1"/>
              <p:nvPr/>
            </p:nvSpPr>
            <p:spPr>
              <a:xfrm>
                <a:off x="815160" y="4867529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7" name="TextovéPole 1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160" y="4867529"/>
                <a:ext cx="360040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8" name="Přímá spojnice 147"/>
          <p:cNvCxnSpPr/>
          <p:nvPr/>
        </p:nvCxnSpPr>
        <p:spPr>
          <a:xfrm rot="16200000">
            <a:off x="1175200" y="4960058"/>
            <a:ext cx="0" cy="180020"/>
          </a:xfrm>
          <a:prstGeom prst="line">
            <a:avLst/>
          </a:prstGeom>
          <a:ln w="95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ovéPole 148"/>
              <p:cNvSpPr txBox="1"/>
              <p:nvPr/>
            </p:nvSpPr>
            <p:spPr>
              <a:xfrm>
                <a:off x="703285" y="5756153"/>
                <a:ext cx="128421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&lt;0</m:t>
                      </m:r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9" name="TextovéPole 1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285" y="5756153"/>
                <a:ext cx="1284210" cy="430887"/>
              </a:xfrm>
              <a:prstGeom prst="rect">
                <a:avLst/>
              </a:prstGeom>
              <a:blipFill rotWithShape="1">
                <a:blip r:embed="rId13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0" name="Přímá spojnice se šipkou 149"/>
          <p:cNvCxnSpPr/>
          <p:nvPr/>
        </p:nvCxnSpPr>
        <p:spPr>
          <a:xfrm>
            <a:off x="1835984" y="5980092"/>
            <a:ext cx="596922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1" name="TextovéPole 150"/>
              <p:cNvSpPr txBox="1"/>
              <p:nvPr/>
            </p:nvSpPr>
            <p:spPr>
              <a:xfrm>
                <a:off x="2408026" y="5745438"/>
                <a:ext cx="180393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0,5</m:t>
                          </m:r>
                        </m:e>
                      </m:func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1" name="TextovéPole 1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026" y="5745438"/>
                <a:ext cx="1803933" cy="430887"/>
              </a:xfrm>
              <a:prstGeom prst="rect">
                <a:avLst/>
              </a:prstGeom>
              <a:blipFill rotWithShape="1">
                <a:blip r:embed="rId14"/>
                <a:stretch>
                  <a:fillRect b="-183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2" name="Přímá spojnice 151"/>
          <p:cNvCxnSpPr/>
          <p:nvPr/>
        </p:nvCxnSpPr>
        <p:spPr>
          <a:xfrm>
            <a:off x="2636450" y="6200532"/>
            <a:ext cx="1347079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TextovéPole 154"/>
              <p:cNvSpPr txBox="1"/>
              <p:nvPr/>
            </p:nvSpPr>
            <p:spPr>
              <a:xfrm>
                <a:off x="4554295" y="1937997"/>
                <a:ext cx="1530170" cy="445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0,5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155" name="TextovéPole 1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4295" y="1937997"/>
                <a:ext cx="1530170" cy="445699"/>
              </a:xfrm>
              <a:prstGeom prst="rect">
                <a:avLst/>
              </a:prstGeom>
              <a:blipFill rotWithShape="1">
                <a:blip r:embed="rId15"/>
                <a:stretch>
                  <a:fillRect l="-4781" t="-8219" b="-232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ovéPole 156"/>
              <p:cNvSpPr txBox="1"/>
              <p:nvPr/>
            </p:nvSpPr>
            <p:spPr>
              <a:xfrm>
                <a:off x="6065542" y="2153442"/>
                <a:ext cx="123170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𝑎</m:t>
                      </m:r>
                      <m:r>
                        <a:rPr lang="cs-CZ" sz="2200" b="0" i="1" smtClean="0">
                          <a:latin typeface="Cambria Math"/>
                        </a:rPr>
                        <m:t>=0,5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7" name="TextovéPole 1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5542" y="2153442"/>
                <a:ext cx="1231709" cy="430887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6" name="Přímá spojnice se šipkou 165"/>
          <p:cNvCxnSpPr/>
          <p:nvPr/>
        </p:nvCxnSpPr>
        <p:spPr>
          <a:xfrm flipV="1">
            <a:off x="5697125" y="2372756"/>
            <a:ext cx="361684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Přímá spojnice se šipkou 166"/>
          <p:cNvCxnSpPr/>
          <p:nvPr/>
        </p:nvCxnSpPr>
        <p:spPr>
          <a:xfrm>
            <a:off x="5697125" y="2379323"/>
            <a:ext cx="400772" cy="41318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8" name="TextovéPole 167"/>
              <p:cNvSpPr txBox="1"/>
              <p:nvPr/>
            </p:nvSpPr>
            <p:spPr>
              <a:xfrm>
                <a:off x="6058809" y="2554184"/>
                <a:ext cx="122549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68" name="TextovéPole 1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8809" y="2554184"/>
                <a:ext cx="1225497" cy="43088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9" name="Přímá spojnice se šipkou 168"/>
          <p:cNvCxnSpPr/>
          <p:nvPr/>
        </p:nvCxnSpPr>
        <p:spPr>
          <a:xfrm>
            <a:off x="7284306" y="2379323"/>
            <a:ext cx="394995" cy="6565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TextovéPole 169"/>
          <p:cNvSpPr txBox="1"/>
          <p:nvPr/>
        </p:nvSpPr>
        <p:spPr>
          <a:xfrm>
            <a:off x="7679301" y="2176603"/>
            <a:ext cx="12430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klesající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2" name="TextovéPole 171"/>
              <p:cNvSpPr txBox="1"/>
              <p:nvPr/>
            </p:nvSpPr>
            <p:spPr>
              <a:xfrm>
                <a:off x="4707015" y="2995571"/>
                <a:ext cx="1719404" cy="445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</a:rPr>
                                <m:t>0,5</m:t>
                              </m:r>
                            </m:sub>
                          </m:sSub>
                        </m:fName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5</m:t>
                          </m:r>
                        </m:e>
                      </m:func>
                      <m:r>
                        <a:rPr lang="cs-CZ" sz="2200" b="0" i="0" smtClean="0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2200" b="0" i="0" smtClean="0">
                          <a:solidFill>
                            <a:srgbClr val="00B0F0"/>
                          </a:solidFill>
                          <a:latin typeface="Cambria Math"/>
                        </a:rPr>
                        <m:t>y</m:t>
                      </m:r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72" name="TextovéPole 1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015" y="2995571"/>
                <a:ext cx="1719404" cy="445699"/>
              </a:xfrm>
              <a:prstGeom prst="rect">
                <a:avLst/>
              </a:prstGeom>
              <a:blipFill rotWithShape="1">
                <a:blip r:embed="rId18"/>
                <a:stretch>
                  <a:fillRect b="-121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7" name="TextovéPole 196"/>
              <p:cNvSpPr txBox="1"/>
              <p:nvPr/>
            </p:nvSpPr>
            <p:spPr>
              <a:xfrm>
                <a:off x="6687235" y="425119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7" name="TextovéPole 1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7235" y="4251191"/>
                <a:ext cx="360040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8" name="Přímá spojnice 197"/>
          <p:cNvCxnSpPr/>
          <p:nvPr/>
        </p:nvCxnSpPr>
        <p:spPr>
          <a:xfrm rot="10800000">
            <a:off x="6867255" y="4553458"/>
            <a:ext cx="0" cy="1800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Přímá spojnice se šipkou 199"/>
          <p:cNvCxnSpPr/>
          <p:nvPr/>
        </p:nvCxnSpPr>
        <p:spPr>
          <a:xfrm flipH="1">
            <a:off x="6868750" y="4620523"/>
            <a:ext cx="1" cy="46800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Přímá spojnice se šipkou 201"/>
          <p:cNvCxnSpPr/>
          <p:nvPr/>
        </p:nvCxnSpPr>
        <p:spPr>
          <a:xfrm flipH="1">
            <a:off x="5443260" y="5083741"/>
            <a:ext cx="1404000" cy="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Přímá spojnice 202"/>
          <p:cNvCxnSpPr/>
          <p:nvPr/>
        </p:nvCxnSpPr>
        <p:spPr>
          <a:xfrm rot="16200000">
            <a:off x="5450920" y="4990826"/>
            <a:ext cx="0" cy="180020"/>
          </a:xfrm>
          <a:prstGeom prst="line">
            <a:avLst/>
          </a:prstGeom>
          <a:ln w="95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4" name="TextovéPole 203"/>
              <p:cNvSpPr txBox="1"/>
              <p:nvPr/>
            </p:nvSpPr>
            <p:spPr>
              <a:xfrm>
                <a:off x="5077709" y="4899075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04" name="TextovéPole 2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7709" y="4899075"/>
                <a:ext cx="360040" cy="369332"/>
              </a:xfrm>
              <a:prstGeom prst="rect">
                <a:avLst/>
              </a:prstGeom>
              <a:blipFill rotWithShape="1">
                <a:blip r:embed="rId20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5" name="TextovéPole 204"/>
              <p:cNvSpPr txBox="1"/>
              <p:nvPr/>
            </p:nvSpPr>
            <p:spPr>
              <a:xfrm>
                <a:off x="5604295" y="463711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5" name="TextovéPole 2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4295" y="4637111"/>
                <a:ext cx="360040" cy="369332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2" name="TextovéPole 211"/>
              <p:cNvSpPr txBox="1"/>
              <p:nvPr/>
            </p:nvSpPr>
            <p:spPr>
              <a:xfrm>
                <a:off x="5142209" y="5742154"/>
                <a:ext cx="128421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𝑦</m:t>
                      </m:r>
                      <m:r>
                        <a:rPr lang="cs-CZ" sz="2200" i="1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12" name="TextovéPole 2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2209" y="5742154"/>
                <a:ext cx="1284210" cy="430887"/>
              </a:xfrm>
              <a:prstGeom prst="rect">
                <a:avLst/>
              </a:prstGeom>
              <a:blipFill rotWithShape="1">
                <a:blip r:embed="rId22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3" name="Přímá spojnice se šipkou 212"/>
          <p:cNvCxnSpPr/>
          <p:nvPr/>
        </p:nvCxnSpPr>
        <p:spPr>
          <a:xfrm>
            <a:off x="6274484" y="5968312"/>
            <a:ext cx="596922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4" name="TextovéPole 213"/>
              <p:cNvSpPr txBox="1"/>
              <p:nvPr/>
            </p:nvSpPr>
            <p:spPr>
              <a:xfrm>
                <a:off x="6907406" y="5734747"/>
                <a:ext cx="1900921" cy="445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</a:rPr>
                                <m:t>0,5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5</m:t>
                          </m:r>
                        </m:e>
                      </m:func>
                      <m:r>
                        <a:rPr lang="cs-CZ" sz="2200" i="1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14" name="TextovéPole 2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7406" y="5734747"/>
                <a:ext cx="1900921" cy="445699"/>
              </a:xfrm>
              <a:prstGeom prst="rect">
                <a:avLst/>
              </a:prstGeom>
              <a:blipFill rotWithShape="1">
                <a:blip r:embed="rId23"/>
                <a:stretch>
                  <a:fillRect b="-136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5" name="Přímá spojnice 214"/>
          <p:cNvCxnSpPr/>
          <p:nvPr/>
        </p:nvCxnSpPr>
        <p:spPr>
          <a:xfrm>
            <a:off x="7148218" y="6223752"/>
            <a:ext cx="1384222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Ovál 198"/>
          <p:cNvSpPr/>
          <p:nvPr/>
        </p:nvSpPr>
        <p:spPr>
          <a:xfrm>
            <a:off x="6835406" y="5042240"/>
            <a:ext cx="72000" cy="720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TextovéPole 77"/>
          <p:cNvSpPr txBox="1"/>
          <p:nvPr/>
        </p:nvSpPr>
        <p:spPr>
          <a:xfrm>
            <a:off x="3223180" y="6223752"/>
            <a:ext cx="30912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0bě čísla jsou záporná.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874749" y="463711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749" y="4637111"/>
                <a:ext cx="360040" cy="369332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5090880" y="464891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880" y="4648911"/>
                <a:ext cx="360040" cy="369332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357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1" grpId="0"/>
      <p:bldP spid="112" grpId="0"/>
      <p:bldP spid="116" grpId="0"/>
      <p:bldP spid="118" grpId="0"/>
      <p:bldP spid="132" grpId="0"/>
      <p:bldP spid="139" grpId="0" animBg="1"/>
      <p:bldP spid="143" grpId="0"/>
      <p:bldP spid="146" grpId="0"/>
      <p:bldP spid="147" grpId="0"/>
      <p:bldP spid="149" grpId="0"/>
      <p:bldP spid="151" grpId="0"/>
      <p:bldP spid="155" grpId="0"/>
      <p:bldP spid="157" grpId="0"/>
      <p:bldP spid="168" grpId="0"/>
      <p:bldP spid="170" grpId="0"/>
      <p:bldP spid="172" grpId="0"/>
      <p:bldP spid="197" grpId="0"/>
      <p:bldP spid="204" grpId="0"/>
      <p:bldP spid="205" grpId="0"/>
      <p:bldP spid="212" grpId="0"/>
      <p:bldP spid="214" grpId="0"/>
      <p:bldP spid="199" grpId="0" animBg="1"/>
      <p:bldP spid="78" grpId="0"/>
      <p:bldP spid="79" grpId="0"/>
      <p:bldP spid="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Logaritmická funkce - 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1043735"/>
            <a:ext cx="8235915" cy="5481609"/>
          </a:xfrm>
        </p:spPr>
        <p:txBody>
          <a:bodyPr/>
          <a:lstStyle/>
          <a:p>
            <a:pPr marL="0" indent="0">
              <a:buNone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Př. 2) 	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Rozhodněte, které z následujících tvrzení je pravdivé; </a:t>
            </a:r>
          </a:p>
          <a:p>
            <a:pPr marL="0" indent="0"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využijte přitom znalosti o průběhu logaritmických funkcí:</a:t>
            </a:r>
          </a:p>
          <a:p>
            <a:pPr marL="0" indent="0">
              <a:buNone/>
            </a:pPr>
            <a:endParaRPr lang="cs-CZ" sz="22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48369" y="1941601"/>
                <a:ext cx="28446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a)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4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11</m:t>
                        </m:r>
                      </m:e>
                    </m:func>
                    <m:r>
                      <a:rPr lang="cs-CZ" sz="2200" i="1" smtClean="0">
                        <a:latin typeface="Cambria Math"/>
                        <a:ea typeface="Cambria Math"/>
                      </a:rPr>
                      <m:t>&lt;</m:t>
                    </m:r>
                    <m:func>
                      <m:funcPr>
                        <m:ctrlPr>
                          <a:rPr lang="cs-CZ" sz="220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4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15</m:t>
                        </m:r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369" y="1941601"/>
                <a:ext cx="2844694" cy="430887"/>
              </a:xfrm>
              <a:prstGeom prst="rect">
                <a:avLst/>
              </a:prstGeom>
              <a:blipFill rotWithShape="1">
                <a:blip r:embed="rId2"/>
                <a:stretch>
                  <a:fillRect l="-2784" t="-7143" b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5" name="Skupina 44"/>
          <p:cNvGrpSpPr/>
          <p:nvPr/>
        </p:nvGrpSpPr>
        <p:grpSpPr>
          <a:xfrm rot="5400000">
            <a:off x="459743" y="3696438"/>
            <a:ext cx="2307145" cy="2323302"/>
            <a:chOff x="1065848" y="2472899"/>
            <a:chExt cx="2307145" cy="2323302"/>
          </a:xfrm>
        </p:grpSpPr>
        <p:grpSp>
          <p:nvGrpSpPr>
            <p:cNvPr id="93" name="Skupina 92"/>
            <p:cNvGrpSpPr/>
            <p:nvPr/>
          </p:nvGrpSpPr>
          <p:grpSpPr>
            <a:xfrm>
              <a:off x="1065848" y="2472899"/>
              <a:ext cx="2307145" cy="2323302"/>
              <a:chOff x="1319751" y="4333370"/>
              <a:chExt cx="2307145" cy="2323302"/>
            </a:xfrm>
          </p:grpSpPr>
          <p:grpSp>
            <p:nvGrpSpPr>
              <p:cNvPr id="90" name="Skupina 89"/>
              <p:cNvGrpSpPr/>
              <p:nvPr/>
            </p:nvGrpSpPr>
            <p:grpSpPr>
              <a:xfrm>
                <a:off x="1376646" y="4333370"/>
                <a:ext cx="2250250" cy="2155971"/>
                <a:chOff x="1376646" y="4333370"/>
                <a:chExt cx="2250250" cy="2155971"/>
              </a:xfrm>
            </p:grpSpPr>
            <p:cxnSp>
              <p:nvCxnSpPr>
                <p:cNvPr id="47" name="Přímá spojnice se šipkou 46"/>
                <p:cNvCxnSpPr/>
                <p:nvPr/>
              </p:nvCxnSpPr>
              <p:spPr>
                <a:xfrm flipV="1">
                  <a:off x="2411030" y="4509119"/>
                  <a:ext cx="0" cy="198022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89" name="Skupina 88"/>
                <p:cNvGrpSpPr/>
                <p:nvPr/>
              </p:nvGrpSpPr>
              <p:grpSpPr>
                <a:xfrm>
                  <a:off x="1376646" y="4333370"/>
                  <a:ext cx="2250250" cy="1970441"/>
                  <a:chOff x="1376646" y="4333370"/>
                  <a:chExt cx="2250250" cy="1970441"/>
                </a:xfrm>
              </p:grpSpPr>
              <p:cxnSp>
                <p:nvCxnSpPr>
                  <p:cNvPr id="42" name="Přímá spojnice se šipkou 41"/>
                  <p:cNvCxnSpPr/>
                  <p:nvPr/>
                </p:nvCxnSpPr>
                <p:spPr>
                  <a:xfrm rot="10800000" flipV="1">
                    <a:off x="1376646" y="6296152"/>
                    <a:ext cx="2250250" cy="765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44" name="TextovéPole 43"/>
                      <p:cNvSpPr txBox="1"/>
                      <p:nvPr/>
                    </p:nvSpPr>
                    <p:spPr>
                      <a:xfrm rot="16200000">
                        <a:off x="2415676" y="4328724"/>
                        <a:ext cx="360040" cy="369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44" name="TextovéPole 43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 rot="16200000">
                        <a:off x="2415676" y="4328724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3"/>
                        <a:stretch>
                          <a:fillRect/>
                        </a:stretch>
                      </a:blipFill>
                      <a:ln>
                        <a:noFill/>
                      </a:ln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77" name="Přímá spojnice 76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2" name="TextovéPole 91"/>
                  <p:cNvSpPr txBox="1"/>
                  <p:nvPr/>
                </p:nvSpPr>
                <p:spPr>
                  <a:xfrm rot="16200000">
                    <a:off x="1324397" y="6291986"/>
                    <a:ext cx="36004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92" name="TextovéPole 9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6200000">
                    <a:off x="1324397" y="6291986"/>
                    <a:ext cx="360040" cy="369332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b="-8333"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08" name="Skupina 107"/>
            <p:cNvGrpSpPr/>
            <p:nvPr/>
          </p:nvGrpSpPr>
          <p:grpSpPr>
            <a:xfrm flipH="1">
              <a:off x="1616446" y="2577691"/>
              <a:ext cx="1478443" cy="1807861"/>
              <a:chOff x="5081551" y="4453336"/>
              <a:chExt cx="1478443" cy="1807861"/>
            </a:xfrm>
          </p:grpSpPr>
          <p:sp>
            <p:nvSpPr>
              <p:cNvPr id="109" name="Volný tvar 108"/>
              <p:cNvSpPr/>
              <p:nvPr/>
            </p:nvSpPr>
            <p:spPr>
              <a:xfrm>
                <a:off x="5081551" y="5018730"/>
                <a:ext cx="1354150" cy="1242467"/>
              </a:xfrm>
              <a:custGeom>
                <a:avLst/>
                <a:gdLst>
                  <a:gd name="connsiteX0" fmla="*/ 0 w 1354150"/>
                  <a:gd name="connsiteY0" fmla="*/ 1242467 h 1242467"/>
                  <a:gd name="connsiteX1" fmla="*/ 202425 w 1354150"/>
                  <a:gd name="connsiteY1" fmla="*/ 1228507 h 1242467"/>
                  <a:gd name="connsiteX2" fmla="*/ 488611 w 1354150"/>
                  <a:gd name="connsiteY2" fmla="*/ 1158705 h 1242467"/>
                  <a:gd name="connsiteX3" fmla="*/ 739896 w 1354150"/>
                  <a:gd name="connsiteY3" fmla="*/ 1047023 h 1242467"/>
                  <a:gd name="connsiteX4" fmla="*/ 935341 w 1354150"/>
                  <a:gd name="connsiteY4" fmla="*/ 935340 h 1242467"/>
                  <a:gd name="connsiteX5" fmla="*/ 1109844 w 1354150"/>
                  <a:gd name="connsiteY5" fmla="*/ 704995 h 1242467"/>
                  <a:gd name="connsiteX6" fmla="*/ 1207567 w 1354150"/>
                  <a:gd name="connsiteY6" fmla="*/ 488610 h 1242467"/>
                  <a:gd name="connsiteX7" fmla="*/ 1284348 w 1354150"/>
                  <a:gd name="connsiteY7" fmla="*/ 258265 h 1242467"/>
                  <a:gd name="connsiteX8" fmla="*/ 1354150 w 1354150"/>
                  <a:gd name="connsiteY8" fmla="*/ 0 h 1242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54150" h="1242467">
                    <a:moveTo>
                      <a:pt x="0" y="1242467"/>
                    </a:moveTo>
                    <a:cubicBezTo>
                      <a:pt x="60495" y="1242467"/>
                      <a:pt x="120990" y="1242467"/>
                      <a:pt x="202425" y="1228507"/>
                    </a:cubicBezTo>
                    <a:cubicBezTo>
                      <a:pt x="283860" y="1214547"/>
                      <a:pt x="399033" y="1188952"/>
                      <a:pt x="488611" y="1158705"/>
                    </a:cubicBezTo>
                    <a:cubicBezTo>
                      <a:pt x="578189" y="1128458"/>
                      <a:pt x="665441" y="1084250"/>
                      <a:pt x="739896" y="1047023"/>
                    </a:cubicBezTo>
                    <a:cubicBezTo>
                      <a:pt x="814351" y="1009796"/>
                      <a:pt x="873683" y="992345"/>
                      <a:pt x="935341" y="935340"/>
                    </a:cubicBezTo>
                    <a:cubicBezTo>
                      <a:pt x="996999" y="878335"/>
                      <a:pt x="1064473" y="779450"/>
                      <a:pt x="1109844" y="704995"/>
                    </a:cubicBezTo>
                    <a:cubicBezTo>
                      <a:pt x="1155215" y="630540"/>
                      <a:pt x="1178483" y="563065"/>
                      <a:pt x="1207567" y="488610"/>
                    </a:cubicBezTo>
                    <a:cubicBezTo>
                      <a:pt x="1236651" y="414155"/>
                      <a:pt x="1259918" y="339700"/>
                      <a:pt x="1284348" y="258265"/>
                    </a:cubicBezTo>
                    <a:cubicBezTo>
                      <a:pt x="1308778" y="176830"/>
                      <a:pt x="1328556" y="103539"/>
                      <a:pt x="135415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0" name="Volný tvar 109"/>
              <p:cNvSpPr/>
              <p:nvPr/>
            </p:nvSpPr>
            <p:spPr>
              <a:xfrm>
                <a:off x="6434351" y="4453336"/>
                <a:ext cx="125643" cy="565393"/>
              </a:xfrm>
              <a:custGeom>
                <a:avLst/>
                <a:gdLst>
                  <a:gd name="connsiteX0" fmla="*/ 0 w 125643"/>
                  <a:gd name="connsiteY0" fmla="*/ 565393 h 565393"/>
                  <a:gd name="connsiteX1" fmla="*/ 83762 w 125643"/>
                  <a:gd name="connsiteY1" fmla="*/ 202425 h 565393"/>
                  <a:gd name="connsiteX2" fmla="*/ 125643 w 125643"/>
                  <a:gd name="connsiteY2" fmla="*/ 0 h 565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5643" h="565393">
                    <a:moveTo>
                      <a:pt x="0" y="565393"/>
                    </a:moveTo>
                    <a:cubicBezTo>
                      <a:pt x="31411" y="431025"/>
                      <a:pt x="62822" y="296657"/>
                      <a:pt x="83762" y="202425"/>
                    </a:cubicBezTo>
                    <a:cubicBezTo>
                      <a:pt x="104703" y="108193"/>
                      <a:pt x="115173" y="54096"/>
                      <a:pt x="125643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111" name="Přímá spojnice se šipkou 110"/>
          <p:cNvCxnSpPr/>
          <p:nvPr/>
        </p:nvCxnSpPr>
        <p:spPr>
          <a:xfrm flipV="1">
            <a:off x="1206974" y="2641961"/>
            <a:ext cx="361684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ovéPole 111"/>
              <p:cNvSpPr txBox="1"/>
              <p:nvPr/>
            </p:nvSpPr>
            <p:spPr>
              <a:xfrm>
                <a:off x="1583065" y="2424231"/>
                <a:ext cx="110733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𝑎</m:t>
                      </m:r>
                      <m:r>
                        <a:rPr lang="cs-CZ" sz="22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2" name="TextovéPole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3065" y="2424231"/>
                <a:ext cx="1107334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3" name="Přímá spojnice se šipkou 112"/>
          <p:cNvCxnSpPr/>
          <p:nvPr/>
        </p:nvCxnSpPr>
        <p:spPr>
          <a:xfrm>
            <a:off x="1193656" y="2646543"/>
            <a:ext cx="400772" cy="41318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TextovéPole 115"/>
              <p:cNvSpPr txBox="1"/>
              <p:nvPr/>
            </p:nvSpPr>
            <p:spPr>
              <a:xfrm>
                <a:off x="1536431" y="2977661"/>
                <a:ext cx="259396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=11; </m:t>
                      </m:r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=15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16" name="TextovéPole 1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6431" y="2977661"/>
                <a:ext cx="2593965" cy="430887"/>
              </a:xfrm>
              <a:prstGeom prst="rect">
                <a:avLst/>
              </a:prstGeom>
              <a:blipFill rotWithShape="1">
                <a:blip r:embed="rId6"/>
                <a:stretch>
                  <a:fillRect b="-28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7" name="Přímá spojnice se šipkou 116"/>
          <p:cNvCxnSpPr/>
          <p:nvPr/>
        </p:nvCxnSpPr>
        <p:spPr>
          <a:xfrm>
            <a:off x="2610814" y="2648528"/>
            <a:ext cx="394995" cy="6565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ovéPole 117"/>
          <p:cNvSpPr txBox="1"/>
          <p:nvPr/>
        </p:nvSpPr>
        <p:spPr>
          <a:xfrm>
            <a:off x="3119733" y="2468370"/>
            <a:ext cx="12430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rostoucí</a:t>
            </a:r>
            <a:endParaRPr lang="cs-CZ" sz="2200" dirty="0"/>
          </a:p>
        </p:txBody>
      </p:sp>
      <p:cxnSp>
        <p:nvCxnSpPr>
          <p:cNvPr id="119" name="Přímá spojnice 118"/>
          <p:cNvCxnSpPr/>
          <p:nvPr/>
        </p:nvCxnSpPr>
        <p:spPr>
          <a:xfrm rot="10800000">
            <a:off x="2386391" y="4699041"/>
            <a:ext cx="0" cy="1800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Skupina 119"/>
          <p:cNvGrpSpPr/>
          <p:nvPr/>
        </p:nvGrpSpPr>
        <p:grpSpPr>
          <a:xfrm rot="5400000" flipH="1">
            <a:off x="4659912" y="3704262"/>
            <a:ext cx="2258415" cy="2340069"/>
            <a:chOff x="1122742" y="2455650"/>
            <a:chExt cx="2258415" cy="2340069"/>
          </a:xfrm>
        </p:grpSpPr>
        <p:grpSp>
          <p:nvGrpSpPr>
            <p:cNvPr id="121" name="Skupina 120"/>
            <p:cNvGrpSpPr/>
            <p:nvPr/>
          </p:nvGrpSpPr>
          <p:grpSpPr>
            <a:xfrm>
              <a:off x="1122742" y="2455650"/>
              <a:ext cx="2258415" cy="2340069"/>
              <a:chOff x="1376645" y="4316121"/>
              <a:chExt cx="2258415" cy="2340069"/>
            </a:xfrm>
          </p:grpSpPr>
          <p:grpSp>
            <p:nvGrpSpPr>
              <p:cNvPr id="125" name="Skupina 124"/>
              <p:cNvGrpSpPr/>
              <p:nvPr/>
            </p:nvGrpSpPr>
            <p:grpSpPr>
              <a:xfrm>
                <a:off x="1376645" y="4316121"/>
                <a:ext cx="2250250" cy="2173220"/>
                <a:chOff x="1376645" y="4316121"/>
                <a:chExt cx="2250250" cy="2173220"/>
              </a:xfrm>
            </p:grpSpPr>
            <p:cxnSp>
              <p:nvCxnSpPr>
                <p:cNvPr id="127" name="Přímá spojnice se šipkou 126"/>
                <p:cNvCxnSpPr/>
                <p:nvPr/>
              </p:nvCxnSpPr>
              <p:spPr>
                <a:xfrm flipV="1">
                  <a:off x="2411030" y="4509119"/>
                  <a:ext cx="0" cy="198022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28" name="Skupina 127"/>
                <p:cNvGrpSpPr/>
                <p:nvPr/>
              </p:nvGrpSpPr>
              <p:grpSpPr>
                <a:xfrm>
                  <a:off x="1376645" y="4316121"/>
                  <a:ext cx="2250250" cy="1987689"/>
                  <a:chOff x="1376645" y="4316121"/>
                  <a:chExt cx="2250250" cy="1987689"/>
                </a:xfrm>
              </p:grpSpPr>
              <p:cxnSp>
                <p:nvCxnSpPr>
                  <p:cNvPr id="129" name="Přímá spojnice se šipkou 128"/>
                  <p:cNvCxnSpPr/>
                  <p:nvPr/>
                </p:nvCxnSpPr>
                <p:spPr>
                  <a:xfrm rot="10800000" flipH="1" flipV="1">
                    <a:off x="1376645" y="6296151"/>
                    <a:ext cx="2250250" cy="7659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130" name="TextovéPole 129"/>
                      <p:cNvSpPr txBox="1"/>
                      <p:nvPr/>
                    </p:nvSpPr>
                    <p:spPr>
                      <a:xfrm rot="5400000">
                        <a:off x="2046344" y="4311475"/>
                        <a:ext cx="360040" cy="369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oMath>
                          </m:oMathPara>
                        </a14:m>
                        <a:endParaRPr lang="cs-CZ" dirty="0"/>
                      </a:p>
                    </p:txBody>
                  </p:sp>
                </mc:Choice>
                <mc:Fallback xmlns="">
                  <p:sp>
                    <p:nvSpPr>
                      <p:cNvPr id="130" name="TextovéPole 129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 rot="5400000">
                        <a:off x="2046344" y="4311475"/>
                        <a:ext cx="360040" cy="369332"/>
                      </a:xfrm>
                      <a:prstGeom prst="rect">
                        <a:avLst/>
                      </a:prstGeom>
                      <a:blipFill rotWithShape="1">
                        <a:blip r:embed="rId7"/>
                        <a:stretch>
                          <a:fillRect/>
                        </a:stretch>
                      </a:blipFill>
                      <a:ln>
                        <a:noFill/>
                      </a:ln>
                    </p:spPr>
                    <p:txBody>
                      <a:bodyPr/>
                      <a:lstStyle/>
                      <a:p>
                        <a:r>
                          <a:rPr lang="cs-CZ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cxnSp>
                <p:nvCxnSpPr>
                  <p:cNvPr id="131" name="Přímá spojnice 130"/>
                  <p:cNvCxnSpPr/>
                  <p:nvPr/>
                </p:nvCxnSpPr>
                <p:spPr>
                  <a:xfrm rot="16200000">
                    <a:off x="2410301" y="5859270"/>
                    <a:ext cx="0" cy="180020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6" name="TextovéPole 125"/>
                  <p:cNvSpPr txBox="1"/>
                  <p:nvPr/>
                </p:nvSpPr>
                <p:spPr>
                  <a:xfrm rot="5400000">
                    <a:off x="3270374" y="6291504"/>
                    <a:ext cx="36004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126" name="TextovéPole 12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5400000">
                    <a:off x="3270374" y="6291504"/>
                    <a:ext cx="360040" cy="369332"/>
                  </a:xfrm>
                  <a:prstGeom prst="rect">
                    <a:avLst/>
                  </a:prstGeom>
                  <a:blipFill rotWithShape="1">
                    <a:blip r:embed="rId8"/>
                    <a:stretch>
                      <a:fillRect b="-6557"/>
                    </a:stretch>
                  </a:blipFill>
                  <a:ln>
                    <a:noFill/>
                  </a:ln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22" name="Skupina 121"/>
            <p:cNvGrpSpPr/>
            <p:nvPr/>
          </p:nvGrpSpPr>
          <p:grpSpPr>
            <a:xfrm flipH="1">
              <a:off x="1616446" y="2577691"/>
              <a:ext cx="1478443" cy="1807861"/>
              <a:chOff x="5081551" y="4453336"/>
              <a:chExt cx="1478443" cy="1807861"/>
            </a:xfrm>
          </p:grpSpPr>
          <p:sp>
            <p:nvSpPr>
              <p:cNvPr id="123" name="Volný tvar 122"/>
              <p:cNvSpPr/>
              <p:nvPr/>
            </p:nvSpPr>
            <p:spPr>
              <a:xfrm>
                <a:off x="5081551" y="5018730"/>
                <a:ext cx="1354150" cy="1242467"/>
              </a:xfrm>
              <a:custGeom>
                <a:avLst/>
                <a:gdLst>
                  <a:gd name="connsiteX0" fmla="*/ 0 w 1354150"/>
                  <a:gd name="connsiteY0" fmla="*/ 1242467 h 1242467"/>
                  <a:gd name="connsiteX1" fmla="*/ 202425 w 1354150"/>
                  <a:gd name="connsiteY1" fmla="*/ 1228507 h 1242467"/>
                  <a:gd name="connsiteX2" fmla="*/ 488611 w 1354150"/>
                  <a:gd name="connsiteY2" fmla="*/ 1158705 h 1242467"/>
                  <a:gd name="connsiteX3" fmla="*/ 739896 w 1354150"/>
                  <a:gd name="connsiteY3" fmla="*/ 1047023 h 1242467"/>
                  <a:gd name="connsiteX4" fmla="*/ 935341 w 1354150"/>
                  <a:gd name="connsiteY4" fmla="*/ 935340 h 1242467"/>
                  <a:gd name="connsiteX5" fmla="*/ 1109844 w 1354150"/>
                  <a:gd name="connsiteY5" fmla="*/ 704995 h 1242467"/>
                  <a:gd name="connsiteX6" fmla="*/ 1207567 w 1354150"/>
                  <a:gd name="connsiteY6" fmla="*/ 488610 h 1242467"/>
                  <a:gd name="connsiteX7" fmla="*/ 1284348 w 1354150"/>
                  <a:gd name="connsiteY7" fmla="*/ 258265 h 1242467"/>
                  <a:gd name="connsiteX8" fmla="*/ 1354150 w 1354150"/>
                  <a:gd name="connsiteY8" fmla="*/ 0 h 1242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54150" h="1242467">
                    <a:moveTo>
                      <a:pt x="0" y="1242467"/>
                    </a:moveTo>
                    <a:cubicBezTo>
                      <a:pt x="60495" y="1242467"/>
                      <a:pt x="120990" y="1242467"/>
                      <a:pt x="202425" y="1228507"/>
                    </a:cubicBezTo>
                    <a:cubicBezTo>
                      <a:pt x="283860" y="1214547"/>
                      <a:pt x="399033" y="1188952"/>
                      <a:pt x="488611" y="1158705"/>
                    </a:cubicBezTo>
                    <a:cubicBezTo>
                      <a:pt x="578189" y="1128458"/>
                      <a:pt x="665441" y="1084250"/>
                      <a:pt x="739896" y="1047023"/>
                    </a:cubicBezTo>
                    <a:cubicBezTo>
                      <a:pt x="814351" y="1009796"/>
                      <a:pt x="873683" y="992345"/>
                      <a:pt x="935341" y="935340"/>
                    </a:cubicBezTo>
                    <a:cubicBezTo>
                      <a:pt x="996999" y="878335"/>
                      <a:pt x="1064473" y="779450"/>
                      <a:pt x="1109844" y="704995"/>
                    </a:cubicBezTo>
                    <a:cubicBezTo>
                      <a:pt x="1155215" y="630540"/>
                      <a:pt x="1178483" y="563065"/>
                      <a:pt x="1207567" y="488610"/>
                    </a:cubicBezTo>
                    <a:cubicBezTo>
                      <a:pt x="1236651" y="414155"/>
                      <a:pt x="1259918" y="339700"/>
                      <a:pt x="1284348" y="258265"/>
                    </a:cubicBezTo>
                    <a:cubicBezTo>
                      <a:pt x="1308778" y="176830"/>
                      <a:pt x="1328556" y="103539"/>
                      <a:pt x="135415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4" name="Volný tvar 123"/>
              <p:cNvSpPr/>
              <p:nvPr/>
            </p:nvSpPr>
            <p:spPr>
              <a:xfrm>
                <a:off x="6434351" y="4453336"/>
                <a:ext cx="125643" cy="565393"/>
              </a:xfrm>
              <a:custGeom>
                <a:avLst/>
                <a:gdLst>
                  <a:gd name="connsiteX0" fmla="*/ 0 w 125643"/>
                  <a:gd name="connsiteY0" fmla="*/ 565393 h 565393"/>
                  <a:gd name="connsiteX1" fmla="*/ 83762 w 125643"/>
                  <a:gd name="connsiteY1" fmla="*/ 202425 h 565393"/>
                  <a:gd name="connsiteX2" fmla="*/ 125643 w 125643"/>
                  <a:gd name="connsiteY2" fmla="*/ 0 h 565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5643" h="565393">
                    <a:moveTo>
                      <a:pt x="0" y="565393"/>
                    </a:moveTo>
                    <a:cubicBezTo>
                      <a:pt x="31411" y="431025"/>
                      <a:pt x="62822" y="296657"/>
                      <a:pt x="83762" y="202425"/>
                    </a:cubicBezTo>
                    <a:cubicBezTo>
                      <a:pt x="104703" y="108193"/>
                      <a:pt x="115173" y="54096"/>
                      <a:pt x="125643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2" name="TextovéPole 131"/>
              <p:cNvSpPr txBox="1"/>
              <p:nvPr/>
            </p:nvSpPr>
            <p:spPr>
              <a:xfrm>
                <a:off x="2120487" y="4807882"/>
                <a:ext cx="4696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1</m:t>
                      </m:r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2" name="TextovéPole 1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487" y="4807882"/>
                <a:ext cx="46965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1" name="Přímá spojnice se šipkou 140"/>
          <p:cNvCxnSpPr/>
          <p:nvPr/>
        </p:nvCxnSpPr>
        <p:spPr>
          <a:xfrm flipH="1" flipV="1">
            <a:off x="808355" y="4407882"/>
            <a:ext cx="1188000" cy="917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ovéPole 142"/>
              <p:cNvSpPr txBox="1"/>
              <p:nvPr/>
            </p:nvSpPr>
            <p:spPr>
              <a:xfrm>
                <a:off x="1004292" y="4794527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3" name="TextovéPole 1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292" y="4794527"/>
                <a:ext cx="36004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7" name="TextovéPole 146"/>
              <p:cNvSpPr txBox="1"/>
              <p:nvPr/>
            </p:nvSpPr>
            <p:spPr>
              <a:xfrm>
                <a:off x="438976" y="398721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92D050"/>
                  </a:solidFill>
                </a:endParaRPr>
              </a:p>
            </p:txBody>
          </p:sp>
        </mc:Choice>
        <mc:Fallback xmlns="">
          <p:sp>
            <p:nvSpPr>
              <p:cNvPr id="147" name="TextovéPole 1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976" y="3987212"/>
                <a:ext cx="360040" cy="369332"/>
              </a:xfrm>
              <a:prstGeom prst="rect">
                <a:avLst/>
              </a:prstGeom>
              <a:blipFill rotWithShape="1">
                <a:blip r:embed="rId11"/>
                <a:stretch>
                  <a:fillRect r="-3390"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ovéPole 148"/>
              <p:cNvSpPr txBox="1"/>
              <p:nvPr/>
            </p:nvSpPr>
            <p:spPr>
              <a:xfrm>
                <a:off x="393284" y="5901218"/>
                <a:ext cx="128421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cs-CZ" sz="220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49" name="TextovéPole 1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284" y="5901218"/>
                <a:ext cx="1284210" cy="430887"/>
              </a:xfrm>
              <a:prstGeom prst="rect">
                <a:avLst/>
              </a:prstGeom>
              <a:blipFill rotWithShape="1">
                <a:blip r:embed="rId12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0" name="Přímá spojnice se šipkou 149"/>
          <p:cNvCxnSpPr/>
          <p:nvPr/>
        </p:nvCxnSpPr>
        <p:spPr>
          <a:xfrm>
            <a:off x="1695596" y="6154507"/>
            <a:ext cx="496277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Přímá spojnice 151"/>
          <p:cNvCxnSpPr/>
          <p:nvPr/>
        </p:nvCxnSpPr>
        <p:spPr>
          <a:xfrm>
            <a:off x="2388244" y="6682860"/>
            <a:ext cx="80580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TextovéPole 154"/>
              <p:cNvSpPr txBox="1"/>
              <p:nvPr/>
            </p:nvSpPr>
            <p:spPr>
              <a:xfrm>
                <a:off x="4524492" y="1941601"/>
                <a:ext cx="3038901" cy="445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0,7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</m:e>
                    </m:func>
                    <m:r>
                      <a:rPr lang="cs-CZ" sz="2200" i="1" smtClean="0">
                        <a:latin typeface="Cambria Math"/>
                        <a:ea typeface="Cambria Math"/>
                      </a:rPr>
                      <m:t>≥</m:t>
                    </m:r>
                    <m:func>
                      <m:funcPr>
                        <m:ctrlPr>
                          <a:rPr lang="cs-CZ" sz="2200" i="1" smtClean="0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i="0" smtClean="0">
                                <a:latin typeface="Cambria Math"/>
                                <a:ea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0,7</m:t>
                            </m:r>
                          </m:sub>
                        </m:sSub>
                      </m:fName>
                      <m:e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155" name="TextovéPole 1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4492" y="1941601"/>
                <a:ext cx="3038901" cy="445699"/>
              </a:xfrm>
              <a:prstGeom prst="rect">
                <a:avLst/>
              </a:prstGeom>
              <a:blipFill rotWithShape="1">
                <a:blip r:embed="rId13"/>
                <a:stretch>
                  <a:fillRect l="-2405" t="-8219" b="-232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ovéPole 156"/>
              <p:cNvSpPr txBox="1"/>
              <p:nvPr/>
            </p:nvSpPr>
            <p:spPr>
              <a:xfrm>
                <a:off x="5917877" y="2422246"/>
                <a:ext cx="123170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</a:rPr>
                        <m:t>𝑎</m:t>
                      </m:r>
                      <m:r>
                        <a:rPr lang="cs-CZ" sz="2200" b="0" i="1" smtClean="0">
                          <a:latin typeface="Cambria Math"/>
                        </a:rPr>
                        <m:t>=0,7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57" name="TextovéPole 1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7877" y="2422246"/>
                <a:ext cx="1231709" cy="430887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6" name="Přímá spojnice se šipkou 165"/>
          <p:cNvCxnSpPr/>
          <p:nvPr/>
        </p:nvCxnSpPr>
        <p:spPr>
          <a:xfrm flipV="1">
            <a:off x="5307354" y="2635394"/>
            <a:ext cx="361684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Přímá spojnice se šipkou 166"/>
          <p:cNvCxnSpPr/>
          <p:nvPr/>
        </p:nvCxnSpPr>
        <p:spPr>
          <a:xfrm>
            <a:off x="5287810" y="2648528"/>
            <a:ext cx="400772" cy="41318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Přímá spojnice se šipkou 168"/>
          <p:cNvCxnSpPr/>
          <p:nvPr/>
        </p:nvCxnSpPr>
        <p:spPr>
          <a:xfrm>
            <a:off x="7174288" y="2621565"/>
            <a:ext cx="394995" cy="6565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TextovéPole 169"/>
          <p:cNvSpPr txBox="1"/>
          <p:nvPr/>
        </p:nvSpPr>
        <p:spPr>
          <a:xfrm>
            <a:off x="7588847" y="2468371"/>
            <a:ext cx="12430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klesající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7" name="TextovéPole 196"/>
              <p:cNvSpPr txBox="1"/>
              <p:nvPr/>
            </p:nvSpPr>
            <p:spPr>
              <a:xfrm>
                <a:off x="6307525" y="4593465"/>
                <a:ext cx="352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7" name="TextovéPole 1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7525" y="4593465"/>
                <a:ext cx="352032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8" name="Přímá spojnice 197"/>
          <p:cNvCxnSpPr/>
          <p:nvPr/>
        </p:nvCxnSpPr>
        <p:spPr>
          <a:xfrm rot="10800000">
            <a:off x="6166393" y="4885077"/>
            <a:ext cx="0" cy="1800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Přímá spojnice se šipkou 199"/>
          <p:cNvCxnSpPr/>
          <p:nvPr/>
        </p:nvCxnSpPr>
        <p:spPr>
          <a:xfrm flipH="1">
            <a:off x="6166393" y="4969849"/>
            <a:ext cx="1" cy="39600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Přímá spojnice se šipkou 201"/>
          <p:cNvCxnSpPr/>
          <p:nvPr/>
        </p:nvCxnSpPr>
        <p:spPr>
          <a:xfrm flipH="1" flipV="1">
            <a:off x="4985470" y="5431047"/>
            <a:ext cx="1487558" cy="5048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5" name="TextovéPole 204"/>
              <p:cNvSpPr txBox="1"/>
              <p:nvPr/>
            </p:nvSpPr>
            <p:spPr>
              <a:xfrm>
                <a:off x="5075069" y="498046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5" name="TextovéPole 2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069" y="4980462"/>
                <a:ext cx="360040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3" name="Přímá spojnice se šipkou 212"/>
          <p:cNvCxnSpPr/>
          <p:nvPr/>
        </p:nvCxnSpPr>
        <p:spPr>
          <a:xfrm>
            <a:off x="5777363" y="6154507"/>
            <a:ext cx="596922" cy="6567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1296161" y="3423788"/>
                <a:ext cx="344907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11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20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;</m:t>
                      </m:r>
                      <m:func>
                        <m:funcPr>
                          <m:ctrlPr>
                            <a:rPr lang="cs-CZ" sz="2200" i="1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15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161" y="3423788"/>
                <a:ext cx="3449077" cy="430887"/>
              </a:xfrm>
              <a:prstGeom prst="rect">
                <a:avLst/>
              </a:prstGeom>
              <a:blipFill rotWithShape="1">
                <a:blip r:embed="rId17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1" name="Přímá spojnice 70"/>
          <p:cNvCxnSpPr/>
          <p:nvPr/>
        </p:nvCxnSpPr>
        <p:spPr>
          <a:xfrm rot="10800000">
            <a:off x="2006715" y="4714214"/>
            <a:ext cx="0" cy="1800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1722223" y="4807882"/>
                <a:ext cx="4696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1</m:t>
                      </m:r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223" y="4807882"/>
                <a:ext cx="469650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3" name="Přímá spojnice se šipkou 72"/>
          <p:cNvCxnSpPr/>
          <p:nvPr/>
        </p:nvCxnSpPr>
        <p:spPr>
          <a:xfrm flipV="1">
            <a:off x="2388244" y="4317935"/>
            <a:ext cx="0" cy="46800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se šipkou 78"/>
          <p:cNvCxnSpPr/>
          <p:nvPr/>
        </p:nvCxnSpPr>
        <p:spPr>
          <a:xfrm flipH="1">
            <a:off x="808355" y="4311789"/>
            <a:ext cx="1584000" cy="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 rot="16200000">
            <a:off x="808355" y="4317872"/>
            <a:ext cx="0" cy="180020"/>
          </a:xfrm>
          <a:prstGeom prst="line">
            <a:avLst/>
          </a:prstGeom>
          <a:ln w="95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ovéPole 80"/>
              <p:cNvSpPr txBox="1"/>
              <p:nvPr/>
            </p:nvSpPr>
            <p:spPr>
              <a:xfrm>
                <a:off x="459154" y="4224133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81" name="TextovéPole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54" y="4224133"/>
                <a:ext cx="360040" cy="369332"/>
              </a:xfrm>
              <a:prstGeom prst="rect">
                <a:avLst/>
              </a:prstGeom>
              <a:blipFill rotWithShape="1">
                <a:blip r:embed="rId19"/>
                <a:stretch>
                  <a:fillRect r="-1695"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/>
              <p:cNvSpPr txBox="1"/>
              <p:nvPr/>
            </p:nvSpPr>
            <p:spPr>
              <a:xfrm>
                <a:off x="2120487" y="5949768"/>
                <a:ext cx="20124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11</m:t>
                          </m:r>
                        </m:e>
                      </m:func>
                      <m:r>
                        <a:rPr lang="cs-CZ" i="1">
                          <a:latin typeface="Cambria Math"/>
                          <a:ea typeface="Cambria Math"/>
                        </a:rPr>
                        <m:t>&lt;</m:t>
                      </m:r>
                      <m:func>
                        <m:func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15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2" name="TextovéPole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487" y="5949768"/>
                <a:ext cx="2012484" cy="369332"/>
              </a:xfrm>
              <a:prstGeom prst="rect">
                <a:avLst/>
              </a:prstGeom>
              <a:blipFill rotWithShape="1">
                <a:blip r:embed="rId20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2264865" y="6265734"/>
            <a:ext cx="105515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pravda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ovéPole 83"/>
              <p:cNvSpPr txBox="1"/>
              <p:nvPr/>
            </p:nvSpPr>
            <p:spPr>
              <a:xfrm>
                <a:off x="5615129" y="2988734"/>
                <a:ext cx="259396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=5; </m:t>
                      </m:r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4" name="TextovéPole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5129" y="2988734"/>
                <a:ext cx="2593965" cy="430887"/>
              </a:xfrm>
              <a:prstGeom prst="rect">
                <a:avLst/>
              </a:prstGeom>
              <a:blipFill rotWithShape="1">
                <a:blip r:embed="rId21"/>
                <a:stretch>
                  <a:fillRect b="-28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ovéPole 84"/>
              <p:cNvSpPr txBox="1"/>
              <p:nvPr/>
            </p:nvSpPr>
            <p:spPr>
              <a:xfrm>
                <a:off x="4924804" y="3477194"/>
                <a:ext cx="3449077" cy="4525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</a:rPr>
                                <m:t>0,7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5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20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;</m:t>
                      </m:r>
                      <m:func>
                        <m:funcPr>
                          <m:ctrlPr>
                            <a:rPr lang="cs-CZ" sz="2200" i="1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0,7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5" name="TextovéPole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4804" y="3477194"/>
                <a:ext cx="3449077" cy="452560"/>
              </a:xfrm>
              <a:prstGeom prst="rect">
                <a:avLst/>
              </a:prstGeom>
              <a:blipFill rotWithShape="1">
                <a:blip r:embed="rId2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ovéPole 85"/>
              <p:cNvSpPr txBox="1"/>
              <p:nvPr/>
            </p:nvSpPr>
            <p:spPr>
              <a:xfrm>
                <a:off x="4605914" y="5248905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86" name="TextovéPole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5914" y="5248905"/>
                <a:ext cx="360040" cy="369332"/>
              </a:xfrm>
              <a:prstGeom prst="rect">
                <a:avLst/>
              </a:prstGeom>
              <a:blipFill rotWithShape="1">
                <a:blip r:embed="rId23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ovéPole 86"/>
              <p:cNvSpPr txBox="1"/>
              <p:nvPr/>
            </p:nvSpPr>
            <p:spPr>
              <a:xfrm>
                <a:off x="4601879" y="5074969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92D050"/>
                  </a:solidFill>
                </a:endParaRPr>
              </a:p>
            </p:txBody>
          </p:sp>
        </mc:Choice>
        <mc:Fallback xmlns="">
          <p:sp>
            <p:nvSpPr>
              <p:cNvPr id="87" name="TextovéPole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1879" y="5074969"/>
                <a:ext cx="360040" cy="369332"/>
              </a:xfrm>
              <a:prstGeom prst="rect">
                <a:avLst/>
              </a:prstGeom>
              <a:blipFill rotWithShape="1">
                <a:blip r:embed="rId24"/>
                <a:stretch>
                  <a:fillRect r="-1695"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ovéPole 90"/>
              <p:cNvSpPr txBox="1"/>
              <p:nvPr/>
            </p:nvSpPr>
            <p:spPr>
              <a:xfrm>
                <a:off x="5972149" y="4599787"/>
                <a:ext cx="3884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1" name="TextovéPole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2149" y="4599787"/>
                <a:ext cx="388485" cy="369332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4" name="Přímá spojnice 93"/>
          <p:cNvCxnSpPr/>
          <p:nvPr/>
        </p:nvCxnSpPr>
        <p:spPr>
          <a:xfrm rot="10800000">
            <a:off x="6477071" y="4894234"/>
            <a:ext cx="0" cy="1800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se šipkou 94"/>
          <p:cNvCxnSpPr/>
          <p:nvPr/>
        </p:nvCxnSpPr>
        <p:spPr>
          <a:xfrm flipH="1">
            <a:off x="6476558" y="4962797"/>
            <a:ext cx="1" cy="46800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Ovál 198"/>
          <p:cNvSpPr/>
          <p:nvPr/>
        </p:nvSpPr>
        <p:spPr>
          <a:xfrm>
            <a:off x="6440558" y="5394797"/>
            <a:ext cx="72000" cy="720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7" name="Přímá spojnice se šipkou 96"/>
          <p:cNvCxnSpPr/>
          <p:nvPr/>
        </p:nvCxnSpPr>
        <p:spPr>
          <a:xfrm flipH="1">
            <a:off x="4975008" y="5353503"/>
            <a:ext cx="1188000" cy="1482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 rot="16200000">
            <a:off x="4979125" y="5340787"/>
            <a:ext cx="0" cy="180020"/>
          </a:xfrm>
          <a:prstGeom prst="line">
            <a:avLst/>
          </a:prstGeom>
          <a:ln w="95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ovéPole 98"/>
              <p:cNvSpPr txBox="1"/>
              <p:nvPr/>
            </p:nvSpPr>
            <p:spPr>
              <a:xfrm>
                <a:off x="4612984" y="5918990"/>
                <a:ext cx="128421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cs-CZ" sz="220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2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99" name="TextovéPole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984" y="5918990"/>
                <a:ext cx="1284210" cy="430887"/>
              </a:xfrm>
              <a:prstGeom prst="rect">
                <a:avLst/>
              </a:prstGeom>
              <a:blipFill rotWithShape="1">
                <a:blip r:embed="rId26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ovéPole 99"/>
              <p:cNvSpPr txBox="1"/>
              <p:nvPr/>
            </p:nvSpPr>
            <p:spPr>
              <a:xfrm>
                <a:off x="6533701" y="5931657"/>
                <a:ext cx="2293102" cy="445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</a:rPr>
                                <m:t>0,7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5</m:t>
                          </m:r>
                        </m:e>
                      </m:func>
                      <m:r>
                        <a:rPr lang="cs-CZ" sz="2200" i="1">
                          <a:latin typeface="Cambria Math"/>
                          <a:ea typeface="Cambria Math"/>
                        </a:rPr>
                        <m:t>≥</m:t>
                      </m:r>
                      <m:func>
                        <m:funcPr>
                          <m:ctrlPr>
                            <a:rPr lang="cs-CZ" sz="2200" i="1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sz="2200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sz="220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0,7</m:t>
                              </m:r>
                            </m:sub>
                          </m:sSub>
                        </m:fName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</m:func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0" name="TextovéPole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3701" y="5931657"/>
                <a:ext cx="2293102" cy="445699"/>
              </a:xfrm>
              <a:prstGeom prst="rect">
                <a:avLst/>
              </a:prstGeom>
              <a:blipFill rotWithShape="1">
                <a:blip r:embed="rId27"/>
                <a:stretch>
                  <a:fillRect l="-1330" b="-136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ovéPole 100"/>
          <p:cNvSpPr txBox="1"/>
          <p:nvPr/>
        </p:nvSpPr>
        <p:spPr>
          <a:xfrm>
            <a:off x="6961656" y="6288736"/>
            <a:ext cx="14371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nepravda</a:t>
            </a:r>
            <a:endParaRPr lang="cs-CZ" sz="2200" dirty="0"/>
          </a:p>
        </p:txBody>
      </p:sp>
      <p:cxnSp>
        <p:nvCxnSpPr>
          <p:cNvPr id="102" name="Přímá spojnice 101"/>
          <p:cNvCxnSpPr/>
          <p:nvPr/>
        </p:nvCxnSpPr>
        <p:spPr>
          <a:xfrm flipV="1">
            <a:off x="7042708" y="6682860"/>
            <a:ext cx="1173072" cy="2534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Přímá spojnice 202"/>
          <p:cNvCxnSpPr/>
          <p:nvPr/>
        </p:nvCxnSpPr>
        <p:spPr>
          <a:xfrm rot="16200000">
            <a:off x="4975008" y="5259468"/>
            <a:ext cx="0" cy="180020"/>
          </a:xfrm>
          <a:prstGeom prst="line">
            <a:avLst/>
          </a:prstGeom>
          <a:ln w="95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Přímá spojnice 147"/>
          <p:cNvCxnSpPr/>
          <p:nvPr/>
        </p:nvCxnSpPr>
        <p:spPr>
          <a:xfrm rot="16200000">
            <a:off x="812185" y="4221779"/>
            <a:ext cx="0" cy="180020"/>
          </a:xfrm>
          <a:prstGeom prst="line">
            <a:avLst/>
          </a:prstGeom>
          <a:ln w="95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se šipkou 133"/>
          <p:cNvCxnSpPr/>
          <p:nvPr/>
        </p:nvCxnSpPr>
        <p:spPr>
          <a:xfrm flipV="1">
            <a:off x="2006715" y="4408799"/>
            <a:ext cx="0" cy="360000"/>
          </a:xfrm>
          <a:prstGeom prst="straightConnector1">
            <a:avLst/>
          </a:prstGeom>
          <a:ln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ovéPole 87"/>
              <p:cNvSpPr txBox="1"/>
              <p:nvPr/>
            </p:nvSpPr>
            <p:spPr>
              <a:xfrm>
                <a:off x="438976" y="4785613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8" name="TextovéPole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976" y="4785613"/>
                <a:ext cx="360040" cy="369332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9" name="Ovál 138"/>
          <p:cNvSpPr/>
          <p:nvPr/>
        </p:nvSpPr>
        <p:spPr>
          <a:xfrm>
            <a:off x="2350390" y="4275789"/>
            <a:ext cx="72000" cy="720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vál 74"/>
          <p:cNvSpPr/>
          <p:nvPr/>
        </p:nvSpPr>
        <p:spPr>
          <a:xfrm>
            <a:off x="1970716" y="4372799"/>
            <a:ext cx="72000" cy="720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ovéPole 102"/>
              <p:cNvSpPr txBox="1"/>
              <p:nvPr/>
            </p:nvSpPr>
            <p:spPr>
              <a:xfrm>
                <a:off x="4619085" y="495837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3" name="TextovéPole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085" y="4958378"/>
                <a:ext cx="360040" cy="369332"/>
              </a:xfrm>
              <a:prstGeom prst="rect">
                <a:avLst/>
              </a:prstGeom>
              <a:blipFill rotWithShape="1"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Ovál 95"/>
          <p:cNvSpPr/>
          <p:nvPr/>
        </p:nvSpPr>
        <p:spPr>
          <a:xfrm>
            <a:off x="6130391" y="5302452"/>
            <a:ext cx="72000" cy="720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06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1" grpId="0"/>
      <p:bldP spid="112" grpId="0"/>
      <p:bldP spid="116" grpId="0"/>
      <p:bldP spid="118" grpId="0"/>
      <p:bldP spid="132" grpId="0"/>
      <p:bldP spid="143" grpId="0"/>
      <p:bldP spid="147" grpId="0"/>
      <p:bldP spid="149" grpId="0"/>
      <p:bldP spid="155" grpId="0"/>
      <p:bldP spid="157" grpId="0"/>
      <p:bldP spid="170" grpId="0"/>
      <p:bldP spid="197" grpId="0"/>
      <p:bldP spid="205" grpId="0"/>
      <p:bldP spid="68" grpId="0"/>
      <p:bldP spid="72" grpId="0"/>
      <p:bldP spid="81" grpId="0"/>
      <p:bldP spid="82" grpId="0"/>
      <p:bldP spid="8" grpId="0"/>
      <p:bldP spid="84" grpId="0"/>
      <p:bldP spid="85" grpId="0"/>
      <p:bldP spid="86" grpId="0"/>
      <p:bldP spid="87" grpId="0"/>
      <p:bldP spid="91" grpId="0"/>
      <p:bldP spid="199" grpId="0" animBg="1"/>
      <p:bldP spid="99" grpId="0"/>
      <p:bldP spid="100" grpId="0"/>
      <p:bldP spid="101" grpId="0"/>
      <p:bldP spid="88" grpId="0"/>
      <p:bldP spid="139" grpId="0" animBg="1"/>
      <p:bldP spid="75" grpId="0" animBg="1"/>
      <p:bldP spid="103" grpId="0"/>
      <p:bldP spid="9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Logaritmická funkce - 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1043735"/>
            <a:ext cx="8235915" cy="5481609"/>
          </a:xfrm>
        </p:spPr>
        <p:txBody>
          <a:bodyPr/>
          <a:lstStyle/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Př. 3) </a:t>
            </a:r>
            <a:r>
              <a:rPr lang="cs-CZ" sz="2000" b="1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Určete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definiční obor funkcí:</a:t>
            </a:r>
          </a:p>
          <a:p>
            <a:pPr marL="0" indent="0">
              <a:buNone/>
            </a:pPr>
            <a:endParaRPr lang="cs-CZ" sz="20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34701" y="1726158"/>
                <a:ext cx="318220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/>
                  <a:t>a)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𝑔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: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d>
                          <m:d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−4</m:t>
                            </m:r>
                          </m:e>
                        </m:d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701" y="1726158"/>
                <a:ext cx="3182204" cy="430887"/>
              </a:xfrm>
              <a:prstGeom prst="rect">
                <a:avLst/>
              </a:prstGeom>
              <a:blipFill rotWithShape="1">
                <a:blip r:embed="rId2"/>
                <a:stretch>
                  <a:fillRect l="-2490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2" name="Přímá spojnice 101"/>
          <p:cNvCxnSpPr/>
          <p:nvPr/>
        </p:nvCxnSpPr>
        <p:spPr>
          <a:xfrm>
            <a:off x="1337119" y="3435109"/>
            <a:ext cx="1762018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ovéPole 102"/>
          <p:cNvSpPr txBox="1"/>
          <p:nvPr/>
        </p:nvSpPr>
        <p:spPr>
          <a:xfrm>
            <a:off x="1151620" y="2138216"/>
            <a:ext cx="1645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odmínka: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ovéPole 103"/>
              <p:cNvSpPr txBox="1"/>
              <p:nvPr/>
            </p:nvSpPr>
            <p:spPr>
              <a:xfrm>
                <a:off x="2580911" y="2138216"/>
                <a:ext cx="15896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−4&gt;0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4" name="TextovéPole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0911" y="2138216"/>
                <a:ext cx="1589671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ovéPole 104"/>
              <p:cNvSpPr txBox="1"/>
              <p:nvPr/>
            </p:nvSpPr>
            <p:spPr>
              <a:xfrm>
                <a:off x="2427021" y="4175704"/>
                <a:ext cx="1897450" cy="470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+1</m:t>
                          </m:r>
                        </m:e>
                      </m:ra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5" name="TextovéPole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7021" y="4175704"/>
                <a:ext cx="1897450" cy="47083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TextovéPole 105"/>
              <p:cNvSpPr txBox="1"/>
              <p:nvPr/>
            </p:nvSpPr>
            <p:spPr>
              <a:xfrm>
                <a:off x="5718521" y="4218469"/>
                <a:ext cx="189745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+1≥0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6" name="TextovéPole 10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8521" y="4218469"/>
                <a:ext cx="1897450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376022" y="2587908"/>
                <a:ext cx="15896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&gt;4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022" y="2587908"/>
                <a:ext cx="1589671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1101398" y="2998113"/>
                <a:ext cx="231523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4;∞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398" y="2998113"/>
                <a:ext cx="2315236" cy="430887"/>
              </a:xfrm>
              <a:prstGeom prst="rect">
                <a:avLst/>
              </a:prstGeom>
              <a:blipFill rotWithShape="1">
                <a:blip r:embed="rId7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55479" y="3665266"/>
                <a:ext cx="3182204" cy="459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b</a:t>
                </a:r>
                <a:r>
                  <a:rPr lang="cs-CZ" sz="2200" b="0" dirty="0" smtClean="0"/>
                  <a:t>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𝑔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: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ad>
                          <m:radPr>
                            <m:degHide m:val="on"/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+1</m:t>
                            </m:r>
                          </m:e>
                        </m:rad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479" y="3665266"/>
                <a:ext cx="3182204" cy="459998"/>
              </a:xfrm>
              <a:prstGeom prst="rect">
                <a:avLst/>
              </a:prstGeom>
              <a:blipFill rotWithShape="1">
                <a:blip r:embed="rId8"/>
                <a:stretch>
                  <a:fillRect l="-2299" t="-1316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ovéPole 34"/>
          <p:cNvSpPr txBox="1"/>
          <p:nvPr/>
        </p:nvSpPr>
        <p:spPr>
          <a:xfrm>
            <a:off x="920511" y="4195679"/>
            <a:ext cx="1645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odmínka: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4752020" y="4226456"/>
                <a:ext cx="6300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020" y="4226456"/>
                <a:ext cx="63007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Čárový popisek 3 36"/>
              <p:cNvSpPr/>
              <p:nvPr/>
            </p:nvSpPr>
            <p:spPr>
              <a:xfrm>
                <a:off x="5253134" y="1602581"/>
                <a:ext cx="2952328" cy="1012172"/>
              </a:xfrm>
              <a:prstGeom prst="borderCallout3">
                <a:avLst>
                  <a:gd name="adj1" fmla="val 73403"/>
                  <a:gd name="adj2" fmla="val -3556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logaritmovaný výraz musí být </a:t>
                </a:r>
                <a14:m>
                  <m:oMath xmlns:m="http://schemas.openxmlformats.org/officeDocument/2006/math">
                    <m:r>
                      <a:rPr lang="cs-CZ" sz="20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&gt;</m:t>
                    </m:r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Čárový popisek 3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3134" y="1602581"/>
                <a:ext cx="2952328" cy="1012172"/>
              </a:xfrm>
              <a:prstGeom prst="borderCallout3">
                <a:avLst>
                  <a:gd name="adj1" fmla="val 73403"/>
                  <a:gd name="adj2" fmla="val -3556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blipFill rotWithShape="1">
                <a:blip r:embed="rId10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Čárový popisek 3 37"/>
          <p:cNvSpPr/>
          <p:nvPr/>
        </p:nvSpPr>
        <p:spPr>
          <a:xfrm>
            <a:off x="6655753" y="2774295"/>
            <a:ext cx="2131068" cy="1518986"/>
          </a:xfrm>
          <a:prstGeom prst="borderCallout3">
            <a:avLst>
              <a:gd name="adj1" fmla="val 112392"/>
              <a:gd name="adj2" fmla="val 32834"/>
              <a:gd name="adj3" fmla="val 115186"/>
              <a:gd name="adj4" fmla="val 59611"/>
              <a:gd name="adj5" fmla="val 115121"/>
              <a:gd name="adj6" fmla="val 80690"/>
              <a:gd name="adj7" fmla="val 101844"/>
              <a:gd name="adj8" fmla="val 64985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Čárový popisek 3 38"/>
              <p:cNvSpPr/>
              <p:nvPr/>
            </p:nvSpPr>
            <p:spPr>
              <a:xfrm>
                <a:off x="3776970" y="3018795"/>
                <a:ext cx="2730245" cy="876470"/>
              </a:xfrm>
              <a:prstGeom prst="borderCallout3">
                <a:avLst>
                  <a:gd name="adj1" fmla="val 166452"/>
                  <a:gd name="adj2" fmla="val 11881"/>
                  <a:gd name="adj3" fmla="val 168124"/>
                  <a:gd name="adj4" fmla="val 27327"/>
                  <a:gd name="adj5" fmla="val 131961"/>
                  <a:gd name="adj6" fmla="val 37481"/>
                  <a:gd name="adj7" fmla="val 106723"/>
                  <a:gd name="adj8" fmla="val 29593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logaritmovaný výraz musí být </a:t>
                </a:r>
                <a14:m>
                  <m:oMath xmlns:m="http://schemas.openxmlformats.org/officeDocument/2006/math">
                    <m:r>
                      <a:rPr lang="cs-CZ" sz="20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&gt;</m:t>
                    </m:r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9" name="Čárový popisek 3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6970" y="3018795"/>
                <a:ext cx="2730245" cy="876470"/>
              </a:xfrm>
              <a:prstGeom prst="borderCallout3">
                <a:avLst>
                  <a:gd name="adj1" fmla="val 166452"/>
                  <a:gd name="adj2" fmla="val 11881"/>
                  <a:gd name="adj3" fmla="val 168124"/>
                  <a:gd name="adj4" fmla="val 27327"/>
                  <a:gd name="adj5" fmla="val 131961"/>
                  <a:gd name="adj6" fmla="val 37481"/>
                  <a:gd name="adj7" fmla="val 106723"/>
                  <a:gd name="adj8" fmla="val 29593"/>
                </a:avLst>
              </a:prstGeom>
              <a:blipFill rotWithShape="1">
                <a:blip r:embed="rId11"/>
                <a:stretch>
                  <a:fillRect l="-1330" r="-3326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4021125" y="5092631"/>
                <a:ext cx="189745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+1&gt;0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1125" y="5092631"/>
                <a:ext cx="1897450" cy="43088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Pravá složená závorka 41"/>
          <p:cNvSpPr/>
          <p:nvPr/>
        </p:nvSpPr>
        <p:spPr>
          <a:xfrm rot="5400000">
            <a:off x="4725295" y="2426921"/>
            <a:ext cx="489110" cy="4841080"/>
          </a:xfrm>
          <a:prstGeom prst="rightBrac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4118330" y="5557278"/>
                <a:ext cx="189745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i="1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−1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8330" y="5557278"/>
                <a:ext cx="1897450" cy="43088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151620" y="5792576"/>
                <a:ext cx="231523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−1;∞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1620" y="5792576"/>
                <a:ext cx="2315236" cy="430887"/>
              </a:xfrm>
              <a:prstGeom prst="rect">
                <a:avLst/>
              </a:prstGeom>
              <a:blipFill rotWithShape="1">
                <a:blip r:embed="rId14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1247985" y="6354325"/>
            <a:ext cx="202206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02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1" grpId="0"/>
      <p:bldP spid="103" grpId="0"/>
      <p:bldP spid="104" grpId="0"/>
      <p:bldP spid="105" grpId="0"/>
      <p:bldP spid="106" grpId="0"/>
      <p:bldP spid="30" grpId="0"/>
      <p:bldP spid="31" grpId="0"/>
      <p:bldP spid="33" grpId="0"/>
      <p:bldP spid="35" grpId="0"/>
      <p:bldP spid="36" grpId="0"/>
      <p:bldP spid="37" grpId="0" animBg="1"/>
      <p:bldP spid="38" grpId="0" animBg="1"/>
      <p:bldP spid="39" grpId="0" animBg="1"/>
      <p:bldP spid="41" grpId="0"/>
      <p:bldP spid="42" grpId="0" animBg="1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Logaritmická funkce - 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1043735"/>
            <a:ext cx="8235915" cy="5481609"/>
          </a:xfrm>
        </p:spPr>
        <p:txBody>
          <a:bodyPr/>
          <a:lstStyle/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34701" y="1284399"/>
                <a:ext cx="3789770" cy="5704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c</a:t>
                </a:r>
                <a:r>
                  <a:rPr lang="cs-CZ" sz="2200" b="0" dirty="0" smtClean="0"/>
                  <a:t>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𝑔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: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sz="2200" b="0" i="0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d>
                          <m:d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200" b="0" i="1" smtClean="0">
                                    <a:solidFill>
                                      <a:srgbClr val="990033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200" b="0" i="1" smtClean="0">
                                    <a:solidFill>
                                      <a:srgbClr val="990033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cs-CZ" sz="2200" b="0" i="1" smtClean="0">
                                    <a:solidFill>
                                      <a:srgbClr val="990033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−4</m:t>
                            </m:r>
                          </m:e>
                        </m:d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−6</m:t>
                            </m:r>
                          </m:den>
                        </m:f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701" y="1284399"/>
                <a:ext cx="3789770" cy="570413"/>
              </a:xfrm>
              <a:prstGeom prst="rect">
                <a:avLst/>
              </a:prstGeom>
              <a:blipFill rotWithShape="1">
                <a:blip r:embed="rId2"/>
                <a:stretch>
                  <a:fillRect l="-2093" b="-86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2" name="Přímá spojnice 101"/>
          <p:cNvCxnSpPr/>
          <p:nvPr/>
        </p:nvCxnSpPr>
        <p:spPr>
          <a:xfrm>
            <a:off x="1422294" y="5941276"/>
            <a:ext cx="4255526" cy="1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ovéPole 102"/>
          <p:cNvSpPr txBox="1"/>
          <p:nvPr/>
        </p:nvSpPr>
        <p:spPr>
          <a:xfrm>
            <a:off x="813897" y="2138216"/>
            <a:ext cx="1645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odmínka: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ovéPole 103"/>
              <p:cNvSpPr txBox="1"/>
              <p:nvPr/>
            </p:nvSpPr>
            <p:spPr>
              <a:xfrm>
                <a:off x="2475210" y="2136338"/>
                <a:ext cx="15896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−4&gt;0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4" name="TextovéPole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5210" y="2136338"/>
                <a:ext cx="1589671" cy="4308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422294" y="2701626"/>
                <a:ext cx="269103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+2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2294" y="2701626"/>
                <a:ext cx="2691033" cy="4308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1206807" y="5409220"/>
                <a:ext cx="471480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−∞;−2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2;6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6;∞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807" y="5409220"/>
                <a:ext cx="4714803" cy="430887"/>
              </a:xfrm>
              <a:prstGeom prst="rect">
                <a:avLst/>
              </a:prstGeom>
              <a:blipFill rotWithShape="1">
                <a:blip r:embed="rId5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4316841" y="2167115"/>
                <a:ext cx="6300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6841" y="2167115"/>
                <a:ext cx="63007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Čárový popisek 3 36"/>
              <p:cNvSpPr/>
              <p:nvPr/>
            </p:nvSpPr>
            <p:spPr>
              <a:xfrm>
                <a:off x="5237246" y="1063519"/>
                <a:ext cx="2952328" cy="1012172"/>
              </a:xfrm>
              <a:prstGeom prst="borderCallout3">
                <a:avLst>
                  <a:gd name="adj1" fmla="val 111836"/>
                  <a:gd name="adj2" fmla="val -4311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logaritmovaný výraz musí být </a:t>
                </a:r>
                <a14:m>
                  <m:oMath xmlns:m="http://schemas.openxmlformats.org/officeDocument/2006/math">
                    <m:r>
                      <a:rPr lang="cs-CZ" sz="20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&gt;</m:t>
                    </m:r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Čárový popisek 3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246" y="1063519"/>
                <a:ext cx="2952328" cy="1012172"/>
              </a:xfrm>
              <a:prstGeom prst="borderCallout3">
                <a:avLst>
                  <a:gd name="adj1" fmla="val 111836"/>
                  <a:gd name="adj2" fmla="val -4311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905469" y="2168275"/>
                <a:ext cx="15896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−6≠0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5469" y="2168275"/>
                <a:ext cx="1589671" cy="43088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Čárový popisek 3 23"/>
              <p:cNvSpPr/>
              <p:nvPr/>
            </p:nvSpPr>
            <p:spPr>
              <a:xfrm>
                <a:off x="6502097" y="2719136"/>
                <a:ext cx="2475276" cy="826754"/>
              </a:xfrm>
              <a:prstGeom prst="borderCallout3">
                <a:avLst>
                  <a:gd name="adj1" fmla="val -40918"/>
                  <a:gd name="adj2" fmla="val -2569"/>
                  <a:gd name="adj3" fmla="val -43923"/>
                  <a:gd name="adj4" fmla="val 14474"/>
                  <a:gd name="adj5" fmla="val -44012"/>
                  <a:gd name="adj6" fmla="val 26436"/>
                  <a:gd name="adj7" fmla="val -3716"/>
                  <a:gd name="adj8" fmla="val 34059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4" name="Čárový popisek 3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097" y="2719136"/>
                <a:ext cx="2475276" cy="826754"/>
              </a:xfrm>
              <a:prstGeom prst="borderCallout3">
                <a:avLst>
                  <a:gd name="adj1" fmla="val -40918"/>
                  <a:gd name="adj2" fmla="val -2569"/>
                  <a:gd name="adj3" fmla="val -43923"/>
                  <a:gd name="adj4" fmla="val 14474"/>
                  <a:gd name="adj5" fmla="val -44012"/>
                  <a:gd name="adj6" fmla="val 26436"/>
                  <a:gd name="adj7" fmla="val -3716"/>
                  <a:gd name="adj8" fmla="val 34059"/>
                </a:avLst>
              </a:prstGeom>
              <a:blipFill rotWithShape="1">
                <a:blip r:embed="rId9"/>
                <a:stretch>
                  <a:fillRect r="-1144" b="-1887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123739" y="2782669"/>
                <a:ext cx="15896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200" b="0" i="0" smtClean="0">
                          <a:latin typeface="Cambria Math"/>
                          <a:ea typeface="Cambria Math"/>
                        </a:rPr>
                        <m:t>6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3739" y="2782669"/>
                <a:ext cx="1589671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6" name="Skupina 25"/>
          <p:cNvGrpSpPr/>
          <p:nvPr/>
        </p:nvGrpSpPr>
        <p:grpSpPr>
          <a:xfrm>
            <a:off x="1636554" y="3521466"/>
            <a:ext cx="2016224" cy="646464"/>
            <a:chOff x="5485666" y="2025719"/>
            <a:chExt cx="2016224" cy="646464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5485666" y="2204864"/>
              <a:ext cx="201622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5868144" y="2048718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6899909" y="2052464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ovéPole 31"/>
                <p:cNvSpPr txBox="1"/>
                <p:nvPr/>
              </p:nvSpPr>
              <p:spPr>
                <a:xfrm>
                  <a:off x="6691624" y="2302851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2" name="TextovéPole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91624" y="2302851"/>
                  <a:ext cx="416569" cy="369332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ovéPole 33"/>
                <p:cNvSpPr txBox="1"/>
                <p:nvPr/>
              </p:nvSpPr>
              <p:spPr>
                <a:xfrm>
                  <a:off x="5588595" y="2302851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5" name="TextovéPole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88595" y="2302851"/>
                  <a:ext cx="416569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r="-1323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Ovál 39"/>
            <p:cNvSpPr/>
            <p:nvPr/>
          </p:nvSpPr>
          <p:spPr>
            <a:xfrm>
              <a:off x="5832140" y="2165118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6" name="Ovál 45"/>
            <p:cNvSpPr/>
            <p:nvPr/>
          </p:nvSpPr>
          <p:spPr>
            <a:xfrm>
              <a:off x="6863905" y="2165118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7" name="Plus 46"/>
            <p:cNvSpPr/>
            <p:nvPr/>
          </p:nvSpPr>
          <p:spPr>
            <a:xfrm>
              <a:off x="5588594" y="2048718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Plus 47"/>
            <p:cNvSpPr/>
            <p:nvPr/>
          </p:nvSpPr>
          <p:spPr>
            <a:xfrm>
              <a:off x="7040425" y="2047734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Minus 48"/>
            <p:cNvSpPr/>
            <p:nvPr/>
          </p:nvSpPr>
          <p:spPr>
            <a:xfrm>
              <a:off x="6300192" y="2061198"/>
              <a:ext cx="144016" cy="72000"/>
            </a:xfrm>
            <a:prstGeom prst="mathMinus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5569420" y="2036493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Ovál 50"/>
            <p:cNvSpPr/>
            <p:nvPr/>
          </p:nvSpPr>
          <p:spPr>
            <a:xfrm>
              <a:off x="7030838" y="2025719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3712169" y="4806770"/>
            <a:ext cx="3164958" cy="602450"/>
            <a:chOff x="3712169" y="4806770"/>
            <a:chExt cx="3164958" cy="602450"/>
          </a:xfrm>
        </p:grpSpPr>
        <p:cxnSp>
          <p:nvCxnSpPr>
            <p:cNvPr id="52" name="Přímá spojnice 51"/>
            <p:cNvCxnSpPr/>
            <p:nvPr/>
          </p:nvCxnSpPr>
          <p:spPr>
            <a:xfrm>
              <a:off x="3712169" y="4959170"/>
              <a:ext cx="3164958" cy="69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4436985" y="4806770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5163051" y="4813769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ovéPole 55"/>
                <p:cNvSpPr txBox="1"/>
                <p:nvPr/>
              </p:nvSpPr>
              <p:spPr>
                <a:xfrm>
                  <a:off x="4228700" y="5039888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6" name="TextovéPole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28700" y="5039888"/>
                  <a:ext cx="416569" cy="369332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 r="-1323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ovéPole 56"/>
                <p:cNvSpPr txBox="1"/>
                <p:nvPr/>
              </p:nvSpPr>
              <p:spPr>
                <a:xfrm>
                  <a:off x="4960037" y="5039888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7" name="TextovéPole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037" y="5039888"/>
                  <a:ext cx="416569" cy="369332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" name="Přímá spojnice se šipkou 5"/>
            <p:cNvCxnSpPr/>
            <p:nvPr/>
          </p:nvCxnSpPr>
          <p:spPr>
            <a:xfrm flipH="1" flipV="1">
              <a:off x="4004703" y="4958025"/>
              <a:ext cx="432281" cy="1145"/>
            </a:xfrm>
            <a:prstGeom prst="straightConnector1">
              <a:avLst/>
            </a:prstGeom>
            <a:ln w="19050">
              <a:solidFill>
                <a:srgbClr val="9900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se šipkou 60"/>
            <p:cNvCxnSpPr/>
            <p:nvPr/>
          </p:nvCxnSpPr>
          <p:spPr>
            <a:xfrm flipV="1">
              <a:off x="5163051" y="4956879"/>
              <a:ext cx="1714076" cy="1146"/>
            </a:xfrm>
            <a:prstGeom prst="straightConnector1">
              <a:avLst/>
            </a:prstGeom>
            <a:ln w="19050">
              <a:solidFill>
                <a:srgbClr val="9900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Ovál 57"/>
            <p:cNvSpPr/>
            <p:nvPr/>
          </p:nvSpPr>
          <p:spPr>
            <a:xfrm>
              <a:off x="4400981" y="4920879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59" name="Ovál 58"/>
            <p:cNvSpPr/>
            <p:nvPr/>
          </p:nvSpPr>
          <p:spPr>
            <a:xfrm>
              <a:off x="5132318" y="4920879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</p:grpSp>
      <p:sp>
        <p:nvSpPr>
          <p:cNvPr id="60" name="Ovál 59"/>
          <p:cNvSpPr/>
          <p:nvPr/>
        </p:nvSpPr>
        <p:spPr>
          <a:xfrm>
            <a:off x="5885606" y="4920563"/>
            <a:ext cx="72008" cy="72000"/>
          </a:xfrm>
          <a:prstGeom prst="ellipse">
            <a:avLst/>
          </a:prstGeom>
          <a:solidFill>
            <a:schemeClr val="bg1"/>
          </a:solidFill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90033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5713325" y="5039888"/>
                <a:ext cx="41656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3325" y="5039888"/>
                <a:ext cx="416569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24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1" grpId="0"/>
      <p:bldP spid="103" grpId="0"/>
      <p:bldP spid="104" grpId="0"/>
      <p:bldP spid="30" grpId="0"/>
      <p:bldP spid="31" grpId="0"/>
      <p:bldP spid="36" grpId="0"/>
      <p:bldP spid="37" grpId="0" animBg="1"/>
      <p:bldP spid="23" grpId="0"/>
      <p:bldP spid="24" grpId="0" animBg="1"/>
      <p:bldP spid="25" grpId="0"/>
      <p:bldP spid="60" grpId="0" animBg="1"/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Logaritmická funkce - 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1043735"/>
            <a:ext cx="8235915" cy="5481609"/>
          </a:xfrm>
        </p:spPr>
        <p:txBody>
          <a:bodyPr/>
          <a:lstStyle/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34701" y="1133745"/>
                <a:ext cx="3789770" cy="5711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d</a:t>
                </a:r>
                <a:r>
                  <a:rPr lang="cs-CZ" sz="2200" b="0" dirty="0" smtClean="0"/>
                  <a:t>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𝑔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: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log</m:t>
                        </m:r>
                      </m:fName>
                      <m:e>
                        <m:f>
                          <m:fPr>
                            <m:ctrlP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+3</m:t>
                            </m:r>
                          </m:num>
                          <m:den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−5</m:t>
                            </m:r>
                          </m:den>
                        </m:f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701" y="1133745"/>
                <a:ext cx="3789770" cy="571118"/>
              </a:xfrm>
              <a:prstGeom prst="rect">
                <a:avLst/>
              </a:prstGeom>
              <a:blipFill rotWithShape="1">
                <a:blip r:embed="rId2"/>
                <a:stretch>
                  <a:fillRect l="-2093" b="-74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2" name="Přímá spojnice 101"/>
          <p:cNvCxnSpPr/>
          <p:nvPr/>
        </p:nvCxnSpPr>
        <p:spPr>
          <a:xfrm>
            <a:off x="1345315" y="3699030"/>
            <a:ext cx="328536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ovéPole 102"/>
          <p:cNvSpPr txBox="1"/>
          <p:nvPr/>
        </p:nvSpPr>
        <p:spPr>
          <a:xfrm>
            <a:off x="847060" y="1755199"/>
            <a:ext cx="1645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odmínka: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ovéPole 103"/>
              <p:cNvSpPr txBox="1"/>
              <p:nvPr/>
            </p:nvSpPr>
            <p:spPr>
              <a:xfrm>
                <a:off x="2244888" y="1657556"/>
                <a:ext cx="2192097" cy="726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+3</m:t>
                          </m:r>
                        </m:num>
                        <m:den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−5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104" name="TextovéPole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888" y="1657556"/>
                <a:ext cx="2192097" cy="72616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979898" y="3152134"/>
                <a:ext cx="401620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−∞;−3</m:t>
                          </m:r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5;∞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898" y="3152134"/>
                <a:ext cx="4016200" cy="430887"/>
              </a:xfrm>
              <a:prstGeom prst="rect">
                <a:avLst/>
              </a:prstGeom>
              <a:blipFill rotWithShape="1">
                <a:blip r:embed="rId4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4846498" y="4559052"/>
                <a:ext cx="6300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498" y="4559052"/>
                <a:ext cx="63007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Čárový popisek 3 36"/>
              <p:cNvSpPr/>
              <p:nvPr/>
            </p:nvSpPr>
            <p:spPr>
              <a:xfrm>
                <a:off x="5562963" y="1198777"/>
                <a:ext cx="2952328" cy="1012172"/>
              </a:xfrm>
              <a:prstGeom prst="borderCallout3">
                <a:avLst>
                  <a:gd name="adj1" fmla="val 78711"/>
                  <a:gd name="adj2" fmla="val -4724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logaritmovaný výraz musí být </a:t>
                </a:r>
                <a14:m>
                  <m:oMath xmlns:m="http://schemas.openxmlformats.org/officeDocument/2006/math">
                    <m:r>
                      <a:rPr lang="cs-CZ" sz="20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&gt;</m:t>
                    </m:r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Čárový popisek 3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2963" y="1198777"/>
                <a:ext cx="2952328" cy="1012172"/>
              </a:xfrm>
              <a:prstGeom prst="borderCallout3">
                <a:avLst>
                  <a:gd name="adj1" fmla="val 78711"/>
                  <a:gd name="adj2" fmla="val -4724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6" name="Skupina 25"/>
          <p:cNvGrpSpPr/>
          <p:nvPr/>
        </p:nvGrpSpPr>
        <p:grpSpPr>
          <a:xfrm>
            <a:off x="2173472" y="2505670"/>
            <a:ext cx="2016224" cy="646464"/>
            <a:chOff x="5485666" y="2025719"/>
            <a:chExt cx="2016224" cy="646464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5485666" y="2204864"/>
              <a:ext cx="201622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5868144" y="2048718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6899909" y="2052464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ovéPole 31"/>
                <p:cNvSpPr txBox="1"/>
                <p:nvPr/>
              </p:nvSpPr>
              <p:spPr>
                <a:xfrm>
                  <a:off x="6691624" y="2302851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2" name="TextovéPole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91624" y="2302851"/>
                  <a:ext cx="416569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ovéPole 33"/>
                <p:cNvSpPr txBox="1"/>
                <p:nvPr/>
              </p:nvSpPr>
              <p:spPr>
                <a:xfrm>
                  <a:off x="5588595" y="2302851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4" name="TextovéPole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88595" y="2302851"/>
                  <a:ext cx="416569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r="-1304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Ovál 39"/>
            <p:cNvSpPr/>
            <p:nvPr/>
          </p:nvSpPr>
          <p:spPr>
            <a:xfrm>
              <a:off x="5832140" y="2165118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6" name="Ovál 45"/>
            <p:cNvSpPr/>
            <p:nvPr/>
          </p:nvSpPr>
          <p:spPr>
            <a:xfrm>
              <a:off x="6863905" y="2165118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7" name="Plus 46"/>
            <p:cNvSpPr/>
            <p:nvPr/>
          </p:nvSpPr>
          <p:spPr>
            <a:xfrm>
              <a:off x="5588594" y="2048718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Plus 47"/>
            <p:cNvSpPr/>
            <p:nvPr/>
          </p:nvSpPr>
          <p:spPr>
            <a:xfrm>
              <a:off x="7040425" y="2047734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Minus 48"/>
            <p:cNvSpPr/>
            <p:nvPr/>
          </p:nvSpPr>
          <p:spPr>
            <a:xfrm>
              <a:off x="6300192" y="2061198"/>
              <a:ext cx="144016" cy="72000"/>
            </a:xfrm>
            <a:prstGeom prst="mathMinus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5569420" y="2036493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Ovál 50"/>
            <p:cNvSpPr/>
            <p:nvPr/>
          </p:nvSpPr>
          <p:spPr>
            <a:xfrm>
              <a:off x="7030838" y="2025719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602473" y="3969060"/>
                <a:ext cx="439362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e</a:t>
                </a:r>
                <a:r>
                  <a:rPr lang="cs-CZ" sz="2200" b="0" dirty="0" smtClean="0"/>
                  <a:t>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𝑔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5</m:t>
                        </m:r>
                      </m:sub>
                    </m:sSub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: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𝑦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2200" i="1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solidFill>
                              <a:srgbClr val="990033"/>
                            </a:solidFill>
                            <a:latin typeface="Cambria Math"/>
                          </a:rPr>
                          <m:t>log</m:t>
                        </m:r>
                      </m:fName>
                      <m:e>
                        <m:d>
                          <m:dPr>
                            <m:ctrlPr>
                              <a:rPr lang="cs-CZ" sz="2200" i="1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200" i="1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i="1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−10</m:t>
                            </m:r>
                          </m:e>
                        </m:d>
                      </m:e>
                    </m:func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func>
                      <m:funcPr>
                        <m:ctrlP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log</m:t>
                        </m:r>
                      </m:fName>
                      <m:e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−10</m:t>
                        </m:r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473" y="3969060"/>
                <a:ext cx="4393625" cy="430887"/>
              </a:xfrm>
              <a:prstGeom prst="rect">
                <a:avLst/>
              </a:prstGeom>
              <a:blipFill rotWithShape="1">
                <a:blip r:embed="rId9"/>
                <a:stretch>
                  <a:fillRect l="-1803" t="-7042" b="-281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ovéPole 41"/>
          <p:cNvSpPr txBox="1"/>
          <p:nvPr/>
        </p:nvSpPr>
        <p:spPr>
          <a:xfrm>
            <a:off x="979898" y="4528275"/>
            <a:ext cx="1645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odmínka: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2563815" y="4528275"/>
                <a:ext cx="219209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−10&gt;0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815" y="4528275"/>
                <a:ext cx="2192097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5446466" y="4528275"/>
                <a:ext cx="219209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466" y="4528275"/>
                <a:ext cx="2192097" cy="43088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Čárový popisek 3 44"/>
              <p:cNvSpPr/>
              <p:nvPr/>
            </p:nvSpPr>
            <p:spPr>
              <a:xfrm>
                <a:off x="5727477" y="3368726"/>
                <a:ext cx="2952328" cy="1012172"/>
              </a:xfrm>
              <a:prstGeom prst="borderCallout3">
                <a:avLst>
                  <a:gd name="adj1" fmla="val 126893"/>
                  <a:gd name="adj2" fmla="val -45177"/>
                  <a:gd name="adj3" fmla="val 91610"/>
                  <a:gd name="adj4" fmla="val -23790"/>
                  <a:gd name="adj5" fmla="val 89538"/>
                  <a:gd name="adj6" fmla="val -13246"/>
                  <a:gd name="adj7" fmla="val 70970"/>
                  <a:gd name="adj8" fmla="val -1502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logaritmovaný výraz musí být </a:t>
                </a:r>
                <a14:m>
                  <m:oMath xmlns:m="http://schemas.openxmlformats.org/officeDocument/2006/math">
                    <m:r>
                      <a:rPr lang="cs-CZ" sz="20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&gt;</m:t>
                    </m:r>
                    <m:r>
                      <a:rPr lang="cs-CZ" sz="20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5" name="Čárový popisek 3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7477" y="3368726"/>
                <a:ext cx="2952328" cy="1012172"/>
              </a:xfrm>
              <a:prstGeom prst="borderCallout3">
                <a:avLst>
                  <a:gd name="adj1" fmla="val 126893"/>
                  <a:gd name="adj2" fmla="val -45177"/>
                  <a:gd name="adj3" fmla="val 91610"/>
                  <a:gd name="adj4" fmla="val -23790"/>
                  <a:gd name="adj5" fmla="val 89538"/>
                  <a:gd name="adj6" fmla="val -13246"/>
                  <a:gd name="adj7" fmla="val 70970"/>
                  <a:gd name="adj8" fmla="val -1502"/>
                </a:avLst>
              </a:prstGeom>
              <a:blipFill rotWithShape="1">
                <a:blip r:embed="rId12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Volný tvar 4"/>
          <p:cNvSpPr/>
          <p:nvPr/>
        </p:nvSpPr>
        <p:spPr>
          <a:xfrm>
            <a:off x="7162800" y="4419600"/>
            <a:ext cx="746760" cy="320040"/>
          </a:xfrm>
          <a:custGeom>
            <a:avLst/>
            <a:gdLst>
              <a:gd name="connsiteX0" fmla="*/ 746760 w 746760"/>
              <a:gd name="connsiteY0" fmla="*/ 0 h 320040"/>
              <a:gd name="connsiteX1" fmla="*/ 563880 w 746760"/>
              <a:gd name="connsiteY1" fmla="*/ 304800 h 320040"/>
              <a:gd name="connsiteX2" fmla="*/ 0 w 746760"/>
              <a:gd name="connsiteY2" fmla="*/ 320040 h 320040"/>
              <a:gd name="connsiteX3" fmla="*/ 0 w 746760"/>
              <a:gd name="connsiteY3" fmla="*/ 320040 h 320040"/>
              <a:gd name="connsiteX4" fmla="*/ 15240 w 746760"/>
              <a:gd name="connsiteY4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760" h="320040">
                <a:moveTo>
                  <a:pt x="746760" y="0"/>
                </a:moveTo>
                <a:lnTo>
                  <a:pt x="563880" y="304800"/>
                </a:lnTo>
                <a:lnTo>
                  <a:pt x="0" y="320040"/>
                </a:lnTo>
                <a:lnTo>
                  <a:pt x="0" y="320040"/>
                </a:lnTo>
                <a:lnTo>
                  <a:pt x="15240" y="320040"/>
                </a:lnTo>
              </a:path>
            </a:pathLst>
          </a:custGeom>
          <a:noFill/>
          <a:ln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3160527" y="4869160"/>
                <a:ext cx="200363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&gt;10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0527" y="4869160"/>
                <a:ext cx="2003638" cy="43088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/>
          <p:cNvGrpSpPr/>
          <p:nvPr/>
        </p:nvGrpSpPr>
        <p:grpSpPr>
          <a:xfrm>
            <a:off x="3004253" y="5417596"/>
            <a:ext cx="3164958" cy="868806"/>
            <a:chOff x="3004253" y="5417596"/>
            <a:chExt cx="3164958" cy="868806"/>
          </a:xfrm>
        </p:grpSpPr>
        <p:cxnSp>
          <p:nvCxnSpPr>
            <p:cNvPr id="52" name="Přímá spojnice 51"/>
            <p:cNvCxnSpPr/>
            <p:nvPr/>
          </p:nvCxnSpPr>
          <p:spPr>
            <a:xfrm>
              <a:off x="3004253" y="5836352"/>
              <a:ext cx="3164958" cy="69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3729069" y="5683952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4455135" y="5690951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ovéPole 55"/>
                <p:cNvSpPr txBox="1"/>
                <p:nvPr/>
              </p:nvSpPr>
              <p:spPr>
                <a:xfrm>
                  <a:off x="3520784" y="5917070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6" name="TextovéPole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0784" y="5917070"/>
                  <a:ext cx="416569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ovéPole 56"/>
                <p:cNvSpPr txBox="1"/>
                <p:nvPr/>
              </p:nvSpPr>
              <p:spPr>
                <a:xfrm>
                  <a:off x="4252121" y="5917070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</m:oMath>
                    </m:oMathPara>
                  </a14:m>
                  <a:endParaRPr lang="cs-CZ" b="0" dirty="0" smtClean="0"/>
                </a:p>
              </p:txBody>
            </p:sp>
          </mc:Choice>
          <mc:Fallback xmlns="">
            <p:sp>
              <p:nvSpPr>
                <p:cNvPr id="57" name="TextovéPole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52121" y="5917070"/>
                  <a:ext cx="416569" cy="369332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 r="-294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1" name="Přímá spojnice se šipkou 60"/>
            <p:cNvCxnSpPr/>
            <p:nvPr/>
          </p:nvCxnSpPr>
          <p:spPr>
            <a:xfrm>
              <a:off x="4455135" y="5835207"/>
              <a:ext cx="1714076" cy="8144"/>
            </a:xfrm>
            <a:prstGeom prst="straightConnector1">
              <a:avLst/>
            </a:prstGeom>
            <a:ln w="28575">
              <a:solidFill>
                <a:srgbClr val="9900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Volný tvar 6"/>
            <p:cNvSpPr/>
            <p:nvPr/>
          </p:nvSpPr>
          <p:spPr>
            <a:xfrm>
              <a:off x="3727308" y="5605070"/>
              <a:ext cx="2374862" cy="229868"/>
            </a:xfrm>
            <a:custGeom>
              <a:avLst/>
              <a:gdLst>
                <a:gd name="connsiteX0" fmla="*/ 0 w 1586873"/>
                <a:gd name="connsiteY0" fmla="*/ 217324 h 217324"/>
                <a:gd name="connsiteX1" fmla="*/ 4100 w 1586873"/>
                <a:gd name="connsiteY1" fmla="*/ 16402 h 217324"/>
                <a:gd name="connsiteX2" fmla="*/ 1586873 w 1586873"/>
                <a:gd name="connsiteY2" fmla="*/ 0 h 217324"/>
                <a:gd name="connsiteX3" fmla="*/ 1586873 w 1586873"/>
                <a:gd name="connsiteY3" fmla="*/ 0 h 217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86873" h="217324">
                  <a:moveTo>
                    <a:pt x="0" y="217324"/>
                  </a:moveTo>
                  <a:cubicBezTo>
                    <a:pt x="1367" y="150350"/>
                    <a:pt x="2733" y="83376"/>
                    <a:pt x="4100" y="16402"/>
                  </a:cubicBezTo>
                  <a:lnTo>
                    <a:pt x="1586873" y="0"/>
                  </a:lnTo>
                  <a:lnTo>
                    <a:pt x="1586873" y="0"/>
                  </a:lnTo>
                </a:path>
              </a:pathLst>
            </a:custGeom>
            <a:noFill/>
            <a:ln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457187" y="5453596"/>
              <a:ext cx="1627878" cy="385443"/>
            </a:xfrm>
            <a:custGeom>
              <a:avLst/>
              <a:gdLst>
                <a:gd name="connsiteX0" fmla="*/ 4101 w 1627878"/>
                <a:gd name="connsiteY0" fmla="*/ 385443 h 385443"/>
                <a:gd name="connsiteX1" fmla="*/ 0 w 1627878"/>
                <a:gd name="connsiteY1" fmla="*/ 8201 h 385443"/>
                <a:gd name="connsiteX2" fmla="*/ 1627878 w 1627878"/>
                <a:gd name="connsiteY2" fmla="*/ 0 h 385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27878" h="385443">
                  <a:moveTo>
                    <a:pt x="4101" y="385443"/>
                  </a:moveTo>
                  <a:lnTo>
                    <a:pt x="0" y="8201"/>
                  </a:lnTo>
                  <a:lnTo>
                    <a:pt x="1627878" y="0"/>
                  </a:lnTo>
                </a:path>
              </a:pathLst>
            </a:custGeom>
            <a:noFill/>
            <a:ln>
              <a:solidFill>
                <a:srgbClr val="92D05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Ovál 63"/>
            <p:cNvSpPr/>
            <p:nvPr/>
          </p:nvSpPr>
          <p:spPr>
            <a:xfrm>
              <a:off x="3693065" y="5605070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59" name="Ovál 58"/>
            <p:cNvSpPr/>
            <p:nvPr/>
          </p:nvSpPr>
          <p:spPr>
            <a:xfrm>
              <a:off x="4421183" y="5798938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63" name="Ovál 62"/>
            <p:cNvSpPr/>
            <p:nvPr/>
          </p:nvSpPr>
          <p:spPr>
            <a:xfrm>
              <a:off x="4424401" y="5417596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684870" y="6101736"/>
                <a:ext cx="401620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𝒟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e>
                      </m:d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10;∞</m:t>
                          </m:r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870" y="6101736"/>
                <a:ext cx="4016200" cy="430887"/>
              </a:xfrm>
              <a:prstGeom prst="rect">
                <a:avLst/>
              </a:prstGeom>
              <a:blipFill rotWithShape="1">
                <a:blip r:embed="rId16"/>
                <a:stretch>
                  <a:fillRect b="-11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6" name="Přímá spojnice 65"/>
          <p:cNvCxnSpPr/>
          <p:nvPr/>
        </p:nvCxnSpPr>
        <p:spPr>
          <a:xfrm>
            <a:off x="1698253" y="6669360"/>
            <a:ext cx="192546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388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03" grpId="0"/>
      <p:bldP spid="104" grpId="0"/>
      <p:bldP spid="31" grpId="0"/>
      <p:bldP spid="36" grpId="0"/>
      <p:bldP spid="37" grpId="0" animBg="1"/>
      <p:bldP spid="41" grpId="0"/>
      <p:bldP spid="42" grpId="0"/>
      <p:bldP spid="43" grpId="0"/>
      <p:bldP spid="44" grpId="0"/>
      <p:bldP spid="45" grpId="0" animBg="1"/>
      <p:bldP spid="5" grpId="0" animBg="1"/>
      <p:bldP spid="55" grpId="0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32500" lnSpcReduction="20000"/>
          </a:bodyPr>
          <a:lstStyle/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cs-CZ" sz="6200" b="1" dirty="0" smtClean="0">
                <a:latin typeface="Arial" pitchFamily="34" charset="0"/>
                <a:cs typeface="Arial" pitchFamily="34" charset="0"/>
              </a:rPr>
              <a:t>Zdroje, autorská </a:t>
            </a:r>
            <a:r>
              <a:rPr lang="cs-CZ" sz="6200" b="1" dirty="0" smtClean="0">
                <a:latin typeface="Arial" pitchFamily="34" charset="0"/>
                <a:cs typeface="Arial" pitchFamily="34" charset="0"/>
              </a:rPr>
              <a:t>práva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endParaRPr lang="cs-CZ" sz="4600" b="1" dirty="0" smtClean="0">
              <a:latin typeface="Arial" pitchFamily="34" charset="0"/>
              <a:cs typeface="Arial" pitchFamily="34" charset="0"/>
            </a:endParaRPr>
          </a:p>
          <a:p>
            <a:pPr fontAlgn="t">
              <a:buNone/>
            </a:pPr>
            <a:r>
              <a:rPr lang="cs-CZ" sz="2600" dirty="0" smtClean="0"/>
              <a:t>. </a:t>
            </a:r>
          </a:p>
          <a:p>
            <a:pPr fontAlgn="t">
              <a:buNone/>
            </a:pPr>
            <a:endParaRPr lang="cs-CZ" sz="2600" dirty="0" smtClean="0"/>
          </a:p>
          <a:p>
            <a:pPr fontAlgn="t">
              <a:buNone/>
            </a:pPr>
            <a:r>
              <a:rPr lang="cs-CZ" sz="5500" dirty="0"/>
              <a:t>ODVÁRKO, Oldřich. </a:t>
            </a:r>
            <a:r>
              <a:rPr lang="cs-CZ" sz="5500" i="1" dirty="0"/>
              <a:t>Matematika pro gymnázia: funkce</a:t>
            </a:r>
            <a:r>
              <a:rPr lang="cs-CZ" sz="5500" dirty="0"/>
              <a:t>. 3. </a:t>
            </a:r>
            <a:r>
              <a:rPr lang="cs-CZ" sz="5500" dirty="0" err="1"/>
              <a:t>upr</a:t>
            </a:r>
            <a:r>
              <a:rPr lang="cs-CZ" sz="5500" dirty="0"/>
              <a:t>. vyd. Praha: Prometheus, 2001, 168 s. Učebnice pro střední školy (Prometheus). ISBN 80-719-6164-7. </a:t>
            </a:r>
          </a:p>
          <a:p>
            <a:pPr fontAlgn="t">
              <a:buNone/>
            </a:pPr>
            <a:endParaRPr lang="cs-CZ" sz="5500" dirty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5500" dirty="0"/>
              <a:t>ODVÁRKO, Oldřich a Jana ŘEPOVÁ. </a:t>
            </a:r>
            <a:r>
              <a:rPr lang="cs-CZ" sz="5500" i="1" dirty="0"/>
              <a:t>Matematika pro střední odborné školy a studijní obory středních odborných učilišť</a:t>
            </a:r>
            <a:r>
              <a:rPr lang="cs-CZ" sz="5500" dirty="0"/>
              <a:t>. 5. vyd. Praha: Prometheus, 1996, 200 s. Učebnice pro střední školy (Prometheus). ISBN 80-719-6039-X. 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62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62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62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5256</TotalTime>
  <Words>1564</Words>
  <Application>Microsoft Office PowerPoint</Application>
  <PresentationFormat>Předvádění na obrazovce (4:3)</PresentationFormat>
  <Paragraphs>303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Prezentace matika</vt:lpstr>
      <vt:lpstr>Obchodní akademie, Střední odborná škola  a Jazyková škola s právem státní jazykové zkoušky,  Hradec Králové</vt:lpstr>
      <vt:lpstr>Opakování – inverzní funkce</vt:lpstr>
      <vt:lpstr>Definice logaritmické funkce</vt:lpstr>
      <vt:lpstr>Graf logaritmické funkce</vt:lpstr>
      <vt:lpstr>Vlastnosti logaritmické funkce</vt:lpstr>
      <vt:lpstr>Vlastnosti logaritmické funkce</vt:lpstr>
      <vt:lpstr>Logaritmická funkce - procvičování</vt:lpstr>
      <vt:lpstr>Logaritmická funkce - procvičování</vt:lpstr>
      <vt:lpstr>Logaritmická funkce - procvičování</vt:lpstr>
      <vt:lpstr>Logaritmická funkce - procvičování</vt:lpstr>
      <vt:lpstr>Logaritmická funkce - procvičování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492</cp:revision>
  <dcterms:created xsi:type="dcterms:W3CDTF">2012-11-30T22:17:21Z</dcterms:created>
  <dcterms:modified xsi:type="dcterms:W3CDTF">2013-09-30T19:24:53Z</dcterms:modified>
</cp:coreProperties>
</file>