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10" r:id="rId3"/>
    <p:sldId id="311" r:id="rId4"/>
    <p:sldId id="331" r:id="rId5"/>
    <p:sldId id="330" r:id="rId6"/>
    <p:sldId id="321" r:id="rId7"/>
    <p:sldId id="323" r:id="rId8"/>
    <p:sldId id="332" r:id="rId9"/>
    <p:sldId id="333" r:id="rId10"/>
    <p:sldId id="26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>
        <p:scale>
          <a:sx n="82" d="100"/>
          <a:sy n="82" d="100"/>
        </p:scale>
        <p:origin x="-720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9BFBBBB-D885-4ABA-8D2A-3277A424466D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C51977D-22A1-42E4-BBDF-37DE60EABC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34689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128B6A-121C-4075-A20F-F508653BE9BF}" type="slidenum">
              <a:rPr lang="cs-CZ" smtClean="0"/>
              <a:pPr eaLnBrk="1" hangingPunct="1"/>
              <a:t>10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634A4-724C-4D74-B8BD-00B2E160B16E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9B7A-4E85-4229-8132-427DF0DC3D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005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D595B-BE83-4C3C-8B12-88DF8F5B8B2C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FF342-420C-4811-987A-BA39DB6396E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487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1A5CD-E996-47B2-88F4-72559DF4EC59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DA41B-A7DB-458B-A270-EF0B2E8CEB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3703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F4100-9F5D-492C-B38B-07EA243154BD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11D6-449E-42FD-8663-28710E960A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1858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10C25-490D-48CF-B545-810326629154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B36D-20EB-479F-BE0E-AE2FA1E32D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841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48481-9CF4-4FFE-9CF0-13D2EEA5CA2A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A7A63-43E4-4340-A82A-9C8796C892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055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7FBB2-21A1-4E01-B947-43A66FE8657E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383F-1F4E-4BF2-A9F5-1B38824149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0744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4A2EC-6B16-4918-A134-C57B576E5540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15E3A-73B8-4CFF-904A-B52A7E2D7D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848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AB6F2-46CE-45F5-8A59-D1CD0129A73A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1A7E3-1206-418F-ADD6-F70B7F2415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989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6C293-0DE7-41EB-B5FA-638D85341B3B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698A3-89BA-44D3-BB8F-6C295266A70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430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1CAB6-9F8C-4043-85E6-069B750EB551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8D34F-37CB-4073-99AD-C171E3E6104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584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710D4A-766A-4333-846C-6D7E2CE9BAD8}" type="datetimeFigureOut">
              <a:rPr lang="cs-CZ"/>
              <a:pPr>
                <a:defRPr/>
              </a:pPr>
              <a:t>22.6.2014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AC9CFD-F4CF-4BE2-9F29-FF12EB4156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 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32911446"/>
              </p:ext>
            </p:extLst>
          </p:nvPr>
        </p:nvGraphicFramePr>
        <p:xfrm>
          <a:off x="251520" y="2527015"/>
          <a:ext cx="8569325" cy="4330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Martina Krčková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VY_32_INOVACE_1_FUNKCE_16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Definice goniometrických funkcí tg x, cotg x pomocí jednotkové kružnice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Funkce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listopad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04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Definice goniometrických funkcí sin x, cos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x pomocí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jednotkové kružnice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13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05" marB="457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4063" y="55457"/>
            <a:ext cx="8229600" cy="1143000"/>
          </a:xfrm>
        </p:spPr>
        <p:txBody>
          <a:bodyPr/>
          <a:lstStyle/>
          <a:p>
            <a:pPr algn="r"/>
            <a:r>
              <a:rPr lang="cs-CZ" b="1" dirty="0" smtClean="0">
                <a:solidFill>
                  <a:srgbClr val="990033"/>
                </a:solidFill>
              </a:rPr>
              <a:t>Jednotková kružnice</a:t>
            </a:r>
            <a:endParaRPr lang="cs-CZ" b="1" dirty="0">
              <a:solidFill>
                <a:srgbClr val="99003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09383" y="2630469"/>
            <a:ext cx="1755246" cy="456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0" name="Zástupný symbol pro obsah 4"/>
          <p:cNvSpPr txBox="1">
            <a:spLocks/>
          </p:cNvSpPr>
          <p:nvPr/>
        </p:nvSpPr>
        <p:spPr>
          <a:xfrm>
            <a:off x="5129574" y="1816230"/>
            <a:ext cx="3979371" cy="5787568"/>
          </a:xfrm>
          <a:prstGeom prst="rect">
            <a:avLst/>
          </a:prstGeom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altLang="cs-CZ" sz="2400" dirty="0" smtClean="0"/>
              <a:t>Jednotková </a:t>
            </a:r>
            <a:r>
              <a:rPr lang="cs-CZ" altLang="cs-CZ" sz="2400" dirty="0"/>
              <a:t>kružnice je kružnice se středem v počátku soustavy souřadné a poloměrem </a:t>
            </a:r>
            <a:r>
              <a:rPr lang="cs-CZ" altLang="cs-CZ" sz="2400" dirty="0">
                <a:solidFill>
                  <a:srgbClr val="00B050"/>
                </a:solidFill>
              </a:rPr>
              <a:t>r = 1</a:t>
            </a:r>
          </a:p>
          <a:p>
            <a:pPr marL="0" indent="0" eaLnBrk="1" hangingPunct="1">
              <a:buNone/>
            </a:pPr>
            <a:endParaRPr lang="cs-CZ" altLang="cs-CZ" sz="2400" dirty="0" smtClean="0"/>
          </a:p>
        </p:txBody>
      </p:sp>
      <p:grpSp>
        <p:nvGrpSpPr>
          <p:cNvPr id="13" name="Skupina 12"/>
          <p:cNvGrpSpPr/>
          <p:nvPr/>
        </p:nvGrpSpPr>
        <p:grpSpPr>
          <a:xfrm>
            <a:off x="273016" y="1003590"/>
            <a:ext cx="5415062" cy="5328591"/>
            <a:chOff x="1284335" y="1598153"/>
            <a:chExt cx="4742287" cy="4536504"/>
          </a:xfrm>
        </p:grpSpPr>
        <p:grpSp>
          <p:nvGrpSpPr>
            <p:cNvPr id="9" name="Skupina 8"/>
            <p:cNvGrpSpPr/>
            <p:nvPr/>
          </p:nvGrpSpPr>
          <p:grpSpPr>
            <a:xfrm>
              <a:off x="1284335" y="1598153"/>
              <a:ext cx="4742287" cy="4536504"/>
              <a:chOff x="390739" y="1196752"/>
              <a:chExt cx="4742287" cy="4536504"/>
            </a:xfrm>
          </p:grpSpPr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3" name="Ovál 2"/>
                  <p:cNvSpPr/>
                  <p:nvPr/>
                </p:nvSpPr>
                <p:spPr>
                  <a:xfrm>
                    <a:off x="965839" y="2258022"/>
                    <a:ext cx="2955364" cy="2808312"/>
                  </a:xfrm>
                  <a:prstGeom prst="ellipse">
                    <a:avLst/>
                  </a:prstGeom>
                  <a:solidFill>
                    <a:schemeClr val="bg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indent="0">
                      <a:buFont typeface="Arial" charset="0"/>
                      <a:buNone/>
                    </a:pPr>
                    <a:endParaRPr lang="cs-CZ" b="1" i="1" dirty="0" smtClean="0">
                      <a:solidFill>
                        <a:srgbClr val="00B050"/>
                      </a:solidFill>
                      <a:latin typeface="Cambria Math"/>
                      <a:cs typeface="Arial" charset="0"/>
                    </a:endParaRPr>
                  </a:p>
                  <a:p>
                    <a:pPr marL="0" indent="0">
                      <a:buFont typeface="Arial" charset="0"/>
                      <a:buNone/>
                    </a:pPr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b="1" i="1">
                              <a:solidFill>
                                <a:srgbClr val="00B050"/>
                              </a:solidFill>
                              <a:latin typeface="Cambria Math"/>
                              <a:cs typeface="Arial" charset="0"/>
                            </a:rPr>
                            <m:t> </m:t>
                          </m:r>
                          <m:r>
                            <a:rPr lang="cs-CZ" b="1" i="1">
                              <a:solidFill>
                                <a:srgbClr val="00B050"/>
                              </a:solidFill>
                              <a:latin typeface="Cambria Math"/>
                              <a:cs typeface="Arial" charset="0"/>
                            </a:rPr>
                            <m:t>𝒓</m:t>
                          </m:r>
                        </m:oMath>
                      </m:oMathPara>
                    </a14:m>
                    <a:endParaRPr lang="cs-CZ" b="1" i="1" dirty="0">
                      <a:solidFill>
                        <a:srgbClr val="00B050"/>
                      </a:solidFill>
                      <a:latin typeface="Cambria Math"/>
                      <a:cs typeface="Arial" charset="0"/>
                    </a:endParaRPr>
                  </a:p>
                </p:txBody>
              </p:sp>
            </mc:Choice>
            <mc:Fallback>
              <p:sp>
                <p:nvSpPr>
                  <p:cNvPr id="3" name="Ovál 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65839" y="2258022"/>
                    <a:ext cx="2955364" cy="2808312"/>
                  </a:xfrm>
                  <a:prstGeom prst="ellipse">
                    <a:avLst/>
                  </a:prstGeom>
                  <a:blipFill rotWithShape="1">
                    <a:blip r:embed="rId2" cstate="print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12" name="Skupina 11"/>
              <p:cNvGrpSpPr/>
              <p:nvPr/>
            </p:nvGrpSpPr>
            <p:grpSpPr>
              <a:xfrm>
                <a:off x="611559" y="1196752"/>
                <a:ext cx="4521467" cy="4536504"/>
                <a:chOff x="611559" y="1196752"/>
                <a:chExt cx="4521467" cy="4536504"/>
              </a:xfrm>
            </p:grpSpPr>
            <p:cxnSp>
              <p:nvCxnSpPr>
                <p:cNvPr id="4" name="Přímá spojnice 4"/>
                <p:cNvCxnSpPr/>
                <p:nvPr/>
              </p:nvCxnSpPr>
              <p:spPr>
                <a:xfrm>
                  <a:off x="2444643" y="1196752"/>
                  <a:ext cx="3" cy="4536504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" name="Přímá spojnice 6"/>
                <p:cNvCxnSpPr/>
                <p:nvPr/>
              </p:nvCxnSpPr>
              <p:spPr>
                <a:xfrm>
                  <a:off x="611559" y="3644685"/>
                  <a:ext cx="3867305" cy="0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" name="TextovéPole 5"/>
                <p:cNvSpPr txBox="1"/>
                <p:nvPr/>
              </p:nvSpPr>
              <p:spPr>
                <a:xfrm>
                  <a:off x="4408075" y="3662178"/>
                  <a:ext cx="72495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x</a:t>
                  </a:r>
                </a:p>
              </p:txBody>
            </p:sp>
            <p:sp>
              <p:nvSpPr>
                <p:cNvPr id="7" name="TextovéPole 6"/>
                <p:cNvSpPr txBox="1"/>
                <p:nvPr/>
              </p:nvSpPr>
              <p:spPr>
                <a:xfrm>
                  <a:off x="1775215" y="1197013"/>
                  <a:ext cx="4680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y</a:t>
                  </a:r>
                  <a:endParaRPr lang="cs-CZ" dirty="0"/>
                </a:p>
              </p:txBody>
            </p:sp>
          </p:grpSp>
          <p:grpSp>
            <p:nvGrpSpPr>
              <p:cNvPr id="10" name="Skupina 9"/>
              <p:cNvGrpSpPr/>
              <p:nvPr/>
            </p:nvGrpSpPr>
            <p:grpSpPr>
              <a:xfrm>
                <a:off x="390739" y="1402197"/>
                <a:ext cx="4085196" cy="4033468"/>
                <a:chOff x="390739" y="1402197"/>
                <a:chExt cx="4085196" cy="4033468"/>
              </a:xfrm>
            </p:grpSpPr>
            <p:sp>
              <p:nvSpPr>
                <p:cNvPr id="28" name="TextovéPole 27"/>
                <p:cNvSpPr txBox="1"/>
                <p:nvPr/>
              </p:nvSpPr>
              <p:spPr>
                <a:xfrm>
                  <a:off x="3898221" y="3696372"/>
                  <a:ext cx="402081" cy="369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1</a:t>
                  </a:r>
                  <a:endParaRPr lang="cs-CZ" i="1" dirty="0"/>
                </a:p>
              </p:txBody>
            </p:sp>
            <p:sp>
              <p:nvSpPr>
                <p:cNvPr id="22" name="TextovéPole 21"/>
                <p:cNvSpPr txBox="1"/>
                <p:nvPr/>
              </p:nvSpPr>
              <p:spPr>
                <a:xfrm>
                  <a:off x="390739" y="3696373"/>
                  <a:ext cx="724951" cy="369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–1</a:t>
                  </a:r>
                  <a:endParaRPr lang="cs-CZ" i="1" dirty="0"/>
                </a:p>
              </p:txBody>
            </p:sp>
            <p:sp>
              <p:nvSpPr>
                <p:cNvPr id="23" name="TextovéPole 22"/>
                <p:cNvSpPr txBox="1"/>
                <p:nvPr/>
              </p:nvSpPr>
              <p:spPr>
                <a:xfrm>
                  <a:off x="2465399" y="5066334"/>
                  <a:ext cx="804162" cy="369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–1</a:t>
                  </a:r>
                  <a:endParaRPr lang="cs-CZ" i="1" dirty="0"/>
                </a:p>
              </p:txBody>
            </p:sp>
            <p:sp>
              <p:nvSpPr>
                <p:cNvPr id="26" name="TextovéPole 25"/>
                <p:cNvSpPr txBox="1"/>
                <p:nvPr/>
              </p:nvSpPr>
              <p:spPr>
                <a:xfrm>
                  <a:off x="2505004" y="1888595"/>
                  <a:ext cx="724951" cy="369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/>
                    <a:t>1</a:t>
                  </a:r>
                </a:p>
              </p:txBody>
            </p:sp>
            <p:sp>
              <p:nvSpPr>
                <p:cNvPr id="24" name="TextovéPole 23"/>
                <p:cNvSpPr txBox="1"/>
                <p:nvPr/>
              </p:nvSpPr>
              <p:spPr>
                <a:xfrm>
                  <a:off x="3516982" y="1402197"/>
                  <a:ext cx="724951" cy="3144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I.</a:t>
                  </a:r>
                  <a:endParaRPr lang="cs-CZ" i="1" dirty="0"/>
                </a:p>
              </p:txBody>
            </p:sp>
            <p:sp>
              <p:nvSpPr>
                <p:cNvPr id="25" name="TextovéPole 24"/>
                <p:cNvSpPr txBox="1"/>
                <p:nvPr/>
              </p:nvSpPr>
              <p:spPr>
                <a:xfrm>
                  <a:off x="753215" y="1413540"/>
                  <a:ext cx="724951" cy="3144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II.</a:t>
                  </a:r>
                  <a:endParaRPr lang="cs-CZ" i="1" dirty="0"/>
                </a:p>
              </p:txBody>
            </p:sp>
            <p:sp>
              <p:nvSpPr>
                <p:cNvPr id="27" name="TextovéPole 26"/>
                <p:cNvSpPr txBox="1"/>
                <p:nvPr/>
              </p:nvSpPr>
              <p:spPr>
                <a:xfrm>
                  <a:off x="627831" y="4947911"/>
                  <a:ext cx="724951" cy="3144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III.</a:t>
                  </a:r>
                  <a:endParaRPr lang="cs-CZ" i="1" dirty="0"/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3750984" y="4947911"/>
                  <a:ext cx="724951" cy="3144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IV.</a:t>
                  </a:r>
                  <a:endParaRPr lang="cs-CZ" i="1" dirty="0"/>
                </a:p>
              </p:txBody>
            </p:sp>
          </p:grpSp>
          <p:cxnSp>
            <p:nvCxnSpPr>
              <p:cNvPr id="39" name="Přímá spojnice 38"/>
              <p:cNvCxnSpPr/>
              <p:nvPr/>
            </p:nvCxnSpPr>
            <p:spPr>
              <a:xfrm flipV="1">
                <a:off x="2444646" y="2858586"/>
                <a:ext cx="1191250" cy="770504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Přímá spojnice 30"/>
            <p:cNvCxnSpPr/>
            <p:nvPr/>
          </p:nvCxnSpPr>
          <p:spPr>
            <a:xfrm>
              <a:off x="1859435" y="4025130"/>
              <a:ext cx="1477682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Obdélník 29"/>
              <p:cNvSpPr/>
              <p:nvPr/>
            </p:nvSpPr>
            <p:spPr>
              <a:xfrm>
                <a:off x="4044111" y="2610768"/>
                <a:ext cx="42511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𝑨</m:t>
                      </m:r>
                    </m:oMath>
                  </m:oMathPara>
                </a14:m>
                <a:endParaRPr lang="cs-CZ" sz="2000" i="1" dirty="0">
                  <a:solidFill>
                    <a:srgbClr val="0070C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111" y="2610768"/>
                <a:ext cx="425116" cy="40011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3554644" y="3313550"/>
                <a:ext cx="3577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B050"/>
                          </a:solidFill>
                          <a:latin typeface="Cambria Math"/>
                        </a:rPr>
                        <m:t>𝒓</m:t>
                      </m:r>
                    </m:oMath>
                  </m:oMathPara>
                </a14:m>
                <a:endParaRPr lang="cs-CZ" b="1" i="1" dirty="0">
                  <a:solidFill>
                    <a:srgbClr val="00B05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4644" y="3313550"/>
                <a:ext cx="35779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Obdélník 31"/>
              <p:cNvSpPr/>
              <p:nvPr/>
            </p:nvSpPr>
            <p:spPr>
              <a:xfrm>
                <a:off x="433695" y="3374839"/>
                <a:ext cx="42511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𝑩</m:t>
                      </m:r>
                    </m:oMath>
                  </m:oMathPara>
                </a14:m>
                <a:endParaRPr lang="cs-CZ" sz="2000" i="1" dirty="0">
                  <a:solidFill>
                    <a:srgbClr val="0070C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2" name="Obdélník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95" y="3374839"/>
                <a:ext cx="425116" cy="40011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5215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55457"/>
            <a:ext cx="9036495" cy="1143000"/>
          </a:xfrm>
        </p:spPr>
        <p:txBody>
          <a:bodyPr/>
          <a:lstStyle/>
          <a:p>
            <a:pPr algn="r"/>
            <a:r>
              <a:rPr lang="cs-CZ" sz="3200" b="1" dirty="0" smtClean="0">
                <a:solidFill>
                  <a:srgbClr val="990033"/>
                </a:solidFill>
              </a:rPr>
              <a:t>Velikosti úhlů v jednotkové kružnici</a:t>
            </a:r>
            <a:endParaRPr lang="cs-CZ" sz="3200" b="1" dirty="0">
              <a:solidFill>
                <a:srgbClr val="99003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09383" y="2630469"/>
            <a:ext cx="1755246" cy="456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0" name="Zástupný symbol pro obsah 4"/>
          <p:cNvSpPr txBox="1">
            <a:spLocks/>
          </p:cNvSpPr>
          <p:nvPr/>
        </p:nvSpPr>
        <p:spPr>
          <a:xfrm>
            <a:off x="5164629" y="953800"/>
            <a:ext cx="3979371" cy="963032"/>
          </a:xfrm>
          <a:prstGeom prst="rect">
            <a:avLst/>
          </a:prstGeom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altLang="cs-CZ" sz="2400" dirty="0" smtClean="0"/>
              <a:t>převod </a:t>
            </a:r>
            <a:r>
              <a:rPr lang="cs-CZ" altLang="cs-CZ" sz="2400" dirty="0"/>
              <a:t>mezi mírou stupňovou a </a:t>
            </a:r>
            <a:r>
              <a:rPr lang="cs-CZ" altLang="cs-CZ" sz="2400" dirty="0" smtClean="0"/>
              <a:t>obloukovou:</a:t>
            </a:r>
          </a:p>
          <a:p>
            <a:pPr marL="0" indent="0" eaLnBrk="1" hangingPunct="1">
              <a:buNone/>
            </a:pPr>
            <a:r>
              <a:rPr lang="cs-CZ" altLang="cs-CZ" sz="2400" dirty="0"/>
              <a:t>	</a:t>
            </a:r>
            <a:endParaRPr lang="cs-CZ" sz="2400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73016" y="982336"/>
            <a:ext cx="5091072" cy="4214563"/>
            <a:chOff x="390739" y="1402197"/>
            <a:chExt cx="4742287" cy="3978568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" name="Ovál 2"/>
                <p:cNvSpPr/>
                <p:nvPr/>
              </p:nvSpPr>
              <p:spPr>
                <a:xfrm>
                  <a:off x="965839" y="2258022"/>
                  <a:ext cx="2955364" cy="2808312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indent="0">
                    <a:buFont typeface="Arial" charset="0"/>
                    <a:buNone/>
                  </a:pPr>
                  <a:endParaRPr lang="cs-CZ" b="1" i="1" dirty="0" smtClean="0">
                    <a:solidFill>
                      <a:srgbClr val="00B050"/>
                    </a:solidFill>
                    <a:latin typeface="Cambria Math"/>
                    <a:cs typeface="Arial" charset="0"/>
                  </a:endParaRPr>
                </a:p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>
                            <a:solidFill>
                              <a:srgbClr val="00B050"/>
                            </a:solidFill>
                            <a:latin typeface="Cambria Math"/>
                            <a:cs typeface="Arial" charset="0"/>
                          </a:rPr>
                          <m:t> </m:t>
                        </m:r>
                      </m:oMath>
                    </m:oMathPara>
                  </a14:m>
                  <a:endParaRPr lang="cs-CZ" b="1" i="1" dirty="0">
                    <a:solidFill>
                      <a:srgbClr val="00B050"/>
                    </a:solidFill>
                    <a:latin typeface="Cambria Math"/>
                    <a:cs typeface="Arial" charset="0"/>
                  </a:endParaRPr>
                </a:p>
              </p:txBody>
            </p:sp>
          </mc:Choice>
          <mc:Fallback>
            <p:sp>
              <p:nvSpPr>
                <p:cNvPr id="3" name="Ovál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5839" y="2258022"/>
                  <a:ext cx="2955364" cy="2808312"/>
                </a:xfrm>
                <a:prstGeom prst="ellipse">
                  <a:avLst/>
                </a:prstGeom>
                <a:blipFill rotWithShape="1">
                  <a:blip r:embed="rId2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2" name="Skupina 11"/>
            <p:cNvGrpSpPr/>
            <p:nvPr/>
          </p:nvGrpSpPr>
          <p:grpSpPr>
            <a:xfrm>
              <a:off x="611559" y="1716628"/>
              <a:ext cx="4521467" cy="3664137"/>
              <a:chOff x="611559" y="1716628"/>
              <a:chExt cx="4521467" cy="3664137"/>
            </a:xfrm>
          </p:grpSpPr>
          <p:cxnSp>
            <p:nvCxnSpPr>
              <p:cNvPr id="4" name="Přímá spojnice 4"/>
              <p:cNvCxnSpPr/>
              <p:nvPr/>
            </p:nvCxnSpPr>
            <p:spPr>
              <a:xfrm flipH="1">
                <a:off x="2443520" y="1716628"/>
                <a:ext cx="1123" cy="366413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Přímá spojnice 6"/>
              <p:cNvCxnSpPr/>
              <p:nvPr/>
            </p:nvCxnSpPr>
            <p:spPr>
              <a:xfrm>
                <a:off x="611559" y="3644685"/>
                <a:ext cx="3867305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TextovéPole 5"/>
              <p:cNvSpPr txBox="1"/>
              <p:nvPr/>
            </p:nvSpPr>
            <p:spPr>
              <a:xfrm>
                <a:off x="4408075" y="3662178"/>
                <a:ext cx="72495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x</a:t>
                </a:r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799778" y="1727971"/>
                <a:ext cx="4680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y</a:t>
                </a:r>
                <a:endParaRPr lang="cs-CZ" dirty="0"/>
              </a:p>
            </p:txBody>
          </p:sp>
        </p:grpSp>
        <p:grpSp>
          <p:nvGrpSpPr>
            <p:cNvPr id="10" name="Skupina 9"/>
            <p:cNvGrpSpPr/>
            <p:nvPr/>
          </p:nvGrpSpPr>
          <p:grpSpPr>
            <a:xfrm>
              <a:off x="390739" y="1402197"/>
              <a:ext cx="4085196" cy="3978568"/>
              <a:chOff x="390739" y="1402197"/>
              <a:chExt cx="4085196" cy="3978568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3898221" y="3696372"/>
                <a:ext cx="40208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0°</a:t>
                </a:r>
                <a:endParaRPr lang="cs-CZ" i="1" dirty="0"/>
              </a:p>
            </p:txBody>
          </p:sp>
          <p:sp>
            <p:nvSpPr>
              <p:cNvPr id="22" name="TextovéPole 21"/>
              <p:cNvSpPr txBox="1"/>
              <p:nvPr/>
            </p:nvSpPr>
            <p:spPr>
              <a:xfrm>
                <a:off x="390739" y="3696373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180°</a:t>
                </a:r>
                <a:endParaRPr lang="cs-CZ" i="1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2465399" y="5066334"/>
                <a:ext cx="804162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270°</a:t>
                </a:r>
                <a:endParaRPr lang="cs-CZ" i="1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505004" y="1888595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90°</a:t>
                </a:r>
                <a:endParaRPr lang="cs-CZ" i="1" dirty="0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3516982" y="1402197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I.</a:t>
                </a:r>
                <a:endParaRPr lang="cs-CZ" i="1" dirty="0"/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753215" y="1413540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II.</a:t>
                </a:r>
                <a:endParaRPr lang="cs-CZ" i="1" dirty="0"/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627831" y="4947911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III.</a:t>
                </a:r>
                <a:endParaRPr lang="cs-CZ" i="1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3750984" y="4947911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IV.</a:t>
                </a:r>
                <a:endParaRPr lang="cs-CZ" i="1" dirty="0"/>
              </a:p>
            </p:txBody>
          </p:sp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30" name="TextovéPole 29"/>
                  <p:cNvSpPr txBox="1"/>
                  <p:nvPr/>
                </p:nvSpPr>
                <p:spPr>
                  <a:xfrm>
                    <a:off x="1261391" y="2898243"/>
                    <a:ext cx="981835" cy="6101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b="1" dirty="0" smtClean="0">
                        <a:solidFill>
                          <a:srgbClr val="FF0000"/>
                        </a:solidFill>
                      </a:rPr>
                      <a:t>180</a:t>
                    </a:r>
                    <a:r>
                      <a:rPr lang="cs-CZ" b="1" i="1" dirty="0" smtClean="0">
                        <a:solidFill>
                          <a:srgbClr val="FF0000"/>
                        </a:solidFill>
                      </a:rPr>
                      <a:t>°–</a:t>
                    </a:r>
                    <a14:m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a14:m>
                    <a:endParaRPr lang="cs-CZ" b="1" i="1" dirty="0">
                      <a:solidFill>
                        <a:srgbClr val="FF0000"/>
                      </a:solidFill>
                      <a:latin typeface="Cambria Math"/>
                    </a:endParaRPr>
                  </a:p>
                  <a:p>
                    <a:endParaRPr lang="cs-CZ" i="1" dirty="0"/>
                  </a:p>
                </p:txBody>
              </p:sp>
            </mc:Choice>
            <mc:Fallback>
              <p:sp>
                <p:nvSpPr>
                  <p:cNvPr id="30" name="TextovéPole 2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61391" y="2898243"/>
                    <a:ext cx="981835" cy="610140"/>
                  </a:xfrm>
                  <a:prstGeom prst="rect">
                    <a:avLst/>
                  </a:prstGeom>
                  <a:blipFill rotWithShape="1">
                    <a:blip r:embed="rId3" cstate="print"/>
                    <a:stretch>
                      <a:fillRect l="-4624" t="-4717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31" name="TextovéPole 30"/>
                  <p:cNvSpPr txBox="1"/>
                  <p:nvPr/>
                </p:nvSpPr>
                <p:spPr>
                  <a:xfrm>
                    <a:off x="1292899" y="3853589"/>
                    <a:ext cx="981835" cy="61014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b="1" dirty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a:t>180°</a:t>
                    </a:r>
                    <a14:m>
                      <m:oMath xmlns:m="http://schemas.openxmlformats.org/officeDocument/2006/math">
                        <m:r>
                          <a:rPr lang="cs-CZ" b="1" i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+ </m:t>
                        </m:r>
                        <m:r>
                          <a:rPr lang="cs-CZ" b="1" i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𝛂</m:t>
                        </m:r>
                      </m:oMath>
                    </a14:m>
                    <a:endParaRPr lang="cs-CZ" b="1" dirty="0">
                      <a:solidFill>
                        <a:srgbClr val="FF0000"/>
                      </a:solidFill>
                      <a:latin typeface="Cambria Math"/>
                      <a:ea typeface="Cambria Math"/>
                    </a:endParaRPr>
                  </a:p>
                  <a:p>
                    <a:endParaRPr lang="cs-CZ" i="1" dirty="0"/>
                  </a:p>
                </p:txBody>
              </p:sp>
            </mc:Choice>
            <mc:Fallback>
              <p:sp>
                <p:nvSpPr>
                  <p:cNvPr id="31" name="TextovéPole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92899" y="3853589"/>
                    <a:ext cx="981835" cy="610140"/>
                  </a:xfrm>
                  <a:prstGeom prst="rect">
                    <a:avLst/>
                  </a:prstGeom>
                  <a:blipFill rotWithShape="1">
                    <a:blip r:embed="rId4" cstate="print"/>
                    <a:stretch>
                      <a:fillRect l="-5202" t="-5660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32" name="TextovéPole 31"/>
                  <p:cNvSpPr txBox="1"/>
                  <p:nvPr/>
                </p:nvSpPr>
                <p:spPr>
                  <a:xfrm>
                    <a:off x="2545211" y="3853589"/>
                    <a:ext cx="981835" cy="64203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b="1" dirty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a:t>360°</a:t>
                    </a:r>
                    <a14:m>
                      <m:oMath xmlns:m="http://schemas.openxmlformats.org/officeDocument/2006/math">
                        <m:r>
                          <a:rPr lang="cs-CZ" b="1" i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– </m:t>
                        </m:r>
                        <m:r>
                          <a:rPr lang="cs-CZ" b="1" i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𝛂</m:t>
                        </m:r>
                      </m:oMath>
                    </a14:m>
                    <a:endParaRPr lang="cs-CZ" b="1" dirty="0">
                      <a:solidFill>
                        <a:srgbClr val="FF0000"/>
                      </a:solidFill>
                      <a:latin typeface="Cambria Math"/>
                      <a:ea typeface="Cambria Math"/>
                    </a:endParaRPr>
                  </a:p>
                  <a:p>
                    <a:endParaRPr lang="cs-CZ" i="1" dirty="0"/>
                  </a:p>
                </p:txBody>
              </p:sp>
            </mc:Choice>
            <mc:Fallback>
              <p:sp>
                <p:nvSpPr>
                  <p:cNvPr id="32" name="TextovéPole 3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545211" y="3853589"/>
                    <a:ext cx="981835" cy="642039"/>
                  </a:xfrm>
                  <a:prstGeom prst="rect">
                    <a:avLst/>
                  </a:prstGeom>
                  <a:blipFill rotWithShape="1">
                    <a:blip r:embed="rId5" cstate="print"/>
                    <a:stretch>
                      <a:fillRect l="-4624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18" name="Tabulka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08066151"/>
                  </p:ext>
                </p:extLst>
              </p:nvPr>
            </p:nvGraphicFramePr>
            <p:xfrm>
              <a:off x="6156176" y="1917812"/>
              <a:ext cx="2232248" cy="4568572"/>
            </p:xfrm>
            <a:graphic>
              <a:graphicData uri="http://schemas.openxmlformats.org/drawingml/2006/table">
                <a:tbl>
                  <a:tblPr bandRow="1">
                    <a:tableStyleId>{284E427A-3D55-4303-BF80-6455036E1DE7}</a:tableStyleId>
                  </a:tblPr>
                  <a:tblGrid>
                    <a:gridCol w="1116124"/>
                    <a:gridCol w="1116124"/>
                  </a:tblGrid>
                  <a:tr h="599868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30°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>
                                        <a:latin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990033"/>
                            </a:solidFill>
                          </a:endParaRPr>
                        </a:p>
                      </a:txBody>
                      <a:tcPr/>
                    </a:tc>
                  </a:tr>
                  <a:tr h="597975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45°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990033"/>
                            </a:solidFill>
                          </a:endParaRPr>
                        </a:p>
                      </a:txBody>
                      <a:tcPr/>
                    </a:tc>
                  </a:tr>
                  <a:tr h="599868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60°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990033"/>
                            </a:solidFill>
                          </a:endParaRPr>
                        </a:p>
                      </a:txBody>
                      <a:tcPr/>
                    </a:tc>
                  </a:tr>
                  <a:tr h="597975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90°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990033"/>
                            </a:solidFill>
                          </a:endParaRPr>
                        </a:p>
                      </a:txBody>
                      <a:tcPr/>
                    </a:tc>
                  </a:tr>
                  <a:tr h="394864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180°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smtClean="0">
                                    <a:latin typeface="Cambria Math"/>
                                  </a:rPr>
                                  <m:t>𝝅</m:t>
                                </m:r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990033"/>
                            </a:solidFill>
                          </a:endParaRPr>
                        </a:p>
                      </a:txBody>
                      <a:tcPr/>
                    </a:tc>
                  </a:tr>
                  <a:tr h="624312">
                    <a:tc>
                      <a:txBody>
                        <a:bodyPr/>
                        <a:lstStyle/>
                        <a:p>
                          <a:r>
                            <a:rPr lang="cs-CZ" sz="2400" b="1" i="1" smtClean="0"/>
                            <a:t>270</a:t>
                          </a:r>
                          <a:r>
                            <a:rPr lang="cs-CZ" sz="2400" b="1" i="1" dirty="0" smtClean="0"/>
                            <a:t>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2400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</a:tr>
                  <a:tr h="394864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360°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smtClean="0"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cs-CZ" sz="2400" smtClean="0">
                                    <a:latin typeface="Cambria Math"/>
                                  </a:rPr>
                                  <m:t>𝝅</m:t>
                                </m:r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18" name="Tabulka 1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308066151"/>
                  </p:ext>
                </p:extLst>
              </p:nvPr>
            </p:nvGraphicFramePr>
            <p:xfrm>
              <a:off x="6156176" y="1917812"/>
              <a:ext cx="2232248" cy="4568572"/>
            </p:xfrm>
            <a:graphic>
              <a:graphicData uri="http://schemas.openxmlformats.org/drawingml/2006/table">
                <a:tbl>
                  <a:tblPr bandRow="1">
                    <a:tableStyleId>{284E427A-3D55-4303-BF80-6455036E1DE7}</a:tableStyleId>
                  </a:tblPr>
                  <a:tblGrid>
                    <a:gridCol w="1116124"/>
                    <a:gridCol w="1116124"/>
                  </a:tblGrid>
                  <a:tr h="720662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30°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6780" r="-3825" b="-554237"/>
                          </a:stretch>
                        </a:blipFill>
                      </a:tcPr>
                    </a:tc>
                  </a:tr>
                  <a:tr h="718312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45°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106780" r="-3825" b="-454237"/>
                          </a:stretch>
                        </a:blipFill>
                      </a:tcPr>
                    </a:tc>
                  </a:tr>
                  <a:tr h="720662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60°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206780" r="-3825" b="-354237"/>
                          </a:stretch>
                        </a:blipFill>
                      </a:tcPr>
                    </a:tc>
                  </a:tr>
                  <a:tr h="718312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90°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306780" r="-3825" b="-25423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180°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640000" r="-3825" b="-300000"/>
                          </a:stretch>
                        </a:blipFill>
                      </a:tcPr>
                    </a:tc>
                  </a:tr>
                  <a:tr h="776224">
                    <a:tc>
                      <a:txBody>
                        <a:bodyPr/>
                        <a:lstStyle/>
                        <a:p>
                          <a:r>
                            <a:rPr lang="cs-CZ" sz="2400" b="1" i="1" smtClean="0"/>
                            <a:t>270</a:t>
                          </a:r>
                          <a:r>
                            <a:rPr lang="cs-CZ" sz="2400" b="1" i="1" dirty="0" smtClean="0"/>
                            <a:t>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437008" r="-3825" b="-77165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cs-CZ" sz="2400" b="1" i="1" dirty="0" smtClean="0"/>
                            <a:t>360°</a:t>
                          </a:r>
                          <a:endParaRPr lang="cs-CZ" sz="2400" b="1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103825" t="-909333" r="-3825" b="-30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46" name="Obdélník 45"/>
          <p:cNvSpPr/>
          <p:nvPr/>
        </p:nvSpPr>
        <p:spPr>
          <a:xfrm>
            <a:off x="365455" y="5333784"/>
            <a:ext cx="5328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dirty="0"/>
              <a:t>Postupujeme-li v kladném smyslu otáčení jdeme </a:t>
            </a:r>
            <a:r>
              <a:rPr lang="cs-CZ" altLang="cs-CZ" b="1" dirty="0">
                <a:solidFill>
                  <a:srgbClr val="92D050"/>
                </a:solidFill>
              </a:rPr>
              <a:t>proti směru hodinových </a:t>
            </a:r>
            <a:r>
              <a:rPr lang="cs-CZ" altLang="cs-CZ" b="1" dirty="0" smtClean="0">
                <a:solidFill>
                  <a:srgbClr val="92D050"/>
                </a:solidFill>
              </a:rPr>
              <a:t>ručiček</a:t>
            </a:r>
            <a:r>
              <a:rPr lang="cs-CZ" altLang="cs-CZ" dirty="0" smtClean="0"/>
              <a:t>.</a:t>
            </a:r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347082" y="5980115"/>
            <a:ext cx="5169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cs-CZ" altLang="cs-CZ" dirty="0" smtClean="0"/>
              <a:t>Postupujeme-li </a:t>
            </a:r>
            <a:r>
              <a:rPr lang="cs-CZ" altLang="cs-CZ" dirty="0"/>
              <a:t>v záporném smyslu otáčení, </a:t>
            </a:r>
            <a:r>
              <a:rPr lang="cs-CZ" altLang="cs-CZ" dirty="0" smtClean="0"/>
              <a:t>  jdeme </a:t>
            </a:r>
            <a:r>
              <a:rPr lang="cs-CZ" altLang="cs-CZ" b="1" dirty="0">
                <a:solidFill>
                  <a:srgbClr val="C00000"/>
                </a:solidFill>
              </a:rPr>
              <a:t>po směru hodinových ručiček</a:t>
            </a:r>
            <a:r>
              <a:rPr lang="cs-CZ" altLang="cs-CZ" dirty="0"/>
              <a:t>.</a:t>
            </a:r>
            <a:endParaRPr lang="en-GB" altLang="cs-CZ" dirty="0"/>
          </a:p>
        </p:txBody>
      </p:sp>
      <p:sp>
        <p:nvSpPr>
          <p:cNvPr id="48" name="Šipka doprava 47"/>
          <p:cNvSpPr/>
          <p:nvPr/>
        </p:nvSpPr>
        <p:spPr>
          <a:xfrm rot="16200000" flipV="1">
            <a:off x="4404334" y="2893410"/>
            <a:ext cx="215827" cy="20958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Šipka doprava 48"/>
          <p:cNvSpPr/>
          <p:nvPr/>
        </p:nvSpPr>
        <p:spPr>
          <a:xfrm rot="5400000">
            <a:off x="4402454" y="3534315"/>
            <a:ext cx="215827" cy="20958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3066778" y="2921448"/>
                <a:ext cx="3898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778" y="2921448"/>
                <a:ext cx="389850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32"/>
          <p:cNvCxnSpPr/>
          <p:nvPr/>
        </p:nvCxnSpPr>
        <p:spPr>
          <a:xfrm>
            <a:off x="2470942" y="3341374"/>
            <a:ext cx="1783349" cy="3439"/>
          </a:xfrm>
          <a:prstGeom prst="line">
            <a:avLst/>
          </a:prstGeom>
          <a:ln w="381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2460269" y="2420888"/>
            <a:ext cx="1602869" cy="923925"/>
          </a:xfrm>
          <a:prstGeom prst="line">
            <a:avLst/>
          </a:prstGeom>
          <a:ln w="381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 rot="20324579">
            <a:off x="2894670" y="2789121"/>
            <a:ext cx="734066" cy="734066"/>
          </a:xfrm>
          <a:prstGeom prst="arc">
            <a:avLst>
              <a:gd name="adj1" fmla="val 18777676"/>
              <a:gd name="adj2" fmla="val 3071711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98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 animBg="1"/>
      <p:bldP spid="49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076" y="251398"/>
            <a:ext cx="8856983" cy="1143000"/>
          </a:xfrm>
        </p:spPr>
        <p:txBody>
          <a:bodyPr/>
          <a:lstStyle/>
          <a:p>
            <a:pPr algn="r"/>
            <a:r>
              <a:rPr lang="cs-CZ" sz="3200" b="1" dirty="0">
                <a:solidFill>
                  <a:srgbClr val="990033"/>
                </a:solidFill>
              </a:rPr>
              <a:t>Hodnoty </a:t>
            </a:r>
            <a:r>
              <a:rPr lang="cs-CZ" sz="3200" b="1" dirty="0" smtClean="0">
                <a:solidFill>
                  <a:srgbClr val="990033"/>
                </a:solidFill>
              </a:rPr>
              <a:t>goniometrických </a:t>
            </a:r>
            <a:r>
              <a:rPr lang="cs-CZ" sz="3200" b="1" dirty="0">
                <a:solidFill>
                  <a:srgbClr val="990033"/>
                </a:solidFill>
              </a:rPr>
              <a:t>funkcí </a:t>
            </a:r>
            <a:r>
              <a:rPr lang="cs-CZ" sz="3200" b="1" dirty="0" smtClean="0">
                <a:solidFill>
                  <a:srgbClr val="990033"/>
                </a:solidFill>
              </a:rPr>
              <a:t/>
            </a:r>
            <a:br>
              <a:rPr lang="cs-CZ" sz="3200" b="1" dirty="0" smtClean="0">
                <a:solidFill>
                  <a:srgbClr val="990033"/>
                </a:solidFill>
              </a:rPr>
            </a:br>
            <a:r>
              <a:rPr lang="cs-CZ" sz="3200" b="1" dirty="0" smtClean="0">
                <a:solidFill>
                  <a:srgbClr val="990033"/>
                </a:solidFill>
              </a:rPr>
              <a:t>v jednotlivých kvadrantech</a:t>
            </a:r>
            <a:endParaRPr lang="cs-CZ" sz="3200" b="1" dirty="0">
              <a:solidFill>
                <a:srgbClr val="99003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55382" y="2625052"/>
            <a:ext cx="1755246" cy="456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Ovál 2"/>
              <p:cNvSpPr/>
              <p:nvPr/>
            </p:nvSpPr>
            <p:spPr>
              <a:xfrm>
                <a:off x="1675703" y="2235548"/>
                <a:ext cx="3384041" cy="3307848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indent="0">
                  <a:buFont typeface="Arial" charset="0"/>
                  <a:buNone/>
                </a:pPr>
                <a:endParaRPr lang="cs-CZ" b="1" i="1" dirty="0" smtClean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B050"/>
                          </a:solidFill>
                          <a:latin typeface="Cambria Math"/>
                          <a:cs typeface="Arial" charset="0"/>
                        </a:rPr>
                        <m:t> </m:t>
                      </m:r>
                    </m:oMath>
                  </m:oMathPara>
                </a14:m>
                <a:endParaRPr lang="cs-CZ" b="1" i="1" dirty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</p:txBody>
          </p:sp>
        </mc:Choice>
        <mc:Fallback>
          <p:sp>
            <p:nvSpPr>
              <p:cNvPr id="3" name="Ovál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5703" y="2235548"/>
                <a:ext cx="3384041" cy="3307848"/>
              </a:xfrm>
              <a:prstGeom prst="ellipse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Skupina 11"/>
          <p:cNvGrpSpPr/>
          <p:nvPr/>
        </p:nvGrpSpPr>
        <p:grpSpPr>
          <a:xfrm>
            <a:off x="1271162" y="998173"/>
            <a:ext cx="5162915" cy="5328591"/>
            <a:chOff x="611559" y="1196752"/>
            <a:chExt cx="4521467" cy="4536504"/>
          </a:xfrm>
        </p:grpSpPr>
        <p:cxnSp>
          <p:nvCxnSpPr>
            <p:cNvPr id="4" name="Přímá spojnice 4"/>
            <p:cNvCxnSpPr/>
            <p:nvPr/>
          </p:nvCxnSpPr>
          <p:spPr>
            <a:xfrm>
              <a:off x="2444643" y="1196752"/>
              <a:ext cx="3" cy="453650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6"/>
            <p:cNvCxnSpPr/>
            <p:nvPr/>
          </p:nvCxnSpPr>
          <p:spPr>
            <a:xfrm>
              <a:off x="611559" y="3644685"/>
              <a:ext cx="386730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ovéPole 5"/>
            <p:cNvSpPr txBox="1"/>
            <p:nvPr/>
          </p:nvSpPr>
          <p:spPr>
            <a:xfrm>
              <a:off x="4408075" y="3662178"/>
              <a:ext cx="724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775215" y="1197013"/>
              <a:ext cx="468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1019015" y="1239489"/>
            <a:ext cx="4664751" cy="4737723"/>
            <a:chOff x="390739" y="1402197"/>
            <a:chExt cx="4085196" cy="4033468"/>
          </a:xfrm>
        </p:grpSpPr>
        <p:sp>
          <p:nvSpPr>
            <p:cNvPr id="28" name="TextovéPole 27"/>
            <p:cNvSpPr txBox="1"/>
            <p:nvPr/>
          </p:nvSpPr>
          <p:spPr>
            <a:xfrm>
              <a:off x="3898221" y="3696372"/>
              <a:ext cx="40208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1</a:t>
              </a:r>
              <a:endParaRPr lang="cs-CZ" i="1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90739" y="3696373"/>
              <a:ext cx="72495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–1</a:t>
              </a:r>
              <a:endParaRPr lang="cs-CZ" i="1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2465399" y="5066334"/>
              <a:ext cx="804162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–1</a:t>
              </a:r>
              <a:endParaRPr lang="cs-CZ" i="1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505004" y="1888595"/>
              <a:ext cx="72495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/>
                <a:t>1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3516982" y="1402197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I.</a:t>
              </a:r>
              <a:endParaRPr lang="cs-CZ" i="1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753215" y="1413540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II.</a:t>
              </a:r>
              <a:endParaRPr lang="cs-CZ" i="1" dirty="0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627831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III.</a:t>
              </a:r>
              <a:endParaRPr lang="cs-CZ" i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750984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IV.</a:t>
              </a:r>
              <a:endParaRPr lang="cs-CZ" i="1" dirty="0"/>
            </a:p>
          </p:txBody>
        </p:sp>
      </p:grpSp>
      <p:cxnSp>
        <p:nvCxnSpPr>
          <p:cNvPr id="39" name="Přímá spojnice 38"/>
          <p:cNvCxnSpPr/>
          <p:nvPr/>
        </p:nvCxnSpPr>
        <p:spPr>
          <a:xfrm flipV="1">
            <a:off x="3364304" y="2950168"/>
            <a:ext cx="1355877" cy="90503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3245408" y="2726116"/>
            <a:ext cx="2567867" cy="1527502"/>
            <a:chOff x="2499409" y="2731533"/>
            <a:chExt cx="2567867" cy="1527502"/>
          </a:xfrm>
        </p:grpSpPr>
        <p:cxnSp>
          <p:nvCxnSpPr>
            <p:cNvPr id="40" name="Přímá spojnice 39"/>
            <p:cNvCxnSpPr/>
            <p:nvPr/>
          </p:nvCxnSpPr>
          <p:spPr>
            <a:xfrm flipV="1">
              <a:off x="3978554" y="2955585"/>
              <a:ext cx="0" cy="939304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2642002" y="3860621"/>
              <a:ext cx="1336552" cy="0"/>
            </a:xfrm>
            <a:prstGeom prst="line">
              <a:avLst/>
            </a:prstGeom>
            <a:ln w="38100">
              <a:solidFill>
                <a:srgbClr val="990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14" name="Obdélník 13"/>
                <p:cNvSpPr/>
                <p:nvPr/>
              </p:nvSpPr>
              <p:spPr>
                <a:xfrm>
                  <a:off x="3244745" y="3423672"/>
                  <a:ext cx="389850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m:oMathPara>
                  </a14:m>
                  <a:endParaRPr lang="cs-CZ" b="1" i="1" dirty="0">
                    <a:solidFill>
                      <a:srgbClr val="0070C0"/>
                    </a:solidFill>
                    <a:latin typeface="Cambria Math"/>
                  </a:endParaRPr>
                </a:p>
              </p:txBody>
            </p:sp>
          </mc:Choice>
          <mc:Fallback>
            <p:sp>
              <p:nvSpPr>
                <p:cNvPr id="14" name="Obdélník 1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44745" y="3423672"/>
                  <a:ext cx="389850" cy="369332"/>
                </a:xfrm>
                <a:prstGeom prst="rect">
                  <a:avLst/>
                </a:prstGeom>
                <a:blipFill rotWithShape="1">
                  <a:blip r:embed="rId3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0" name="Obdélník 29"/>
                <p:cNvSpPr/>
                <p:nvPr/>
              </p:nvSpPr>
              <p:spPr>
                <a:xfrm>
                  <a:off x="4078416" y="2731533"/>
                  <a:ext cx="988860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0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𝑨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</m:d>
                      </m:oMath>
                    </m:oMathPara>
                  </a14:m>
                  <a:endParaRPr lang="cs-CZ" sz="2000" i="1" dirty="0">
                    <a:solidFill>
                      <a:srgbClr val="0070C0"/>
                    </a:solidFill>
                    <a:latin typeface="Calibri" panose="020F0502020204030204" pitchFamily="34" charset="0"/>
                    <a:cs typeface="Arial" pitchFamily="34" charset="0"/>
                  </a:endParaRPr>
                </a:p>
              </p:txBody>
            </p:sp>
          </mc:Choice>
          <mc:Fallback>
            <p:sp>
              <p:nvSpPr>
                <p:cNvPr id="30" name="Obdélník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78416" y="2731533"/>
                  <a:ext cx="988860" cy="400110"/>
                </a:xfrm>
                <a:prstGeom prst="rect">
                  <a:avLst/>
                </a:prstGeom>
                <a:blipFill rotWithShape="1">
                  <a:blip r:embed="rId4" cstate="print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Oblouk 34"/>
            <p:cNvSpPr/>
            <p:nvPr/>
          </p:nvSpPr>
          <p:spPr>
            <a:xfrm rot="20411140">
              <a:off x="2499409" y="3195718"/>
              <a:ext cx="860882" cy="1063317"/>
            </a:xfrm>
            <a:prstGeom prst="arc">
              <a:avLst>
                <a:gd name="adj1" fmla="val 20677944"/>
                <a:gd name="adj2" fmla="val 1976944"/>
              </a:avLst>
            </a:prstGeom>
            <a:ln w="12700">
              <a:solidFill>
                <a:srgbClr val="00B05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/>
            <p:nvPr/>
          </p:nvCxnSpPr>
          <p:spPr>
            <a:xfrm flipV="1">
              <a:off x="2653170" y="2774300"/>
              <a:ext cx="1580608" cy="1048506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Skupina 30"/>
          <p:cNvGrpSpPr/>
          <p:nvPr/>
        </p:nvGrpSpPr>
        <p:grpSpPr>
          <a:xfrm flipV="1">
            <a:off x="3410337" y="3902839"/>
            <a:ext cx="2521508" cy="1091273"/>
            <a:chOff x="2653170" y="2731533"/>
            <a:chExt cx="2521508" cy="1091273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4" name="Obdélník 33"/>
                <p:cNvSpPr/>
                <p:nvPr/>
              </p:nvSpPr>
              <p:spPr>
                <a:xfrm rot="10800000">
                  <a:off x="2683863" y="2804458"/>
                  <a:ext cx="11657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°−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m:oMathPara>
                  </a14:m>
                  <a:endParaRPr lang="cs-CZ" b="1" i="1" dirty="0">
                    <a:solidFill>
                      <a:srgbClr val="0070C0"/>
                    </a:solidFill>
                    <a:latin typeface="Cambria Math"/>
                  </a:endParaRPr>
                </a:p>
              </p:txBody>
            </p:sp>
          </mc:Choice>
          <mc:Fallback>
            <p:sp>
              <p:nvSpPr>
                <p:cNvPr id="34" name="Obdélník 3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2683863" y="2804458"/>
                  <a:ext cx="1165704" cy="369332"/>
                </a:xfrm>
                <a:prstGeom prst="rect">
                  <a:avLst/>
                </a:prstGeom>
                <a:blipFill rotWithShape="1">
                  <a:blip r:embed="rId5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37" name="Obdélník 36"/>
                <p:cNvSpPr/>
                <p:nvPr/>
              </p:nvSpPr>
              <p:spPr>
                <a:xfrm rot="10800000">
                  <a:off x="3971015" y="2731533"/>
                  <a:ext cx="120366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0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𝑫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</m:d>
                      </m:oMath>
                    </m:oMathPara>
                  </a14:m>
                  <a:endParaRPr lang="cs-CZ" sz="2000" i="1" dirty="0">
                    <a:solidFill>
                      <a:srgbClr val="0070C0"/>
                    </a:solidFill>
                    <a:latin typeface="Calibri" panose="020F0502020204030204" pitchFamily="34" charset="0"/>
                    <a:cs typeface="Arial" pitchFamily="34" charset="0"/>
                  </a:endParaRPr>
                </a:p>
              </p:txBody>
            </p:sp>
          </mc:Choice>
          <mc:Fallback>
            <p:sp>
              <p:nvSpPr>
                <p:cNvPr id="37" name="Obdélník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3971015" y="2731533"/>
                  <a:ext cx="1203663" cy="400110"/>
                </a:xfrm>
                <a:prstGeom prst="rect">
                  <a:avLst/>
                </a:prstGeom>
                <a:blipFill rotWithShape="1">
                  <a:blip r:embed="rId6" cstate="print"/>
                  <a:stretch>
                    <a:fillRect b="-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1" name="Přímá spojnice 40"/>
            <p:cNvCxnSpPr/>
            <p:nvPr/>
          </p:nvCxnSpPr>
          <p:spPr>
            <a:xfrm flipV="1">
              <a:off x="2653170" y="2774300"/>
              <a:ext cx="1580608" cy="1048506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Skupina 41"/>
          <p:cNvGrpSpPr/>
          <p:nvPr/>
        </p:nvGrpSpPr>
        <p:grpSpPr>
          <a:xfrm flipH="1" flipV="1">
            <a:off x="722963" y="2831803"/>
            <a:ext cx="3720176" cy="2152414"/>
            <a:chOff x="1534651" y="2731533"/>
            <a:chExt cx="3720176" cy="2152414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45" name="Obdélník 44"/>
                <p:cNvSpPr/>
                <p:nvPr/>
              </p:nvSpPr>
              <p:spPr>
                <a:xfrm rot="10800000">
                  <a:off x="2660701" y="2805056"/>
                  <a:ext cx="11560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𝟖𝟎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°+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m:oMathPara>
                  </a14:m>
                  <a:endParaRPr lang="cs-CZ" b="1" i="1" dirty="0">
                    <a:solidFill>
                      <a:srgbClr val="0070C0"/>
                    </a:solidFill>
                    <a:latin typeface="Cambria Math"/>
                  </a:endParaRPr>
                </a:p>
              </p:txBody>
            </p:sp>
          </mc:Choice>
          <mc:Fallback>
            <p:sp>
              <p:nvSpPr>
                <p:cNvPr id="45" name="Obdélník 4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2660701" y="2805056"/>
                  <a:ext cx="1156086" cy="369332"/>
                </a:xfrm>
                <a:prstGeom prst="rect">
                  <a:avLst/>
                </a:prstGeom>
                <a:blipFill rotWithShape="1">
                  <a:blip r:embed="rId7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46" name="Obdélník 45"/>
                <p:cNvSpPr/>
                <p:nvPr/>
              </p:nvSpPr>
              <p:spPr>
                <a:xfrm rot="10800000">
                  <a:off x="3890864" y="2731533"/>
                  <a:ext cx="1363963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0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𝑪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</m:d>
                      </m:oMath>
                    </m:oMathPara>
                  </a14:m>
                  <a:endParaRPr lang="cs-CZ" sz="2000" i="1" dirty="0">
                    <a:solidFill>
                      <a:srgbClr val="0070C0"/>
                    </a:solidFill>
                    <a:latin typeface="Calibri" panose="020F0502020204030204" pitchFamily="34" charset="0"/>
                    <a:cs typeface="Arial" pitchFamily="34" charset="0"/>
                  </a:endParaRPr>
                </a:p>
              </p:txBody>
            </p:sp>
          </mc:Choice>
          <mc:Fallback>
            <p:sp>
              <p:nvSpPr>
                <p:cNvPr id="46" name="Obdélník 4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3890864" y="2731533"/>
                  <a:ext cx="1363963" cy="400110"/>
                </a:xfrm>
                <a:prstGeom prst="rect">
                  <a:avLst/>
                </a:prstGeom>
                <a:blipFill rotWithShape="1">
                  <a:blip r:embed="rId8" cstate="print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" name="Oblouk 46"/>
            <p:cNvSpPr/>
            <p:nvPr/>
          </p:nvSpPr>
          <p:spPr>
            <a:xfrm rot="1274640">
              <a:off x="1534651" y="3017409"/>
              <a:ext cx="1973104" cy="1866538"/>
            </a:xfrm>
            <a:prstGeom prst="arc">
              <a:avLst>
                <a:gd name="adj1" fmla="val 18069200"/>
                <a:gd name="adj2" fmla="val 9888069"/>
              </a:avLst>
            </a:prstGeom>
            <a:ln w="12700">
              <a:solidFill>
                <a:srgbClr val="00B05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8" name="Přímá spojnice 47"/>
            <p:cNvCxnSpPr/>
            <p:nvPr/>
          </p:nvCxnSpPr>
          <p:spPr>
            <a:xfrm flipV="1">
              <a:off x="2653170" y="2774300"/>
              <a:ext cx="1580608" cy="1048506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Skupina 48"/>
          <p:cNvGrpSpPr/>
          <p:nvPr/>
        </p:nvGrpSpPr>
        <p:grpSpPr>
          <a:xfrm flipH="1">
            <a:off x="893979" y="2736299"/>
            <a:ext cx="2557911" cy="1091273"/>
            <a:chOff x="2520586" y="2731533"/>
            <a:chExt cx="2557911" cy="1091273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52" name="Obdélník 51"/>
                <p:cNvSpPr/>
                <p:nvPr/>
              </p:nvSpPr>
              <p:spPr>
                <a:xfrm>
                  <a:off x="2520586" y="2886437"/>
                  <a:ext cx="1165704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°−</m:t>
                        </m:r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m:oMathPara>
                  </a14:m>
                  <a:endParaRPr lang="cs-CZ" b="1" i="1" dirty="0">
                    <a:solidFill>
                      <a:srgbClr val="0070C0"/>
                    </a:solidFill>
                    <a:latin typeface="Cambria Math"/>
                  </a:endParaRPr>
                </a:p>
              </p:txBody>
            </p:sp>
          </mc:Choice>
          <mc:Fallback>
            <p:sp>
              <p:nvSpPr>
                <p:cNvPr id="52" name="Obdélník 5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0586" y="2886437"/>
                  <a:ext cx="1165704" cy="369332"/>
                </a:xfrm>
                <a:prstGeom prst="rect">
                  <a:avLst/>
                </a:prstGeom>
                <a:blipFill rotWithShape="1">
                  <a:blip r:embed="rId9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53" name="Obdélník 52"/>
                <p:cNvSpPr/>
                <p:nvPr/>
              </p:nvSpPr>
              <p:spPr>
                <a:xfrm>
                  <a:off x="3881246" y="2731533"/>
                  <a:ext cx="1197251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0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𝑩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sz="20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sz="2000" b="1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000" b="1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</m:d>
                      </m:oMath>
                    </m:oMathPara>
                  </a14:m>
                  <a:endParaRPr lang="cs-CZ" sz="2000" i="1" dirty="0">
                    <a:solidFill>
                      <a:srgbClr val="0070C0"/>
                    </a:solidFill>
                    <a:latin typeface="Calibri" panose="020F0502020204030204" pitchFamily="34" charset="0"/>
                    <a:cs typeface="Arial" pitchFamily="34" charset="0"/>
                  </a:endParaRPr>
                </a:p>
              </p:txBody>
            </p:sp>
          </mc:Choice>
          <mc:Fallback>
            <p:sp>
              <p:nvSpPr>
                <p:cNvPr id="53" name="Obdélník 5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81246" y="2731533"/>
                  <a:ext cx="1197251" cy="400110"/>
                </a:xfrm>
                <a:prstGeom prst="rect">
                  <a:avLst/>
                </a:prstGeom>
                <a:blipFill rotWithShape="1">
                  <a:blip r:embed="rId10" cstate="print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5" name="Přímá spojnice 54"/>
            <p:cNvCxnSpPr/>
            <p:nvPr/>
          </p:nvCxnSpPr>
          <p:spPr>
            <a:xfrm flipV="1">
              <a:off x="2653170" y="2774300"/>
              <a:ext cx="1580608" cy="1048506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Oblouk 56"/>
          <p:cNvSpPr/>
          <p:nvPr/>
        </p:nvSpPr>
        <p:spPr>
          <a:xfrm rot="16200000">
            <a:off x="2508099" y="2977903"/>
            <a:ext cx="1755818" cy="1750029"/>
          </a:xfrm>
          <a:prstGeom prst="arc">
            <a:avLst>
              <a:gd name="adj1" fmla="val 18182933"/>
              <a:gd name="adj2" fmla="val 5500059"/>
            </a:avLst>
          </a:prstGeom>
          <a:ln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louk 57"/>
          <p:cNvSpPr/>
          <p:nvPr/>
        </p:nvSpPr>
        <p:spPr>
          <a:xfrm rot="14184008">
            <a:off x="2071448" y="2578125"/>
            <a:ext cx="2585702" cy="2631892"/>
          </a:xfrm>
          <a:prstGeom prst="arc">
            <a:avLst>
              <a:gd name="adj1" fmla="val 9450713"/>
              <a:gd name="adj2" fmla="val 7346104"/>
            </a:avLst>
          </a:prstGeom>
          <a:ln>
            <a:solidFill>
              <a:srgbClr val="00B0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749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7" grpId="1" animBg="1"/>
      <p:bldP spid="58" grpId="0" animBg="1"/>
      <p:bldP spid="5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076" y="286572"/>
            <a:ext cx="8856983" cy="1143000"/>
          </a:xfrm>
        </p:spPr>
        <p:txBody>
          <a:bodyPr/>
          <a:lstStyle/>
          <a:p>
            <a:pPr algn="r"/>
            <a:r>
              <a:rPr lang="cs-CZ" sz="3200" b="1" dirty="0">
                <a:solidFill>
                  <a:srgbClr val="990033"/>
                </a:solidFill>
              </a:rPr>
              <a:t>Hodnoty </a:t>
            </a:r>
            <a:r>
              <a:rPr lang="cs-CZ" sz="3200" b="1" dirty="0" smtClean="0">
                <a:solidFill>
                  <a:srgbClr val="990033"/>
                </a:solidFill>
              </a:rPr>
              <a:t>goniometrických </a:t>
            </a:r>
            <a:r>
              <a:rPr lang="cs-CZ" sz="3200" b="1" dirty="0">
                <a:solidFill>
                  <a:srgbClr val="990033"/>
                </a:solidFill>
              </a:rPr>
              <a:t>funkcí </a:t>
            </a:r>
            <a:r>
              <a:rPr lang="cs-CZ" sz="3200" b="1" dirty="0" smtClean="0">
                <a:solidFill>
                  <a:srgbClr val="990033"/>
                </a:solidFill>
              </a:rPr>
              <a:t/>
            </a:r>
            <a:br>
              <a:rPr lang="cs-CZ" sz="3200" b="1" dirty="0" smtClean="0">
                <a:solidFill>
                  <a:srgbClr val="990033"/>
                </a:solidFill>
              </a:rPr>
            </a:br>
            <a:r>
              <a:rPr lang="cs-CZ" sz="3200" b="1" dirty="0" smtClean="0">
                <a:solidFill>
                  <a:srgbClr val="990033"/>
                </a:solidFill>
              </a:rPr>
              <a:t>na jednotkové </a:t>
            </a:r>
            <a:r>
              <a:rPr lang="cs-CZ" sz="3200" b="1" dirty="0">
                <a:solidFill>
                  <a:srgbClr val="990033"/>
                </a:solidFill>
              </a:rPr>
              <a:t>kružnici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409383" y="2630469"/>
            <a:ext cx="1755246" cy="456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Zástupný symbol pro obsah 4"/>
              <p:cNvSpPr txBox="1">
                <a:spLocks/>
              </p:cNvSpPr>
              <p:nvPr/>
            </p:nvSpPr>
            <p:spPr>
              <a:xfrm>
                <a:off x="5274179" y="1442896"/>
                <a:ext cx="3979371" cy="5787568"/>
              </a:xfrm>
              <a:prstGeom prst="rect">
                <a:avLst/>
              </a:prstGeom>
              <a:ln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1" hangingPunct="1"/>
                <a:r>
                  <a:rPr lang="cs-CZ" altLang="cs-CZ" sz="2400" dirty="0" smtClean="0"/>
                  <a:t>Bod </a:t>
                </a:r>
                <a:r>
                  <a:rPr lang="cs-CZ" altLang="cs-CZ" sz="2400" dirty="0"/>
                  <a:t>	</a:t>
                </a:r>
                <a:r>
                  <a:rPr lang="cs-CZ" altLang="cs-CZ" sz="2400" dirty="0">
                    <a:solidFill>
                      <a:srgbClr val="0070C0"/>
                    </a:solidFill>
                  </a:rPr>
                  <a:t> A </a:t>
                </a:r>
                <a:r>
                  <a:rPr lang="cs-CZ" altLang="cs-CZ" sz="2400" dirty="0"/>
                  <a:t>je průsečík jednotkové kružnice s koncovým ramenem daného </a:t>
                </a:r>
                <a:r>
                  <a:rPr lang="cs-CZ" altLang="cs-CZ" sz="2400" dirty="0" smtClean="0"/>
                  <a:t>úhlu</a:t>
                </a:r>
              </a:p>
              <a:p>
                <a:pPr eaLnBrk="1" hangingPunct="1"/>
                <a:r>
                  <a:rPr lang="cs-CZ" altLang="cs-CZ" sz="2400" dirty="0"/>
                  <a:t>Souřadnice bodů na jednotkové kružnici udávají hodnoty goniometrických funkcí</a:t>
                </a:r>
              </a:p>
              <a:p>
                <a:pPr eaLnBrk="1" hangingPunct="1"/>
                <a:r>
                  <a:rPr lang="cs-CZ" altLang="cs-CZ" sz="2400" dirty="0" smtClean="0"/>
                  <a:t>V </a:t>
                </a:r>
                <a:r>
                  <a:rPr lang="cs-CZ" altLang="cs-CZ" sz="2400" dirty="0"/>
                  <a:t>bodě </a:t>
                </a:r>
                <a:r>
                  <a:rPr lang="cs-CZ" altLang="cs-CZ" sz="2400" dirty="0">
                    <a:solidFill>
                      <a:srgbClr val="0070C0"/>
                    </a:solidFill>
                  </a:rPr>
                  <a:t>A</a:t>
                </a:r>
                <a:r>
                  <a:rPr lang="cs-CZ" altLang="cs-CZ" sz="2400" dirty="0"/>
                  <a:t> vyjadřuje y-</a:t>
                </a:r>
                <a:r>
                  <a:rPr lang="cs-CZ" altLang="cs-CZ" sz="2400" dirty="0" err="1"/>
                  <a:t>ová</a:t>
                </a:r>
                <a:r>
                  <a:rPr lang="cs-CZ" altLang="cs-CZ" sz="2400" dirty="0"/>
                  <a:t> souřadnice </a:t>
                </a:r>
                <a:r>
                  <a:rPr lang="cs-CZ" altLang="cs-CZ" sz="2400" dirty="0" smtClean="0"/>
                  <a:t>hodnotu 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FFC000"/>
                        </a:solidFill>
                        <a:latin typeface="Cambria Math"/>
                        <a:cs typeface="Arial" charset="0"/>
                      </a:rPr>
                      <m:t>𝒔𝒊𝒏</m:t>
                    </m:r>
                    <m:r>
                      <a:rPr lang="cs-CZ" sz="2400" b="1" i="1">
                        <a:solidFill>
                          <a:srgbClr val="FFC000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r>
                      <a:rPr lang="cs-CZ" sz="2400" b="1" i="1">
                        <a:solidFill>
                          <a:srgbClr val="FFC000"/>
                        </a:solidFill>
                        <a:latin typeface="Cambria Math"/>
                        <a:ea typeface="Cambria Math"/>
                        <a:cs typeface="Arial" charset="0"/>
                      </a:rPr>
                      <m:t>𝜶</m:t>
                    </m:r>
                    <m:r>
                      <a:rPr lang="cs-CZ" sz="2400" b="1" i="1">
                        <a:solidFill>
                          <a:srgbClr val="FFC000"/>
                        </a:solidFill>
                        <a:latin typeface="Cambria Math"/>
                        <a:cs typeface="Arial" charset="0"/>
                      </a:rPr>
                      <m:t> </m:t>
                    </m:r>
                  </m:oMath>
                </a14:m>
                <a:r>
                  <a:rPr lang="cs-CZ" altLang="cs-CZ" sz="2400" dirty="0" smtClean="0"/>
                  <a:t>a </a:t>
                </a:r>
                <a:r>
                  <a:rPr lang="cs-CZ" altLang="cs-CZ" sz="2400" dirty="0"/>
                  <a:t>x-ová souřadnice </a:t>
                </a:r>
                <a:r>
                  <a:rPr lang="cs-CZ" altLang="cs-CZ" sz="2400" dirty="0" smtClean="0"/>
                  <a:t>hodnotu 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990033"/>
                        </a:solidFill>
                        <a:latin typeface="Cambria Math"/>
                        <a:cs typeface="Arial" charset="0"/>
                      </a:rPr>
                      <m:t>𝒄𝒐𝒔</m:t>
                    </m:r>
                    <m:r>
                      <a:rPr lang="cs-CZ" sz="2400" b="1" i="1">
                        <a:solidFill>
                          <a:srgbClr val="990033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r>
                      <a:rPr lang="cs-CZ" sz="2400" b="1" i="1">
                        <a:solidFill>
                          <a:srgbClr val="990033"/>
                        </a:solidFill>
                        <a:latin typeface="Cambria Math"/>
                        <a:ea typeface="Cambria Math"/>
                        <a:cs typeface="Arial" charset="0"/>
                      </a:rPr>
                      <m:t>𝜶</m:t>
                    </m:r>
                    <m:r>
                      <a:rPr lang="cs-CZ" sz="2400" b="1" i="1">
                        <a:solidFill>
                          <a:srgbClr val="990033"/>
                        </a:solidFill>
                        <a:latin typeface="Cambria Math"/>
                        <a:ea typeface="Cambria Math"/>
                        <a:cs typeface="Arial" charset="0"/>
                      </a:rPr>
                      <m:t> </m:t>
                    </m:r>
                  </m:oMath>
                </a14:m>
                <a:endParaRPr lang="cs-CZ" altLang="cs-CZ" sz="2400" dirty="0" smtClean="0"/>
              </a:p>
            </p:txBody>
          </p:sp>
        </mc:Choice>
        <mc:Fallback>
          <p:sp>
            <p:nvSpPr>
              <p:cNvPr id="20" name="Zástupný symbol pro obsah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4179" y="1442896"/>
                <a:ext cx="3979371" cy="5787568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991" t="-843" r="-16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Ovál 2"/>
              <p:cNvSpPr/>
              <p:nvPr/>
            </p:nvSpPr>
            <p:spPr>
              <a:xfrm>
                <a:off x="929704" y="2240965"/>
                <a:ext cx="3384041" cy="3307848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indent="0">
                  <a:buFont typeface="Arial" charset="0"/>
                  <a:buNone/>
                </a:pPr>
                <a:endParaRPr lang="cs-CZ" b="1" i="1" dirty="0" smtClean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B050"/>
                          </a:solidFill>
                          <a:latin typeface="Cambria Math"/>
                          <a:cs typeface="Arial" charset="0"/>
                        </a:rPr>
                        <m:t> </m:t>
                      </m:r>
                      <m:r>
                        <a:rPr lang="cs-CZ" b="1" i="1">
                          <a:solidFill>
                            <a:srgbClr val="00B050"/>
                          </a:solidFill>
                          <a:latin typeface="Cambria Math"/>
                          <a:cs typeface="Arial" charset="0"/>
                        </a:rPr>
                        <m:t>𝒓</m:t>
                      </m:r>
                    </m:oMath>
                  </m:oMathPara>
                </a14:m>
                <a:endParaRPr lang="cs-CZ" b="1" i="1" dirty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</p:txBody>
          </p:sp>
        </mc:Choice>
        <mc:Fallback>
          <p:sp>
            <p:nvSpPr>
              <p:cNvPr id="3" name="Ovál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704" y="2240965"/>
                <a:ext cx="3384041" cy="3307848"/>
              </a:xfrm>
              <a:prstGeom prst="ellipse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Skupina 11"/>
          <p:cNvGrpSpPr/>
          <p:nvPr/>
        </p:nvGrpSpPr>
        <p:grpSpPr>
          <a:xfrm>
            <a:off x="525163" y="1003590"/>
            <a:ext cx="5162915" cy="5328591"/>
            <a:chOff x="611559" y="1196752"/>
            <a:chExt cx="4521467" cy="4536504"/>
          </a:xfrm>
        </p:grpSpPr>
        <p:cxnSp>
          <p:nvCxnSpPr>
            <p:cNvPr id="4" name="Přímá spojnice 4"/>
            <p:cNvCxnSpPr/>
            <p:nvPr/>
          </p:nvCxnSpPr>
          <p:spPr>
            <a:xfrm>
              <a:off x="2444643" y="1196752"/>
              <a:ext cx="3" cy="453650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6"/>
            <p:cNvCxnSpPr/>
            <p:nvPr/>
          </p:nvCxnSpPr>
          <p:spPr>
            <a:xfrm>
              <a:off x="611559" y="3644685"/>
              <a:ext cx="386730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ovéPole 5"/>
            <p:cNvSpPr txBox="1"/>
            <p:nvPr/>
          </p:nvSpPr>
          <p:spPr>
            <a:xfrm>
              <a:off x="4408075" y="3662178"/>
              <a:ext cx="724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775215" y="1197013"/>
              <a:ext cx="468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73016" y="1244906"/>
            <a:ext cx="4664751" cy="4737723"/>
            <a:chOff x="390739" y="1402197"/>
            <a:chExt cx="4085196" cy="4033468"/>
          </a:xfrm>
        </p:grpSpPr>
        <p:sp>
          <p:nvSpPr>
            <p:cNvPr id="28" name="TextovéPole 27"/>
            <p:cNvSpPr txBox="1"/>
            <p:nvPr/>
          </p:nvSpPr>
          <p:spPr>
            <a:xfrm>
              <a:off x="3898221" y="3696372"/>
              <a:ext cx="40208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1</a:t>
              </a:r>
              <a:endParaRPr lang="cs-CZ" i="1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90739" y="3696373"/>
              <a:ext cx="72495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–1</a:t>
              </a:r>
              <a:endParaRPr lang="cs-CZ" i="1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2465399" y="5066334"/>
              <a:ext cx="804162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–1</a:t>
              </a:r>
              <a:endParaRPr lang="cs-CZ" i="1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505004" y="1888595"/>
              <a:ext cx="72495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/>
                <a:t>1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3516982" y="1402197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I.</a:t>
              </a:r>
              <a:endParaRPr lang="cs-CZ" i="1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753215" y="1413540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II.</a:t>
              </a:r>
              <a:endParaRPr lang="cs-CZ" i="1" dirty="0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627831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III.</a:t>
              </a:r>
              <a:endParaRPr lang="cs-CZ" i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750984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IV.</a:t>
              </a:r>
              <a:endParaRPr lang="cs-CZ" i="1" dirty="0"/>
            </a:p>
          </p:txBody>
        </p:sp>
      </p:grpSp>
      <p:cxnSp>
        <p:nvCxnSpPr>
          <p:cNvPr id="39" name="Přímá spojnice 38"/>
          <p:cNvCxnSpPr/>
          <p:nvPr/>
        </p:nvCxnSpPr>
        <p:spPr>
          <a:xfrm flipV="1">
            <a:off x="2618305" y="2955585"/>
            <a:ext cx="1355877" cy="90503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3978554" y="2955585"/>
            <a:ext cx="0" cy="93930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642002" y="3860621"/>
            <a:ext cx="1336552" cy="0"/>
          </a:xfrm>
          <a:prstGeom prst="line">
            <a:avLst/>
          </a:prstGeom>
          <a:ln w="381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Obdélník 13"/>
              <p:cNvSpPr/>
              <p:nvPr/>
            </p:nvSpPr>
            <p:spPr>
              <a:xfrm>
                <a:off x="3244745" y="3423672"/>
                <a:ext cx="3898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</m:oMath>
                  </m:oMathPara>
                </a14:m>
                <a:endParaRPr lang="cs-CZ" b="1" i="1" dirty="0">
                  <a:solidFill>
                    <a:srgbClr val="0070C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745" y="3423672"/>
                <a:ext cx="38985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Obdélník 14"/>
              <p:cNvSpPr/>
              <p:nvPr/>
            </p:nvSpPr>
            <p:spPr>
              <a:xfrm>
                <a:off x="2705621" y="3899487"/>
                <a:ext cx="12410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990033"/>
                          </a:solidFill>
                          <a:latin typeface="Cambria Math"/>
                        </a:rPr>
                        <m:t>𝒄𝒐𝒔</m:t>
                      </m:r>
                      <m:r>
                        <a:rPr lang="cs-CZ" b="1" i="1">
                          <a:solidFill>
                            <a:srgbClr val="990033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</m:oMath>
                  </m:oMathPara>
                </a14:m>
                <a:endParaRPr lang="cs-CZ" b="1" i="1" dirty="0">
                  <a:solidFill>
                    <a:srgbClr val="990033"/>
                  </a:solidFill>
                  <a:latin typeface="Cambria Math"/>
                  <a:ea typeface="Cambria Math"/>
                </a:endParaRPr>
              </a:p>
            </p:txBody>
          </p:sp>
        </mc:Choice>
        <mc:Fallback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621" y="3899487"/>
                <a:ext cx="1241045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Obdélník 15"/>
              <p:cNvSpPr/>
              <p:nvPr/>
            </p:nvSpPr>
            <p:spPr>
              <a:xfrm>
                <a:off x="4212506" y="3298553"/>
                <a:ext cx="12955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C000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b="1" i="1">
                          <a:solidFill>
                            <a:srgbClr val="FFC0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b="1" i="1">
                          <a:solidFill>
                            <a:srgbClr val="FFC000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>
                          <a:solidFill>
                            <a:srgbClr val="FFC000"/>
                          </a:solidFill>
                          <a:latin typeface="Cambria Math"/>
                        </a:rPr>
                        <m:t> =</m:t>
                      </m:r>
                      <m:r>
                        <a:rPr lang="cs-CZ" b="1" i="1">
                          <a:solidFill>
                            <a:srgbClr val="FFC000"/>
                          </a:solidFill>
                          <a:latin typeface="Cambria Math"/>
                        </a:rPr>
                        <m:t>𝒚</m:t>
                      </m:r>
                    </m:oMath>
                  </m:oMathPara>
                </a14:m>
                <a:endParaRPr lang="cs-CZ" i="1" dirty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2506" y="3298553"/>
                <a:ext cx="1295547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Obdélník 29"/>
              <p:cNvSpPr/>
              <p:nvPr/>
            </p:nvSpPr>
            <p:spPr>
              <a:xfrm>
                <a:off x="4078416" y="2731533"/>
                <a:ext cx="9888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𝑨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2000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cs-CZ" sz="2000" b="1" i="1" smtClean="0">
                              <a:solidFill>
                                <a:srgbClr val="FFC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</m:d>
                    </m:oMath>
                  </m:oMathPara>
                </a14:m>
                <a:endParaRPr lang="cs-CZ" sz="2000" i="1" dirty="0">
                  <a:solidFill>
                    <a:srgbClr val="0070C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416" y="2731533"/>
                <a:ext cx="988860" cy="40011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Oblouk 34"/>
          <p:cNvSpPr/>
          <p:nvPr/>
        </p:nvSpPr>
        <p:spPr>
          <a:xfrm rot="20723535">
            <a:off x="2945378" y="3202068"/>
            <a:ext cx="680597" cy="952725"/>
          </a:xfrm>
          <a:prstGeom prst="arc">
            <a:avLst>
              <a:gd name="adj1" fmla="val 18777676"/>
              <a:gd name="adj2" fmla="val 2078525"/>
            </a:avLst>
          </a:prstGeom>
          <a:ln w="12700">
            <a:solidFill>
              <a:srgbClr val="00B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2653170" y="2774300"/>
            <a:ext cx="1580608" cy="10485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73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200" b="1" dirty="0" smtClean="0">
                <a:solidFill>
                  <a:srgbClr val="990033"/>
                </a:solidFill>
              </a:rPr>
              <a:t>Funkce </a:t>
            </a:r>
            <a:r>
              <a:rPr lang="cs-CZ" sz="3200" b="1" dirty="0">
                <a:solidFill>
                  <a:srgbClr val="990033"/>
                </a:solidFill>
              </a:rPr>
              <a:t>sinus v jednotlivých kvadrantech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vál 3"/>
              <p:cNvSpPr/>
              <p:nvPr/>
            </p:nvSpPr>
            <p:spPr>
              <a:xfrm>
                <a:off x="3221670" y="2440663"/>
                <a:ext cx="3172725" cy="2974892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indent="0">
                  <a:buFont typeface="Arial" charset="0"/>
                  <a:buNone/>
                </a:pPr>
                <a:endParaRPr lang="cs-CZ" b="1" i="1" dirty="0" smtClean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  <a:p>
                <a:pPr marL="0" indent="0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B050"/>
                          </a:solidFill>
                          <a:latin typeface="Cambria Math"/>
                          <a:cs typeface="Arial" charset="0"/>
                        </a:rPr>
                        <m:t> </m:t>
                      </m:r>
                    </m:oMath>
                  </m:oMathPara>
                </a14:m>
                <a:endParaRPr lang="cs-CZ" b="1" i="1" dirty="0">
                  <a:solidFill>
                    <a:srgbClr val="00B050"/>
                  </a:solidFill>
                  <a:latin typeface="Cambria Math"/>
                  <a:cs typeface="Arial" charset="0"/>
                </a:endParaRPr>
              </a:p>
            </p:txBody>
          </p:sp>
        </mc:Choice>
        <mc:Fallback>
          <p:sp>
            <p:nvSpPr>
              <p:cNvPr id="4" name="Ovál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670" y="2440663"/>
                <a:ext cx="3172725" cy="2974892"/>
              </a:xfrm>
              <a:prstGeom prst="ellipse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Skupina 4"/>
          <p:cNvGrpSpPr/>
          <p:nvPr/>
        </p:nvGrpSpPr>
        <p:grpSpPr>
          <a:xfrm>
            <a:off x="2841334" y="1316442"/>
            <a:ext cx="4854011" cy="4805594"/>
            <a:chOff x="611559" y="1196752"/>
            <a:chExt cx="4521467" cy="4536504"/>
          </a:xfrm>
        </p:grpSpPr>
        <p:cxnSp>
          <p:nvCxnSpPr>
            <p:cNvPr id="18" name="Přímá spojnice 4"/>
            <p:cNvCxnSpPr/>
            <p:nvPr/>
          </p:nvCxnSpPr>
          <p:spPr>
            <a:xfrm>
              <a:off x="2444643" y="1196752"/>
              <a:ext cx="3" cy="4536504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6"/>
            <p:cNvCxnSpPr/>
            <p:nvPr/>
          </p:nvCxnSpPr>
          <p:spPr>
            <a:xfrm>
              <a:off x="611559" y="3644685"/>
              <a:ext cx="386730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4408075" y="3662178"/>
              <a:ext cx="724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775215" y="1197013"/>
              <a:ext cx="468012" cy="34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00B050"/>
                  </a:solidFill>
                </a:rPr>
                <a:t>y</a:t>
              </a:r>
              <a:endParaRPr lang="cs-CZ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2604273" y="1534073"/>
            <a:ext cx="4385653" cy="4214563"/>
            <a:chOff x="390739" y="1402197"/>
            <a:chExt cx="4085196" cy="3978568"/>
          </a:xfrm>
        </p:grpSpPr>
        <p:sp>
          <p:nvSpPr>
            <p:cNvPr id="7" name="TextovéPole 6"/>
            <p:cNvSpPr txBox="1"/>
            <p:nvPr/>
          </p:nvSpPr>
          <p:spPr>
            <a:xfrm>
              <a:off x="3898221" y="3696372"/>
              <a:ext cx="40208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0°</a:t>
              </a:r>
              <a:endParaRPr lang="cs-CZ" i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90739" y="3696373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180°</a:t>
              </a:r>
              <a:endParaRPr lang="cs-CZ" i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465399" y="5066334"/>
              <a:ext cx="804162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270°</a:t>
              </a:r>
              <a:endParaRPr lang="cs-CZ" i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505004" y="1888595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90°</a:t>
              </a:r>
              <a:endParaRPr lang="cs-CZ" i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3516982" y="1402197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I.</a:t>
              </a:r>
              <a:endParaRPr lang="cs-CZ" i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753215" y="1413540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II.</a:t>
              </a:r>
              <a:endParaRPr lang="cs-CZ" i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27831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III.</a:t>
              </a:r>
              <a:endParaRPr lang="cs-CZ" i="1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750984" y="4947911"/>
              <a:ext cx="724951" cy="314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i="1" dirty="0" smtClean="0"/>
                <a:t>IV.</a:t>
              </a:r>
              <a:endParaRPr lang="cs-CZ" i="1" dirty="0"/>
            </a:p>
          </p:txBody>
        </p: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Obdélník 21"/>
              <p:cNvSpPr/>
              <p:nvPr/>
            </p:nvSpPr>
            <p:spPr>
              <a:xfrm>
                <a:off x="6553033" y="2949798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</m:oMath>
                  </m:oMathPara>
                </a14:m>
                <a:endParaRPr lang="cs-CZ" sz="4400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033" y="2949798"/>
                <a:ext cx="728084" cy="76944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/>
          <p:cNvCxnSpPr>
            <a:stCxn id="4" idx="0"/>
          </p:cNvCxnSpPr>
          <p:nvPr/>
        </p:nvCxnSpPr>
        <p:spPr>
          <a:xfrm>
            <a:off x="4808033" y="2440663"/>
            <a:ext cx="1207" cy="146891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4806825" y="3928109"/>
            <a:ext cx="1207" cy="146891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Obdélník 26"/>
              <p:cNvSpPr/>
              <p:nvPr/>
            </p:nvSpPr>
            <p:spPr>
              <a:xfrm>
                <a:off x="2130719" y="4277845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</m:oMath>
                  </m:oMathPara>
                </a14:m>
                <a:endParaRPr lang="cs-CZ" sz="4400" b="1" i="1" dirty="0">
                  <a:solidFill>
                    <a:srgbClr val="00B0F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0719" y="4277845"/>
                <a:ext cx="728084" cy="76944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Obdélník 27"/>
              <p:cNvSpPr/>
              <p:nvPr/>
            </p:nvSpPr>
            <p:spPr>
              <a:xfrm>
                <a:off x="2135005" y="2949137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</m:oMath>
                  </m:oMathPara>
                </a14:m>
                <a:endParaRPr lang="cs-CZ" sz="4400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8" name="Obdélník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005" y="2949137"/>
                <a:ext cx="728084" cy="76944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Obdélník 28"/>
              <p:cNvSpPr/>
              <p:nvPr/>
            </p:nvSpPr>
            <p:spPr>
              <a:xfrm>
                <a:off x="6625884" y="4130872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</m:oMath>
                  </m:oMathPara>
                </a14:m>
                <a:endParaRPr lang="cs-CZ" sz="4400" b="1" i="1" dirty="0">
                  <a:solidFill>
                    <a:srgbClr val="00B0F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5884" y="4130872"/>
                <a:ext cx="728084" cy="769441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louk 29"/>
          <p:cNvSpPr/>
          <p:nvPr/>
        </p:nvSpPr>
        <p:spPr>
          <a:xfrm rot="2191419">
            <a:off x="3904757" y="2839706"/>
            <a:ext cx="2080708" cy="1586135"/>
          </a:xfrm>
          <a:prstGeom prst="arc">
            <a:avLst>
              <a:gd name="adj1" fmla="val 17322112"/>
              <a:gd name="adj2" fmla="val 20343608"/>
            </a:avLst>
          </a:prstGeom>
          <a:ln>
            <a:solidFill>
              <a:srgbClr val="990033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/>
          <p:nvPr/>
        </p:nvCxnSpPr>
        <p:spPr>
          <a:xfrm flipH="1">
            <a:off x="4809241" y="2215863"/>
            <a:ext cx="1776307" cy="1693715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louk 33"/>
          <p:cNvSpPr/>
          <p:nvPr/>
        </p:nvSpPr>
        <p:spPr>
          <a:xfrm rot="16200000">
            <a:off x="3709170" y="3094717"/>
            <a:ext cx="2054388" cy="1850750"/>
          </a:xfrm>
          <a:prstGeom prst="arc">
            <a:avLst>
              <a:gd name="adj1" fmla="val 18654085"/>
              <a:gd name="adj2" fmla="val 4979902"/>
            </a:avLst>
          </a:prstGeom>
          <a:ln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nice 34"/>
          <p:cNvCxnSpPr/>
          <p:nvPr/>
        </p:nvCxnSpPr>
        <p:spPr>
          <a:xfrm flipH="1" flipV="1">
            <a:off x="3221670" y="2821018"/>
            <a:ext cx="1609852" cy="108856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stCxn id="4" idx="7"/>
          </p:cNvCxnSpPr>
          <p:nvPr/>
        </p:nvCxnSpPr>
        <p:spPr>
          <a:xfrm flipH="1">
            <a:off x="4806825" y="2876326"/>
            <a:ext cx="1122935" cy="0"/>
          </a:xfrm>
          <a:prstGeom prst="line">
            <a:avLst/>
          </a:prstGeom>
          <a:ln>
            <a:solidFill>
              <a:srgbClr val="9900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H="1">
            <a:off x="3546459" y="3066118"/>
            <a:ext cx="1245943" cy="334"/>
          </a:xfrm>
          <a:prstGeom prst="line">
            <a:avLst/>
          </a:prstGeom>
          <a:ln>
            <a:solidFill>
              <a:srgbClr val="9900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4822166" y="2876326"/>
            <a:ext cx="0" cy="105178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 flipV="1">
            <a:off x="4831522" y="3928109"/>
            <a:ext cx="820785" cy="146891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blouk 73"/>
          <p:cNvSpPr/>
          <p:nvPr/>
        </p:nvSpPr>
        <p:spPr>
          <a:xfrm rot="14184008">
            <a:off x="3499701" y="2635366"/>
            <a:ext cx="2585702" cy="2631892"/>
          </a:xfrm>
          <a:prstGeom prst="arc">
            <a:avLst>
              <a:gd name="adj1" fmla="val 10914124"/>
              <a:gd name="adj2" fmla="val 7346104"/>
            </a:avLst>
          </a:prstGeom>
          <a:ln>
            <a:solidFill>
              <a:srgbClr val="00B0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3" name="Přímá spojnice 32"/>
          <p:cNvCxnSpPr/>
          <p:nvPr/>
        </p:nvCxnSpPr>
        <p:spPr>
          <a:xfrm flipH="1">
            <a:off x="4806825" y="5229200"/>
            <a:ext cx="701280" cy="30453"/>
          </a:xfrm>
          <a:prstGeom prst="line">
            <a:avLst/>
          </a:prstGeom>
          <a:ln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790775" y="3903152"/>
            <a:ext cx="12630" cy="132079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4012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  <p:bldP spid="28" grpId="0" animBg="1"/>
      <p:bldP spid="29" grpId="0" animBg="1"/>
      <p:bldP spid="30" grpId="0" animBg="1"/>
      <p:bldP spid="34" grpId="0" animBg="1"/>
      <p:bldP spid="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200" b="1" dirty="0" smtClean="0">
                <a:solidFill>
                  <a:srgbClr val="990033"/>
                </a:solidFill>
              </a:rPr>
              <a:t>Funkce kosinus </a:t>
            </a:r>
            <a:r>
              <a:rPr lang="cs-CZ" sz="3200" b="1" dirty="0">
                <a:solidFill>
                  <a:srgbClr val="990033"/>
                </a:solidFill>
              </a:rPr>
              <a:t>v</a:t>
            </a:r>
            <a:r>
              <a:rPr lang="cs-CZ" b="1" dirty="0">
                <a:solidFill>
                  <a:srgbClr val="990033"/>
                </a:solidFill>
              </a:rPr>
              <a:t> </a:t>
            </a:r>
            <a:r>
              <a:rPr lang="cs-CZ" sz="3200" b="1" dirty="0">
                <a:solidFill>
                  <a:srgbClr val="990033"/>
                </a:solidFill>
              </a:rPr>
              <a:t>jednotlivých</a:t>
            </a:r>
            <a:r>
              <a:rPr lang="cs-CZ" b="1" dirty="0">
                <a:solidFill>
                  <a:srgbClr val="990033"/>
                </a:solidFill>
              </a:rPr>
              <a:t> </a:t>
            </a:r>
            <a:r>
              <a:rPr lang="cs-CZ" sz="3200" b="1" dirty="0">
                <a:solidFill>
                  <a:srgbClr val="990033"/>
                </a:solidFill>
              </a:rPr>
              <a:t>kvadrantech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2604273" y="1316442"/>
            <a:ext cx="5091072" cy="4805594"/>
            <a:chOff x="390739" y="1196752"/>
            <a:chExt cx="4742287" cy="4536504"/>
          </a:xfrm>
        </p:grpSpPr>
        <mc:AlternateContent xmlns:mc="http://schemas.openxmlformats.org/markup-compatibility/2006">
          <mc:Choice xmlns:a14="http://schemas.microsoft.com/office/drawing/2010/main" xmlns="" Requires="a14">
            <p:sp>
              <p:nvSpPr>
                <p:cNvPr id="4" name="Ovál 3"/>
                <p:cNvSpPr/>
                <p:nvPr/>
              </p:nvSpPr>
              <p:spPr>
                <a:xfrm>
                  <a:off x="965839" y="2258022"/>
                  <a:ext cx="2955364" cy="2808312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indent="0">
                    <a:buFont typeface="Arial" charset="0"/>
                    <a:buNone/>
                  </a:pPr>
                  <a:endParaRPr lang="cs-CZ" b="1" i="1" dirty="0" smtClean="0">
                    <a:solidFill>
                      <a:srgbClr val="00B050"/>
                    </a:solidFill>
                    <a:latin typeface="Cambria Math"/>
                    <a:cs typeface="Arial" charset="0"/>
                  </a:endParaRPr>
                </a:p>
                <a:p>
                  <a:pPr marL="0" indent="0">
                    <a:buFont typeface="Arial" charset="0"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>
                            <a:solidFill>
                              <a:srgbClr val="00B050"/>
                            </a:solidFill>
                            <a:latin typeface="Cambria Math"/>
                            <a:cs typeface="Arial" charset="0"/>
                          </a:rPr>
                          <m:t> </m:t>
                        </m:r>
                      </m:oMath>
                    </m:oMathPara>
                  </a14:m>
                  <a:endParaRPr lang="cs-CZ" b="1" i="1" dirty="0">
                    <a:solidFill>
                      <a:srgbClr val="00B050"/>
                    </a:solidFill>
                    <a:latin typeface="Cambria Math"/>
                    <a:cs typeface="Arial" charset="0"/>
                  </a:endParaRPr>
                </a:p>
              </p:txBody>
            </p:sp>
          </mc:Choice>
          <mc:Fallback>
            <p:sp>
              <p:nvSpPr>
                <p:cNvPr id="4" name="Ovál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5839" y="2258022"/>
                  <a:ext cx="2955364" cy="2808312"/>
                </a:xfrm>
                <a:prstGeom prst="ellipse">
                  <a:avLst/>
                </a:prstGeom>
                <a:blipFill rotWithShape="1">
                  <a:blip r:embed="rId2" cstate="print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5" name="Skupina 4"/>
            <p:cNvGrpSpPr/>
            <p:nvPr/>
          </p:nvGrpSpPr>
          <p:grpSpPr>
            <a:xfrm>
              <a:off x="611559" y="1196752"/>
              <a:ext cx="4521467" cy="4536504"/>
              <a:chOff x="611559" y="1196752"/>
              <a:chExt cx="4521467" cy="4536504"/>
            </a:xfrm>
          </p:grpSpPr>
          <p:cxnSp>
            <p:nvCxnSpPr>
              <p:cNvPr id="18" name="Přímá spojnice 4"/>
              <p:cNvCxnSpPr/>
              <p:nvPr/>
            </p:nvCxnSpPr>
            <p:spPr>
              <a:xfrm>
                <a:off x="2444643" y="1196752"/>
                <a:ext cx="3" cy="453650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6"/>
              <p:cNvCxnSpPr/>
              <p:nvPr/>
            </p:nvCxnSpPr>
            <p:spPr>
              <a:xfrm>
                <a:off x="611559" y="3644685"/>
                <a:ext cx="3867305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ovéPole 19"/>
              <p:cNvSpPr txBox="1"/>
              <p:nvPr/>
            </p:nvSpPr>
            <p:spPr>
              <a:xfrm>
                <a:off x="4408075" y="3662178"/>
                <a:ext cx="724951" cy="3486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rgbClr val="00B050"/>
                    </a:solidFill>
                  </a:rPr>
                  <a:t>x</a:t>
                </a:r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1775215" y="1197013"/>
                <a:ext cx="4680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y</a:t>
                </a:r>
                <a:endParaRPr lang="cs-CZ" dirty="0"/>
              </a:p>
            </p:txBody>
          </p:sp>
        </p:grpSp>
        <p:grpSp>
          <p:nvGrpSpPr>
            <p:cNvPr id="6" name="Skupina 5"/>
            <p:cNvGrpSpPr/>
            <p:nvPr/>
          </p:nvGrpSpPr>
          <p:grpSpPr>
            <a:xfrm>
              <a:off x="390739" y="1402197"/>
              <a:ext cx="4085196" cy="3978568"/>
              <a:chOff x="390739" y="1402197"/>
              <a:chExt cx="4085196" cy="3978568"/>
            </a:xfrm>
          </p:grpSpPr>
          <p:sp>
            <p:nvSpPr>
              <p:cNvPr id="7" name="TextovéPole 6"/>
              <p:cNvSpPr txBox="1"/>
              <p:nvPr/>
            </p:nvSpPr>
            <p:spPr>
              <a:xfrm>
                <a:off x="3898221" y="3696372"/>
                <a:ext cx="40208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0°</a:t>
                </a:r>
                <a:endParaRPr lang="cs-CZ" i="1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90739" y="3696373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180°</a:t>
                </a:r>
                <a:endParaRPr lang="cs-CZ" i="1" dirty="0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2465399" y="5066334"/>
                <a:ext cx="804162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270°</a:t>
                </a:r>
                <a:endParaRPr lang="cs-CZ" i="1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2505004" y="1888595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90°</a:t>
                </a:r>
                <a:endParaRPr lang="cs-CZ" i="1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516982" y="1402197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I.</a:t>
                </a:r>
                <a:endParaRPr lang="cs-CZ" i="1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753215" y="1413540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II.</a:t>
                </a:r>
                <a:endParaRPr lang="cs-CZ" i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627831" y="4947911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III.</a:t>
                </a:r>
                <a:endParaRPr lang="cs-CZ" i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750984" y="4947911"/>
                <a:ext cx="724951" cy="314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IV.</a:t>
                </a:r>
                <a:endParaRPr lang="cs-CZ" i="1" dirty="0"/>
              </a:p>
            </p:txBody>
          </p:sp>
        </p:grp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Obdélník 21"/>
              <p:cNvSpPr/>
              <p:nvPr/>
            </p:nvSpPr>
            <p:spPr>
              <a:xfrm>
                <a:off x="6553033" y="2827059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</m:oMath>
                  </m:oMathPara>
                </a14:m>
                <a:endParaRPr lang="cs-CZ" sz="4400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033" y="2827059"/>
                <a:ext cx="728084" cy="76944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/>
          <p:cNvCxnSpPr>
            <a:stCxn id="4" idx="6"/>
          </p:cNvCxnSpPr>
          <p:nvPr/>
        </p:nvCxnSpPr>
        <p:spPr>
          <a:xfrm flipH="1">
            <a:off x="4806825" y="3928109"/>
            <a:ext cx="1587570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endCxn id="4" idx="2"/>
          </p:cNvCxnSpPr>
          <p:nvPr/>
        </p:nvCxnSpPr>
        <p:spPr>
          <a:xfrm flipH="1">
            <a:off x="3221670" y="3928109"/>
            <a:ext cx="158515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Obdélník 26"/>
              <p:cNvSpPr/>
              <p:nvPr/>
            </p:nvSpPr>
            <p:spPr>
              <a:xfrm>
                <a:off x="2222438" y="4109509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</m:oMath>
                  </m:oMathPara>
                </a14:m>
                <a:endParaRPr lang="cs-CZ" sz="4400" b="1" i="1" dirty="0">
                  <a:solidFill>
                    <a:srgbClr val="00B0F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438" y="4109509"/>
                <a:ext cx="728084" cy="76944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Obdélník 24"/>
              <p:cNvSpPr/>
              <p:nvPr/>
            </p:nvSpPr>
            <p:spPr>
              <a:xfrm>
                <a:off x="2240231" y="2876326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</m:oMath>
                  </m:oMathPara>
                </a14:m>
                <a:endParaRPr lang="cs-CZ" sz="4400" b="1" i="1" dirty="0">
                  <a:solidFill>
                    <a:srgbClr val="00B0F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0231" y="2876326"/>
                <a:ext cx="728084" cy="76944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Obdélník 27"/>
              <p:cNvSpPr/>
              <p:nvPr/>
            </p:nvSpPr>
            <p:spPr>
              <a:xfrm>
                <a:off x="6553033" y="4116105"/>
                <a:ext cx="72808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</m:oMath>
                  </m:oMathPara>
                </a14:m>
                <a:endParaRPr lang="cs-CZ" sz="4400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8" name="Obdélník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033" y="4116105"/>
                <a:ext cx="728084" cy="769441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blouk 28"/>
          <p:cNvSpPr/>
          <p:nvPr/>
        </p:nvSpPr>
        <p:spPr>
          <a:xfrm rot="1905672">
            <a:off x="3766274" y="2869305"/>
            <a:ext cx="2052555" cy="1717509"/>
          </a:xfrm>
          <a:prstGeom prst="arc">
            <a:avLst>
              <a:gd name="adj1" fmla="val 17629439"/>
              <a:gd name="adj2" fmla="val 20268153"/>
            </a:avLst>
          </a:prstGeom>
          <a:ln>
            <a:solidFill>
              <a:srgbClr val="990033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4809241" y="2215863"/>
            <a:ext cx="1776307" cy="1693715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929761" y="2876326"/>
            <a:ext cx="30683" cy="1051783"/>
          </a:xfrm>
          <a:prstGeom prst="line">
            <a:avLst/>
          </a:prstGeom>
          <a:ln>
            <a:solidFill>
              <a:srgbClr val="9900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2858803" y="3284984"/>
            <a:ext cx="1948022" cy="62303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louk 33"/>
          <p:cNvSpPr/>
          <p:nvPr/>
        </p:nvSpPr>
        <p:spPr>
          <a:xfrm rot="14184008">
            <a:off x="3499701" y="2635366"/>
            <a:ext cx="2585702" cy="2631892"/>
          </a:xfrm>
          <a:prstGeom prst="arc">
            <a:avLst>
              <a:gd name="adj1" fmla="val 10914124"/>
              <a:gd name="adj2" fmla="val 7346104"/>
            </a:avLst>
          </a:prstGeom>
          <a:ln>
            <a:solidFill>
              <a:srgbClr val="990033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/>
          <p:nvPr/>
        </p:nvCxnSpPr>
        <p:spPr>
          <a:xfrm>
            <a:off x="5587351" y="3928109"/>
            <a:ext cx="0" cy="1301091"/>
          </a:xfrm>
          <a:prstGeom prst="line">
            <a:avLst/>
          </a:prstGeom>
          <a:ln>
            <a:solidFill>
              <a:srgbClr val="9900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822166" y="3928109"/>
            <a:ext cx="1122936" cy="0"/>
          </a:xfrm>
          <a:prstGeom prst="line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 flipV="1">
            <a:off x="4831523" y="3928110"/>
            <a:ext cx="820784" cy="1468914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louk 47"/>
          <p:cNvSpPr/>
          <p:nvPr/>
        </p:nvSpPr>
        <p:spPr>
          <a:xfrm rot="16922648">
            <a:off x="3157688" y="2658081"/>
            <a:ext cx="3212490" cy="2976830"/>
          </a:xfrm>
          <a:prstGeom prst="arc">
            <a:avLst>
              <a:gd name="adj1" fmla="val 17057019"/>
              <a:gd name="adj2" fmla="val 4180369"/>
            </a:avLst>
          </a:prstGeom>
          <a:ln>
            <a:solidFill>
              <a:srgbClr val="00B0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nice 34"/>
          <p:cNvCxnSpPr/>
          <p:nvPr/>
        </p:nvCxnSpPr>
        <p:spPr>
          <a:xfrm>
            <a:off x="3347574" y="3499448"/>
            <a:ext cx="0" cy="408570"/>
          </a:xfrm>
          <a:prstGeom prst="line">
            <a:avLst/>
          </a:prstGeom>
          <a:ln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 flipV="1">
            <a:off x="3347574" y="3923626"/>
            <a:ext cx="1432198" cy="1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208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  <p:bldP spid="25" grpId="0" animBg="1"/>
      <p:bldP spid="28" grpId="0" animBg="1"/>
      <p:bldP spid="29" grpId="0" animBg="1"/>
      <p:bldP spid="34" grpId="0" animBg="1"/>
      <p:bldP spid="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200" b="1" dirty="0" smtClean="0">
                <a:solidFill>
                  <a:srgbClr val="00B0F0"/>
                </a:solidFill>
              </a:rPr>
              <a:t>Určete kvadrant a hodnotu </a:t>
            </a:r>
            <a:r>
              <a:rPr lang="cs-CZ" sz="3200" b="1" dirty="0" smtClean="0">
                <a:solidFill>
                  <a:srgbClr val="00B0F0"/>
                </a:solidFill>
              </a:rPr>
              <a:t>funkce 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220072" y="1484784"/>
            <a:ext cx="1152128" cy="473523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III., –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1024464" y="1484784"/>
            <a:ext cx="1656183" cy="515002"/>
          </a:xfrm>
        </p:spPr>
        <p:txBody>
          <a:bodyPr/>
          <a:lstStyle/>
          <a:p>
            <a:r>
              <a:rPr lang="cs-CZ" dirty="0" smtClean="0"/>
              <a:t>sin 250°</a:t>
            </a:r>
          </a:p>
        </p:txBody>
      </p:sp>
      <p:sp>
        <p:nvSpPr>
          <p:cNvPr id="10" name="Zástupný symbol pro obsah 6"/>
          <p:cNvSpPr txBox="1">
            <a:spLocks/>
          </p:cNvSpPr>
          <p:nvPr/>
        </p:nvSpPr>
        <p:spPr bwMode="auto">
          <a:xfrm>
            <a:off x="1009876" y="2060848"/>
            <a:ext cx="1761912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cos 340°</a:t>
            </a:r>
          </a:p>
          <a:p>
            <a:pPr marL="0" indent="0">
              <a:buFont typeface="Arial" charset="0"/>
              <a:buNone/>
            </a:pPr>
            <a:endParaRPr lang="cs-CZ" dirty="0"/>
          </a:p>
        </p:txBody>
      </p:sp>
      <p:sp>
        <p:nvSpPr>
          <p:cNvPr id="11" name="Zástupný symbol pro obsah 8"/>
          <p:cNvSpPr txBox="1">
            <a:spLocks/>
          </p:cNvSpPr>
          <p:nvPr/>
        </p:nvSpPr>
        <p:spPr bwMode="auto">
          <a:xfrm>
            <a:off x="1006532" y="2636913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330</a:t>
            </a:r>
            <a:r>
              <a:rPr lang="cs-CZ" dirty="0" smtClean="0"/>
              <a:t>°</a:t>
            </a:r>
            <a:endParaRPr lang="cs-CZ" dirty="0"/>
          </a:p>
        </p:txBody>
      </p:sp>
      <p:sp>
        <p:nvSpPr>
          <p:cNvPr id="14" name="Zástupný symbol pro obsah 8"/>
          <p:cNvSpPr txBox="1">
            <a:spLocks/>
          </p:cNvSpPr>
          <p:nvPr/>
        </p:nvSpPr>
        <p:spPr bwMode="auto">
          <a:xfrm>
            <a:off x="1026130" y="4206966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30°</a:t>
            </a:r>
            <a:endParaRPr lang="cs-CZ" dirty="0"/>
          </a:p>
        </p:txBody>
      </p:sp>
      <p:sp>
        <p:nvSpPr>
          <p:cNvPr id="15" name="Zástupný symbol pro obsah 8"/>
          <p:cNvSpPr txBox="1">
            <a:spLocks/>
          </p:cNvSpPr>
          <p:nvPr/>
        </p:nvSpPr>
        <p:spPr bwMode="auto">
          <a:xfrm>
            <a:off x="1028237" y="3686501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230°</a:t>
            </a:r>
            <a:endParaRPr lang="cs-CZ" dirty="0"/>
          </a:p>
        </p:txBody>
      </p:sp>
      <p:sp>
        <p:nvSpPr>
          <p:cNvPr id="16" name="Zástupný symbol pro obsah 6"/>
          <p:cNvSpPr txBox="1">
            <a:spLocks/>
          </p:cNvSpPr>
          <p:nvPr/>
        </p:nvSpPr>
        <p:spPr bwMode="auto">
          <a:xfrm>
            <a:off x="1043608" y="4770113"/>
            <a:ext cx="1761912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cos </a:t>
            </a:r>
            <a:r>
              <a:rPr lang="cs-CZ" dirty="0" smtClean="0"/>
              <a:t>140</a:t>
            </a:r>
            <a:r>
              <a:rPr lang="cs-CZ" dirty="0"/>
              <a:t>°</a:t>
            </a:r>
          </a:p>
          <a:p>
            <a:pPr marL="0" indent="0">
              <a:buFont typeface="Arial" charset="0"/>
              <a:buNone/>
            </a:pPr>
            <a:endParaRPr lang="cs-CZ" dirty="0"/>
          </a:p>
        </p:txBody>
      </p:sp>
      <p:sp>
        <p:nvSpPr>
          <p:cNvPr id="17" name="Zástupný symbol pro obsah 8"/>
          <p:cNvSpPr txBox="1">
            <a:spLocks/>
          </p:cNvSpPr>
          <p:nvPr/>
        </p:nvSpPr>
        <p:spPr bwMode="auto">
          <a:xfrm>
            <a:off x="1026130" y="3194422"/>
            <a:ext cx="1660973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cos 150°</a:t>
            </a:r>
            <a:endParaRPr lang="cs-CZ" dirty="0"/>
          </a:p>
        </p:txBody>
      </p:sp>
      <p:sp>
        <p:nvSpPr>
          <p:cNvPr id="18" name="Zástupný symbol pro obsah 6"/>
          <p:cNvSpPr txBox="1">
            <a:spLocks/>
          </p:cNvSpPr>
          <p:nvPr/>
        </p:nvSpPr>
        <p:spPr bwMode="auto">
          <a:xfrm>
            <a:off x="5242670" y="2708920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IV., –</a:t>
            </a:r>
          </a:p>
        </p:txBody>
      </p:sp>
      <p:sp>
        <p:nvSpPr>
          <p:cNvPr id="19" name="Zástupný symbol pro obsah 6"/>
          <p:cNvSpPr txBox="1">
            <a:spLocks/>
          </p:cNvSpPr>
          <p:nvPr/>
        </p:nvSpPr>
        <p:spPr bwMode="auto">
          <a:xfrm>
            <a:off x="5242670" y="2060848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990033"/>
                </a:solidFill>
              </a:rPr>
              <a:t>IV., +</a:t>
            </a:r>
          </a:p>
        </p:txBody>
      </p:sp>
      <p:sp>
        <p:nvSpPr>
          <p:cNvPr id="20" name="Zástupný symbol pro obsah 6"/>
          <p:cNvSpPr txBox="1">
            <a:spLocks/>
          </p:cNvSpPr>
          <p:nvPr/>
        </p:nvSpPr>
        <p:spPr bwMode="auto">
          <a:xfrm>
            <a:off x="5229650" y="3212978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II., –</a:t>
            </a:r>
          </a:p>
        </p:txBody>
      </p:sp>
      <p:sp>
        <p:nvSpPr>
          <p:cNvPr id="21" name="Zástupný symbol pro obsah 6"/>
          <p:cNvSpPr txBox="1">
            <a:spLocks/>
          </p:cNvSpPr>
          <p:nvPr/>
        </p:nvSpPr>
        <p:spPr bwMode="auto">
          <a:xfrm>
            <a:off x="5250129" y="4160024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990033"/>
                </a:solidFill>
              </a:rPr>
              <a:t>I., +</a:t>
            </a:r>
          </a:p>
        </p:txBody>
      </p:sp>
      <p:sp>
        <p:nvSpPr>
          <p:cNvPr id="22" name="Zástupný symbol pro obsah 6"/>
          <p:cNvSpPr txBox="1">
            <a:spLocks/>
          </p:cNvSpPr>
          <p:nvPr/>
        </p:nvSpPr>
        <p:spPr bwMode="auto">
          <a:xfrm>
            <a:off x="5250129" y="4770113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II., –</a:t>
            </a:r>
          </a:p>
        </p:txBody>
      </p:sp>
      <p:sp>
        <p:nvSpPr>
          <p:cNvPr id="23" name="Zástupný symbol pro obsah 6"/>
          <p:cNvSpPr txBox="1">
            <a:spLocks/>
          </p:cNvSpPr>
          <p:nvPr/>
        </p:nvSpPr>
        <p:spPr bwMode="auto">
          <a:xfrm>
            <a:off x="5242670" y="3686501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III., –</a:t>
            </a:r>
          </a:p>
        </p:txBody>
      </p:sp>
      <p:sp>
        <p:nvSpPr>
          <p:cNvPr id="24" name="Zástupný symbol pro obsah 8"/>
          <p:cNvSpPr txBox="1">
            <a:spLocks/>
          </p:cNvSpPr>
          <p:nvPr/>
        </p:nvSpPr>
        <p:spPr bwMode="auto">
          <a:xfrm>
            <a:off x="1043608" y="5346178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1</a:t>
            </a:r>
            <a:r>
              <a:rPr lang="cs-CZ" dirty="0" smtClean="0"/>
              <a:t>30°</a:t>
            </a:r>
            <a:endParaRPr lang="cs-CZ" dirty="0"/>
          </a:p>
        </p:txBody>
      </p:sp>
      <p:sp>
        <p:nvSpPr>
          <p:cNvPr id="25" name="Zástupný symbol pro obsah 6"/>
          <p:cNvSpPr txBox="1">
            <a:spLocks/>
          </p:cNvSpPr>
          <p:nvPr/>
        </p:nvSpPr>
        <p:spPr bwMode="auto">
          <a:xfrm>
            <a:off x="5250129" y="5309017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990033"/>
                </a:solidFill>
              </a:rPr>
              <a:t>II., +</a:t>
            </a:r>
          </a:p>
        </p:txBody>
      </p:sp>
    </p:spTree>
    <p:extLst>
      <p:ext uri="{BB962C8B-B14F-4D97-AF65-F5344CB8AC3E}">
        <p14:creationId xmlns:p14="http://schemas.microsoft.com/office/powerpoint/2010/main" xmlns="" val="394562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200" b="1" dirty="0" smtClean="0">
                <a:solidFill>
                  <a:srgbClr val="00B0F0"/>
                </a:solidFill>
              </a:rPr>
              <a:t>Určete kvadrant a hodnotu </a:t>
            </a:r>
            <a:r>
              <a:rPr lang="cs-CZ" sz="3200" b="1" dirty="0" smtClean="0">
                <a:solidFill>
                  <a:srgbClr val="00B0F0"/>
                </a:solidFill>
              </a:rPr>
              <a:t>funkce 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220072" y="1484784"/>
            <a:ext cx="1152128" cy="473523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III., –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1024464" y="1484784"/>
            <a:ext cx="1656183" cy="515002"/>
          </a:xfrm>
        </p:spPr>
        <p:txBody>
          <a:bodyPr/>
          <a:lstStyle/>
          <a:p>
            <a:r>
              <a:rPr lang="cs-CZ" dirty="0" smtClean="0"/>
              <a:t>sin 970°</a:t>
            </a:r>
          </a:p>
        </p:txBody>
      </p:sp>
      <p:sp>
        <p:nvSpPr>
          <p:cNvPr id="10" name="Zástupný symbol pro obsah 6"/>
          <p:cNvSpPr txBox="1">
            <a:spLocks/>
          </p:cNvSpPr>
          <p:nvPr/>
        </p:nvSpPr>
        <p:spPr bwMode="auto">
          <a:xfrm>
            <a:off x="1009876" y="2060848"/>
            <a:ext cx="1761912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cos </a:t>
            </a:r>
            <a:r>
              <a:rPr lang="cs-CZ" dirty="0" smtClean="0"/>
              <a:t>630</a:t>
            </a:r>
            <a:r>
              <a:rPr lang="cs-CZ" dirty="0"/>
              <a:t>°</a:t>
            </a:r>
          </a:p>
          <a:p>
            <a:pPr marL="0" indent="0">
              <a:buFont typeface="Arial" charset="0"/>
              <a:buNone/>
            </a:pPr>
            <a:endParaRPr lang="cs-CZ" dirty="0"/>
          </a:p>
        </p:txBody>
      </p:sp>
      <p:sp>
        <p:nvSpPr>
          <p:cNvPr id="11" name="Zástupný symbol pro obsah 8"/>
          <p:cNvSpPr txBox="1">
            <a:spLocks/>
          </p:cNvSpPr>
          <p:nvPr/>
        </p:nvSpPr>
        <p:spPr bwMode="auto">
          <a:xfrm>
            <a:off x="1006532" y="2636913"/>
            <a:ext cx="179898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(–60°)</a:t>
            </a:r>
            <a:endParaRPr lang="cs-CZ" dirty="0"/>
          </a:p>
        </p:txBody>
      </p:sp>
      <p:sp>
        <p:nvSpPr>
          <p:cNvPr id="14" name="Zástupný symbol pro obsah 8"/>
          <p:cNvSpPr txBox="1">
            <a:spLocks/>
          </p:cNvSpPr>
          <p:nvPr/>
        </p:nvSpPr>
        <p:spPr bwMode="auto">
          <a:xfrm>
            <a:off x="1026130" y="4206966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430°</a:t>
            </a:r>
            <a:endParaRPr lang="cs-CZ" dirty="0"/>
          </a:p>
        </p:txBody>
      </p:sp>
      <p:sp>
        <p:nvSpPr>
          <p:cNvPr id="15" name="Zástupný symbol pro obsah 8"/>
          <p:cNvSpPr txBox="1">
            <a:spLocks/>
          </p:cNvSpPr>
          <p:nvPr/>
        </p:nvSpPr>
        <p:spPr bwMode="auto">
          <a:xfrm>
            <a:off x="1028237" y="3686501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90°</a:t>
            </a:r>
            <a:endParaRPr lang="cs-CZ" dirty="0"/>
          </a:p>
        </p:txBody>
      </p:sp>
      <p:sp>
        <p:nvSpPr>
          <p:cNvPr id="16" name="Zástupný symbol pro obsah 6"/>
          <p:cNvSpPr txBox="1">
            <a:spLocks/>
          </p:cNvSpPr>
          <p:nvPr/>
        </p:nvSpPr>
        <p:spPr bwMode="auto">
          <a:xfrm>
            <a:off x="1043608" y="4770113"/>
            <a:ext cx="2088232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cos </a:t>
            </a:r>
            <a:r>
              <a:rPr lang="cs-CZ" dirty="0" smtClean="0"/>
              <a:t>(–140°)</a:t>
            </a:r>
            <a:endParaRPr lang="cs-CZ" dirty="0"/>
          </a:p>
          <a:p>
            <a:pPr marL="0" indent="0">
              <a:buFont typeface="Arial" charset="0"/>
              <a:buNone/>
            </a:pPr>
            <a:endParaRPr lang="cs-CZ" dirty="0"/>
          </a:p>
        </p:txBody>
      </p:sp>
      <p:sp>
        <p:nvSpPr>
          <p:cNvPr id="17" name="Zástupný symbol pro obsah 8"/>
          <p:cNvSpPr txBox="1">
            <a:spLocks/>
          </p:cNvSpPr>
          <p:nvPr/>
        </p:nvSpPr>
        <p:spPr bwMode="auto">
          <a:xfrm>
            <a:off x="1026130" y="3194422"/>
            <a:ext cx="1660973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cos 180°</a:t>
            </a:r>
            <a:endParaRPr lang="cs-CZ" dirty="0"/>
          </a:p>
        </p:txBody>
      </p:sp>
      <p:sp>
        <p:nvSpPr>
          <p:cNvPr id="18" name="Zástupný symbol pro obsah 6"/>
          <p:cNvSpPr txBox="1">
            <a:spLocks/>
          </p:cNvSpPr>
          <p:nvPr/>
        </p:nvSpPr>
        <p:spPr bwMode="auto">
          <a:xfrm>
            <a:off x="5242670" y="2708920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IV., –</a:t>
            </a:r>
          </a:p>
        </p:txBody>
      </p:sp>
      <p:sp>
        <p:nvSpPr>
          <p:cNvPr id="19" name="Zástupný symbol pro obsah 6"/>
          <p:cNvSpPr txBox="1">
            <a:spLocks/>
          </p:cNvSpPr>
          <p:nvPr/>
        </p:nvSpPr>
        <p:spPr bwMode="auto">
          <a:xfrm>
            <a:off x="5242670" y="2060848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20" name="Zástupný symbol pro obsah 6"/>
          <p:cNvSpPr txBox="1">
            <a:spLocks/>
          </p:cNvSpPr>
          <p:nvPr/>
        </p:nvSpPr>
        <p:spPr bwMode="auto">
          <a:xfrm>
            <a:off x="5229650" y="3212978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–1</a:t>
            </a:r>
          </a:p>
        </p:txBody>
      </p:sp>
      <p:sp>
        <p:nvSpPr>
          <p:cNvPr id="21" name="Zástupný symbol pro obsah 6"/>
          <p:cNvSpPr txBox="1">
            <a:spLocks/>
          </p:cNvSpPr>
          <p:nvPr/>
        </p:nvSpPr>
        <p:spPr bwMode="auto">
          <a:xfrm>
            <a:off x="5250129" y="4160024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990033"/>
                </a:solidFill>
              </a:rPr>
              <a:t>I., +</a:t>
            </a:r>
          </a:p>
        </p:txBody>
      </p:sp>
      <p:sp>
        <p:nvSpPr>
          <p:cNvPr id="22" name="Zástupný symbol pro obsah 6"/>
          <p:cNvSpPr txBox="1">
            <a:spLocks/>
          </p:cNvSpPr>
          <p:nvPr/>
        </p:nvSpPr>
        <p:spPr bwMode="auto">
          <a:xfrm>
            <a:off x="5250129" y="4770113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</a:rPr>
              <a:t>III., –</a:t>
            </a:r>
          </a:p>
        </p:txBody>
      </p:sp>
      <p:sp>
        <p:nvSpPr>
          <p:cNvPr id="23" name="Zástupný symbol pro obsah 6"/>
          <p:cNvSpPr txBox="1">
            <a:spLocks/>
          </p:cNvSpPr>
          <p:nvPr/>
        </p:nvSpPr>
        <p:spPr bwMode="auto">
          <a:xfrm>
            <a:off x="5242670" y="3686501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rgbClr val="990033"/>
                </a:solidFill>
              </a:rPr>
              <a:t>1</a:t>
            </a:r>
            <a:endParaRPr lang="cs-CZ" dirty="0" smtClean="0">
              <a:solidFill>
                <a:srgbClr val="990033"/>
              </a:solidFill>
            </a:endParaRPr>
          </a:p>
        </p:txBody>
      </p:sp>
      <p:sp>
        <p:nvSpPr>
          <p:cNvPr id="24" name="Zástupný symbol pro obsah 8"/>
          <p:cNvSpPr txBox="1">
            <a:spLocks/>
          </p:cNvSpPr>
          <p:nvPr/>
        </p:nvSpPr>
        <p:spPr bwMode="auto">
          <a:xfrm>
            <a:off x="1043608" y="5346178"/>
            <a:ext cx="1512168" cy="57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sin </a:t>
            </a:r>
            <a:r>
              <a:rPr lang="cs-CZ" dirty="0" smtClean="0"/>
              <a:t>0°</a:t>
            </a:r>
            <a:endParaRPr lang="cs-CZ" dirty="0"/>
          </a:p>
        </p:txBody>
      </p:sp>
      <p:sp>
        <p:nvSpPr>
          <p:cNvPr id="25" name="Zástupný symbol pro obsah 6"/>
          <p:cNvSpPr txBox="1">
            <a:spLocks/>
          </p:cNvSpPr>
          <p:nvPr/>
        </p:nvSpPr>
        <p:spPr bwMode="auto">
          <a:xfrm>
            <a:off x="5250129" y="5309017"/>
            <a:ext cx="1152128" cy="47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50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xmlns="" val="164624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Zdroje, seznam literatury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7172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sz="1600" dirty="0" err="1" smtClean="0">
                <a:latin typeface="Arial" charset="0"/>
                <a:cs typeface="Arial" charset="0"/>
              </a:rPr>
              <a:t>Klodner</a:t>
            </a:r>
            <a:r>
              <a:rPr lang="cs-CZ" sz="1600" dirty="0" smtClean="0">
                <a:latin typeface="Arial" charset="0"/>
                <a:cs typeface="Arial" charset="0"/>
              </a:rPr>
              <a:t>, J.: </a:t>
            </a:r>
            <a:r>
              <a:rPr lang="cs-CZ" sz="1600" i="1" dirty="0" smtClean="0">
                <a:latin typeface="Arial" charset="0"/>
                <a:cs typeface="Arial" charset="0"/>
              </a:rPr>
              <a:t>Sbírka úloh z matematiky pro obchodní akademie, </a:t>
            </a:r>
            <a:r>
              <a:rPr lang="cs-CZ" sz="1600" dirty="0" smtClean="0">
                <a:latin typeface="Arial" charset="0"/>
                <a:cs typeface="Arial" charset="0"/>
              </a:rPr>
              <a:t>Svitavská tiskárna,        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Svitavy, 1998, ISBN neuvedeno</a:t>
            </a: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Dílo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smí být dále šířeno pod licencí CC BY-SA.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Všechna neocitovaná autorská díla jsou dílem autor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ky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MS Office.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800" dirty="0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endParaRPr lang="cs-CZ" sz="14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2346</TotalTime>
  <Words>369</Words>
  <Application>Microsoft Office PowerPoint</Application>
  <PresentationFormat>Předvádění na obrazovce (4:3)</PresentationFormat>
  <Paragraphs>175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Obchodní akademie, Střední odborná škola   a Jazyková škola s právem státní jazykové zkoušky,  Hradec Králové</vt:lpstr>
      <vt:lpstr>Jednotková kružnice</vt:lpstr>
      <vt:lpstr>Velikosti úhlů v jednotkové kružnici</vt:lpstr>
      <vt:lpstr>Hodnoty goniometrických funkcí  v jednotlivých kvadrantech</vt:lpstr>
      <vt:lpstr>Hodnoty goniometrických funkcí  na jednotkové kružnici</vt:lpstr>
      <vt:lpstr>Funkce sinus v jednotlivých kvadrantech</vt:lpstr>
      <vt:lpstr>Funkce kosinus v jednotlivých kvadrantech</vt:lpstr>
      <vt:lpstr>Určete kvadrant a hodnotu funkce </vt:lpstr>
      <vt:lpstr>Určete kvadrant a hodnotu funkce </vt:lpstr>
      <vt:lpstr>Zdroje, seznam literatury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302</cp:revision>
  <dcterms:created xsi:type="dcterms:W3CDTF">2012-11-30T22:17:21Z</dcterms:created>
  <dcterms:modified xsi:type="dcterms:W3CDTF">2014-06-22T14:26:47Z</dcterms:modified>
</cp:coreProperties>
</file>