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324" r:id="rId3"/>
    <p:sldId id="326" r:id="rId4"/>
    <p:sldId id="322" r:id="rId5"/>
    <p:sldId id="332" r:id="rId6"/>
    <p:sldId id="327" r:id="rId7"/>
    <p:sldId id="26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720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5084350"/>
              </p:ext>
            </p:extLst>
          </p:nvPr>
        </p:nvGraphicFramePr>
        <p:xfrm>
          <a:off x="250825" y="2781300"/>
          <a:ext cx="8569325" cy="43309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VY_32_INOVACE_1_FUNKCE_17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goniometrických funkcí tg x, cotg x pomocí jednotkové kružnice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goniometrických funkcí tg x, cotg x pomocí jednotkové kružnice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</a:rPr>
              <a:t>Funkce </a:t>
            </a:r>
            <a:r>
              <a:rPr lang="cs-CZ" sz="3200" b="1" dirty="0">
                <a:solidFill>
                  <a:srgbClr val="990033"/>
                </a:solidFill>
              </a:rPr>
              <a:t>tangens v jednotlivých kvadrantech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604273" y="1316442"/>
            <a:ext cx="5091072" cy="4805594"/>
            <a:chOff x="390739" y="1196752"/>
            <a:chExt cx="4742287" cy="4536504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" name="Ovál 3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>
            <p:sp>
              <p:nvSpPr>
                <p:cNvPr id="4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5" name="Skupina 4"/>
            <p:cNvGrpSpPr/>
            <p:nvPr/>
          </p:nvGrpSpPr>
          <p:grpSpPr>
            <a:xfrm>
              <a:off x="611559" y="1196752"/>
              <a:ext cx="4521467" cy="4536504"/>
              <a:chOff x="611559" y="1196752"/>
              <a:chExt cx="4521467" cy="4536504"/>
            </a:xfrm>
          </p:grpSpPr>
          <p:cxnSp>
            <p:nvCxnSpPr>
              <p:cNvPr id="18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775215" y="1197013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390739" y="1402197"/>
              <a:ext cx="4085196" cy="3978568"/>
              <a:chOff x="390739" y="1402197"/>
              <a:chExt cx="4085196" cy="3978568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</p:grp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Obdélník 21"/>
              <p:cNvSpPr/>
              <p:nvPr/>
            </p:nvSpPr>
            <p:spPr>
              <a:xfrm>
                <a:off x="6617013" y="2713748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7013" y="2713748"/>
                <a:ext cx="728084" cy="76944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Obdélník 26"/>
              <p:cNvSpPr/>
              <p:nvPr/>
            </p:nvSpPr>
            <p:spPr>
              <a:xfrm>
                <a:off x="6697917" y="4632485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7917" y="4632485"/>
                <a:ext cx="728084" cy="76944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6403862" y="1465669"/>
            <a:ext cx="20143" cy="4805594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382543" y="1700614"/>
            <a:ext cx="3709738" cy="3589493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708398" y="2349413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708398" y="5324305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2253098">
            <a:off x="4044976" y="2795644"/>
            <a:ext cx="2095119" cy="2174007"/>
          </a:xfrm>
          <a:prstGeom prst="arc">
            <a:avLst>
              <a:gd name="adj1" fmla="val 16316957"/>
              <a:gd name="adj2" fmla="val 19386014"/>
            </a:avLst>
          </a:prstGeom>
          <a:ln>
            <a:solidFill>
              <a:srgbClr val="99003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H="1" flipV="1">
            <a:off x="2411760" y="2965104"/>
            <a:ext cx="5283585" cy="21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louk 40"/>
          <p:cNvSpPr/>
          <p:nvPr/>
        </p:nvSpPr>
        <p:spPr>
          <a:xfrm rot="1627771">
            <a:off x="3906609" y="2967780"/>
            <a:ext cx="1946354" cy="2156173"/>
          </a:xfrm>
          <a:prstGeom prst="arc">
            <a:avLst>
              <a:gd name="adj1" fmla="val 10828017"/>
              <a:gd name="adj2" fmla="val 19509404"/>
            </a:avLst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Obdélník 42"/>
              <p:cNvSpPr/>
              <p:nvPr/>
            </p:nvSpPr>
            <p:spPr>
              <a:xfrm>
                <a:off x="2350887" y="4485748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0887" y="4485748"/>
                <a:ext cx="728084" cy="76944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Obdélník 43"/>
              <p:cNvSpPr/>
              <p:nvPr/>
            </p:nvSpPr>
            <p:spPr>
              <a:xfrm>
                <a:off x="2283888" y="2949798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3888" y="2949798"/>
                <a:ext cx="728084" cy="76944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6404466" y="2432594"/>
            <a:ext cx="1207" cy="146891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403862" y="3928109"/>
            <a:ext cx="1811" cy="653019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7129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7" grpId="0" animBg="1"/>
      <p:bldP spid="31" grpId="0" animBg="1"/>
      <p:bldP spid="32" grpId="0" animBg="1"/>
      <p:bldP spid="34" grpId="0" animBg="1"/>
      <p:bldP spid="41" grpId="0" animBg="1"/>
      <p:bldP spid="43" grpId="0" animBg="1"/>
      <p:bldP spid="4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990033"/>
                </a:solidFill>
              </a:rPr>
              <a:t>Funkce kotangens v jednotlivých kvadrantech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604273" y="1316442"/>
            <a:ext cx="5091072" cy="4805594"/>
            <a:chOff x="390739" y="1196752"/>
            <a:chExt cx="4742287" cy="4536504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" name="Ovál 3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>
            <p:sp>
              <p:nvSpPr>
                <p:cNvPr id="4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5" name="Skupina 4"/>
            <p:cNvGrpSpPr/>
            <p:nvPr/>
          </p:nvGrpSpPr>
          <p:grpSpPr>
            <a:xfrm>
              <a:off x="611559" y="1196752"/>
              <a:ext cx="4521467" cy="4536504"/>
              <a:chOff x="611559" y="1196752"/>
              <a:chExt cx="4521467" cy="4536504"/>
            </a:xfrm>
          </p:grpSpPr>
          <p:cxnSp>
            <p:nvCxnSpPr>
              <p:cNvPr id="18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775215" y="1197013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390739" y="1402197"/>
              <a:ext cx="4085196" cy="3978568"/>
              <a:chOff x="390739" y="1402197"/>
              <a:chExt cx="4085196" cy="3978568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</p:grp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Obdélník 21"/>
              <p:cNvSpPr/>
              <p:nvPr/>
            </p:nvSpPr>
            <p:spPr>
              <a:xfrm>
                <a:off x="5456037" y="1599333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037" y="1599333"/>
                <a:ext cx="728084" cy="76944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Obdélník 26"/>
              <p:cNvSpPr/>
              <p:nvPr/>
            </p:nvSpPr>
            <p:spPr>
              <a:xfrm>
                <a:off x="3407636" y="1599334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636" y="1599334"/>
                <a:ext cx="728084" cy="76944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H="1" flipV="1">
            <a:off x="251520" y="2431035"/>
            <a:ext cx="6552591" cy="1559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221670" y="1879171"/>
            <a:ext cx="3771402" cy="3536384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6307665" y="3810259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123662" y="3808862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921514">
            <a:off x="4239319" y="2907130"/>
            <a:ext cx="1898588" cy="1785896"/>
          </a:xfrm>
          <a:prstGeom prst="arc">
            <a:avLst>
              <a:gd name="adj1" fmla="val 17678542"/>
              <a:gd name="adj2" fmla="val 20935913"/>
            </a:avLst>
          </a:prstGeom>
          <a:ln>
            <a:solidFill>
              <a:srgbClr val="990033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H="1" flipV="1">
            <a:off x="539552" y="2215863"/>
            <a:ext cx="7155794" cy="28693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louk 39"/>
          <p:cNvSpPr/>
          <p:nvPr/>
        </p:nvSpPr>
        <p:spPr>
          <a:xfrm rot="1627771">
            <a:off x="3906609" y="2967780"/>
            <a:ext cx="1946354" cy="2156173"/>
          </a:xfrm>
          <a:prstGeom prst="arc">
            <a:avLst>
              <a:gd name="adj1" fmla="val 10828017"/>
              <a:gd name="adj2" fmla="val 19509404"/>
            </a:avLst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Obdélník 43"/>
              <p:cNvSpPr/>
              <p:nvPr/>
            </p:nvSpPr>
            <p:spPr>
              <a:xfrm>
                <a:off x="5583210" y="5064391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</m:oMath>
                  </m:oMathPara>
                </a14:m>
                <a:endParaRPr lang="cs-CZ" sz="4400" b="1" i="1" dirty="0">
                  <a:solidFill>
                    <a:srgbClr val="00B0F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3210" y="5064391"/>
                <a:ext cx="728084" cy="76944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Obdélník 44"/>
              <p:cNvSpPr/>
              <p:nvPr/>
            </p:nvSpPr>
            <p:spPr>
              <a:xfrm>
                <a:off x="3407636" y="5092723"/>
                <a:ext cx="728084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</m:oMath>
                  </m:oMathPara>
                </a14:m>
                <a:endParaRPr lang="cs-CZ" sz="4400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636" y="5092723"/>
                <a:ext cx="728084" cy="76944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>
            <a:endCxn id="4" idx="0"/>
          </p:cNvCxnSpPr>
          <p:nvPr/>
        </p:nvCxnSpPr>
        <p:spPr>
          <a:xfrm flipH="1">
            <a:off x="4808033" y="2432594"/>
            <a:ext cx="1596433" cy="806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4" idx="0"/>
          </p:cNvCxnSpPr>
          <p:nvPr/>
        </p:nvCxnSpPr>
        <p:spPr>
          <a:xfrm flipH="1">
            <a:off x="1115616" y="2440663"/>
            <a:ext cx="3692417" cy="311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8472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7" grpId="0" animBg="1"/>
      <p:bldP spid="31" grpId="0" animBg="1"/>
      <p:bldP spid="32" grpId="0" animBg="1"/>
      <p:bldP spid="34" grpId="0" animBg="1"/>
      <p:bldP spid="40" grpId="0" animBg="1"/>
      <p:bldP spid="44" grpId="0" animBg="1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80" y="476672"/>
            <a:ext cx="9036495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Hodnoty goniometrických funkcí v jednotlivých kvadrantech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1" name="Tabulka 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57919973"/>
              </p:ext>
            </p:extLst>
          </p:nvPr>
        </p:nvGraphicFramePr>
        <p:xfrm>
          <a:off x="1115616" y="2348880"/>
          <a:ext cx="6984775" cy="2952328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396955"/>
                <a:gridCol w="1396955"/>
                <a:gridCol w="1396955"/>
                <a:gridCol w="1396955"/>
                <a:gridCol w="1396955"/>
              </a:tblGrid>
              <a:tr h="498043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kvadrant</a:t>
                      </a:r>
                      <a:endParaRPr lang="cs-CZ" sz="2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990033"/>
                          </a:solidFill>
                        </a:rPr>
                        <a:t>I.</a:t>
                      </a:r>
                      <a:endParaRPr lang="cs-CZ" sz="2400" i="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990033"/>
                          </a:solidFill>
                        </a:rPr>
                        <a:t>II.</a:t>
                      </a: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990033"/>
                          </a:solidFill>
                        </a:rPr>
                        <a:t>III.</a:t>
                      </a: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990033"/>
                          </a:solidFill>
                        </a:rPr>
                        <a:t>IV.</a:t>
                      </a: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</a:tr>
              <a:tr h="651393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sin x</a:t>
                      </a:r>
                      <a:endParaRPr lang="cs-CZ" sz="2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/>
                    </a:p>
                  </a:txBody>
                  <a:tcPr/>
                </a:tc>
              </a:tr>
              <a:tr h="653456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cos x</a:t>
                      </a:r>
                      <a:endParaRPr lang="cs-CZ" sz="2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</a:tr>
              <a:tr h="651393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tg x</a:t>
                      </a:r>
                      <a:endParaRPr lang="cs-CZ" sz="2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</a:tr>
              <a:tr h="498043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cotg x</a:t>
                      </a:r>
                      <a:endParaRPr lang="cs-CZ" sz="2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solidFill>
                          <a:srgbClr val="990033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62" name="Tabulka 6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34033436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b="0" dirty="0" smtClean="0"/>
                        </a:p>
                      </a:txBody>
                      <a:tcPr/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62" name="Tabulka 6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534033436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3057" t="-84112" r="-303493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2174" t="-84112" r="-202174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3493" t="-84112" r="-103057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03493" t="-84112" r="-3057" b="-291589"/>
                          </a:stretch>
                        </a:blipFill>
                      </a:tcPr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63" name="Tabulka 6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1756813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b="0" dirty="0" smtClean="0"/>
                        </a:p>
                      </a:txBody>
                      <a:tcPr/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63" name="Tabulka 6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351756813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03057" t="-84112" r="-303493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02174" t="-84112" r="-202174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303493" t="-84112" r="-103057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403493" t="-84112" r="-3057" b="-291589"/>
                          </a:stretch>
                        </a:blipFill>
                      </a:tcPr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03057" t="-184112" r="-303493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02174" t="-184112" r="-202174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303493" t="-184112" r="-103057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403493" t="-184112" r="-3057" b="-191589"/>
                          </a:stretch>
                        </a:blipFill>
                      </a:tcPr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64" name="Tabulka 6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80826379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b="0" dirty="0" smtClean="0"/>
                        </a:p>
                      </a:txBody>
                      <a:tcPr/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64" name="Tabulka 6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1180826379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103057" t="-84112" r="-303493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202174" t="-84112" r="-202174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303493" t="-84112" r="-103057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403493" t="-84112" r="-3057" b="-291589"/>
                          </a:stretch>
                        </a:blipFill>
                      </a:tcPr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103057" t="-184112" r="-303493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202174" t="-184112" r="-202174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303493" t="-184112" r="-103057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403493" t="-184112" r="-3057" b="-191589"/>
                          </a:stretch>
                        </a:blipFill>
                      </a:tcPr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103057" t="-284112" r="-303493" b="-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202174" t="-284112" r="-202174" b="-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303493" t="-284112" r="-103057" b="-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403493" t="-284112" r="-3057" b="-91589"/>
                          </a:stretch>
                        </a:blipFill>
                      </a:tcPr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65" name="Tabulka 6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53828327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b="0" dirty="0" smtClean="0"/>
                        </a:p>
                      </a:txBody>
                      <a:tcPr/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+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65" name="Tabulka 6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653828327"/>
                  </p:ext>
                </p:extLst>
              </p:nvPr>
            </p:nvGraphicFramePr>
            <p:xfrm>
              <a:off x="1115616" y="2348880"/>
              <a:ext cx="6984775" cy="2952328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396955"/>
                    <a:gridCol w="1396955"/>
                    <a:gridCol w="1396955"/>
                    <a:gridCol w="1396955"/>
                    <a:gridCol w="1396955"/>
                  </a:tblGrid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kvadrant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I.</a:t>
                          </a:r>
                          <a:endParaRPr lang="cs-CZ" sz="2400" i="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III.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>
                              <a:solidFill>
                                <a:srgbClr val="990033"/>
                              </a:solidFill>
                            </a:rPr>
                            <a:t>IV.</a:t>
                          </a:r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sin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103057" t="-84112" r="-303493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202174" t="-84112" r="-202174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303493" t="-84112" r="-103057" b="-2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403493" t="-84112" r="-3057" b="-291589"/>
                          </a:stretch>
                        </a:blipFill>
                      </a:tcPr>
                    </a:tc>
                  </a:tr>
                  <a:tr h="653456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cos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103057" t="-184112" r="-303493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202174" t="-184112" r="-202174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303493" t="-184112" r="-103057" b="-1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403493" t="-184112" r="-3057" b="-191589"/>
                          </a:stretch>
                        </a:blipFill>
                      </a:tcPr>
                    </a:tc>
                  </a:tr>
                  <a:tr h="65139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103057" t="-284112" r="-303493" b="-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202174" t="-284112" r="-202174" b="-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303493" t="-284112" r="-103057" b="-9158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403493" t="-284112" r="-3057" b="-91589"/>
                          </a:stretch>
                        </a:blipFill>
                      </a:tcPr>
                    </a:tc>
                  </a:tr>
                  <a:tr h="49804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cotg x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103057" t="-501220" r="-303493" b="-19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202174" t="-501220" r="-202174" b="-19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303493" t="-501220" r="-103057" b="-19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l="-403493" t="-501220" r="-3057" b="-19512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xmlns="" val="346328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3200" b="1" dirty="0" smtClean="0">
                <a:solidFill>
                  <a:srgbClr val="00B0F0"/>
                </a:solidFill>
              </a:rPr>
              <a:t>Určete kvadrant a </a:t>
            </a:r>
            <a:r>
              <a:rPr lang="cs-CZ" sz="3200" b="1" smtClean="0">
                <a:solidFill>
                  <a:srgbClr val="00B0F0"/>
                </a:solidFill>
              </a:rPr>
              <a:t>hodnotu </a:t>
            </a:r>
            <a:r>
              <a:rPr lang="cs-CZ" sz="3200" b="1" smtClean="0">
                <a:solidFill>
                  <a:srgbClr val="00B0F0"/>
                </a:solidFill>
              </a:rPr>
              <a:t>funkce.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220072" y="1484784"/>
            <a:ext cx="1152128" cy="473523"/>
          </a:xfrm>
        </p:spPr>
        <p:txBody>
          <a:bodyPr/>
          <a:lstStyle/>
          <a:p>
            <a:r>
              <a:rPr lang="cs-CZ" dirty="0" smtClean="0">
                <a:solidFill>
                  <a:srgbClr val="990033"/>
                </a:solidFill>
              </a:rPr>
              <a:t>III., +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1024464" y="1484784"/>
            <a:ext cx="1656183" cy="515002"/>
          </a:xfrm>
        </p:spPr>
        <p:txBody>
          <a:bodyPr/>
          <a:lstStyle/>
          <a:p>
            <a:r>
              <a:rPr lang="cs-CZ" dirty="0" smtClean="0"/>
              <a:t>tg 250°</a:t>
            </a: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 bwMode="auto">
          <a:xfrm>
            <a:off x="1009876" y="2060848"/>
            <a:ext cx="1761912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cotg </a:t>
            </a:r>
            <a:r>
              <a:rPr lang="cs-CZ" dirty="0"/>
              <a:t>340°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1" name="Zástupný symbol pro obsah 8"/>
          <p:cNvSpPr txBox="1">
            <a:spLocks/>
          </p:cNvSpPr>
          <p:nvPr/>
        </p:nvSpPr>
        <p:spPr bwMode="auto">
          <a:xfrm>
            <a:off x="1006532" y="2636913"/>
            <a:ext cx="1512168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tg </a:t>
            </a:r>
            <a:r>
              <a:rPr lang="cs-CZ" dirty="0"/>
              <a:t>330</a:t>
            </a:r>
            <a:r>
              <a:rPr lang="cs-CZ" dirty="0" smtClean="0"/>
              <a:t>°</a:t>
            </a:r>
            <a:endParaRPr lang="cs-CZ" dirty="0"/>
          </a:p>
        </p:txBody>
      </p:sp>
      <p:sp>
        <p:nvSpPr>
          <p:cNvPr id="14" name="Zástupný symbol pro obsah 8"/>
          <p:cNvSpPr txBox="1">
            <a:spLocks/>
          </p:cNvSpPr>
          <p:nvPr/>
        </p:nvSpPr>
        <p:spPr bwMode="auto">
          <a:xfrm>
            <a:off x="1026130" y="4206966"/>
            <a:ext cx="1779390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cotg 30°</a:t>
            </a:r>
            <a:endParaRPr lang="cs-CZ" dirty="0"/>
          </a:p>
        </p:txBody>
      </p:sp>
      <p:sp>
        <p:nvSpPr>
          <p:cNvPr id="15" name="Zástupný symbol pro obsah 8"/>
          <p:cNvSpPr txBox="1">
            <a:spLocks/>
          </p:cNvSpPr>
          <p:nvPr/>
        </p:nvSpPr>
        <p:spPr bwMode="auto">
          <a:xfrm>
            <a:off x="1028236" y="3686501"/>
            <a:ext cx="1887579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cotg 230°</a:t>
            </a:r>
            <a:endParaRPr lang="cs-CZ" dirty="0"/>
          </a:p>
        </p:txBody>
      </p:sp>
      <p:sp>
        <p:nvSpPr>
          <p:cNvPr id="16" name="Zástupný symbol pro obsah 6"/>
          <p:cNvSpPr txBox="1">
            <a:spLocks/>
          </p:cNvSpPr>
          <p:nvPr/>
        </p:nvSpPr>
        <p:spPr bwMode="auto">
          <a:xfrm>
            <a:off x="1043608" y="4770113"/>
            <a:ext cx="1761912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tg 140</a:t>
            </a:r>
            <a:r>
              <a:rPr lang="cs-CZ" dirty="0"/>
              <a:t>°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7" name="Zástupný symbol pro obsah 8"/>
          <p:cNvSpPr txBox="1">
            <a:spLocks/>
          </p:cNvSpPr>
          <p:nvPr/>
        </p:nvSpPr>
        <p:spPr bwMode="auto">
          <a:xfrm>
            <a:off x="1026130" y="3194422"/>
            <a:ext cx="1660973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tg 150°</a:t>
            </a:r>
            <a:endParaRPr lang="cs-CZ" dirty="0"/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 bwMode="auto">
          <a:xfrm>
            <a:off x="5242670" y="2708920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B0F0"/>
                </a:solidFill>
              </a:rPr>
              <a:t>IV., –</a:t>
            </a:r>
          </a:p>
        </p:txBody>
      </p:sp>
      <p:sp>
        <p:nvSpPr>
          <p:cNvPr id="19" name="Zástupný symbol pro obsah 6"/>
          <p:cNvSpPr txBox="1">
            <a:spLocks/>
          </p:cNvSpPr>
          <p:nvPr/>
        </p:nvSpPr>
        <p:spPr bwMode="auto">
          <a:xfrm>
            <a:off x="5242670" y="2060848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B0F0"/>
                </a:solidFill>
              </a:rPr>
              <a:t>IV., –</a:t>
            </a:r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 bwMode="auto">
          <a:xfrm>
            <a:off x="5229650" y="3212978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B0F0"/>
                </a:solidFill>
              </a:rPr>
              <a:t>II., –</a:t>
            </a:r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 bwMode="auto">
          <a:xfrm>
            <a:off x="5250129" y="4160024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990033"/>
                </a:solidFill>
              </a:rPr>
              <a:t>I., +</a:t>
            </a:r>
          </a:p>
        </p:txBody>
      </p:sp>
      <p:sp>
        <p:nvSpPr>
          <p:cNvPr id="22" name="Zástupný symbol pro obsah 6"/>
          <p:cNvSpPr txBox="1">
            <a:spLocks/>
          </p:cNvSpPr>
          <p:nvPr/>
        </p:nvSpPr>
        <p:spPr bwMode="auto">
          <a:xfrm>
            <a:off x="5250129" y="4770113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B0F0"/>
                </a:solidFill>
              </a:rPr>
              <a:t>II., –</a:t>
            </a:r>
          </a:p>
        </p:txBody>
      </p:sp>
      <p:sp>
        <p:nvSpPr>
          <p:cNvPr id="23" name="Zástupný symbol pro obsah 6"/>
          <p:cNvSpPr txBox="1">
            <a:spLocks/>
          </p:cNvSpPr>
          <p:nvPr/>
        </p:nvSpPr>
        <p:spPr bwMode="auto">
          <a:xfrm>
            <a:off x="5253693" y="3685945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990033"/>
                </a:solidFill>
              </a:rPr>
              <a:t>III., +</a:t>
            </a:r>
          </a:p>
        </p:txBody>
      </p:sp>
      <p:sp>
        <p:nvSpPr>
          <p:cNvPr id="24" name="Zástupný symbol pro obsah 8"/>
          <p:cNvSpPr txBox="1">
            <a:spLocks/>
          </p:cNvSpPr>
          <p:nvPr/>
        </p:nvSpPr>
        <p:spPr bwMode="auto">
          <a:xfrm>
            <a:off x="1043607" y="5346178"/>
            <a:ext cx="1872208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cotg </a:t>
            </a:r>
            <a:r>
              <a:rPr lang="cs-CZ" dirty="0"/>
              <a:t>1</a:t>
            </a:r>
            <a:r>
              <a:rPr lang="cs-CZ" dirty="0" smtClean="0"/>
              <a:t>30°</a:t>
            </a:r>
            <a:endParaRPr lang="cs-CZ" dirty="0"/>
          </a:p>
        </p:txBody>
      </p:sp>
      <p:sp>
        <p:nvSpPr>
          <p:cNvPr id="25" name="Zástupný symbol pro obsah 6"/>
          <p:cNvSpPr txBox="1">
            <a:spLocks/>
          </p:cNvSpPr>
          <p:nvPr/>
        </p:nvSpPr>
        <p:spPr bwMode="auto">
          <a:xfrm>
            <a:off x="5250129" y="5309017"/>
            <a:ext cx="1152128" cy="47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B0F0"/>
                </a:solidFill>
              </a:rPr>
              <a:t>II., –</a:t>
            </a:r>
          </a:p>
        </p:txBody>
      </p:sp>
    </p:spTree>
    <p:extLst>
      <p:ext uri="{BB962C8B-B14F-4D97-AF65-F5344CB8AC3E}">
        <p14:creationId xmlns:p14="http://schemas.microsoft.com/office/powerpoint/2010/main" xmlns="" val="394562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8" grpId="0"/>
      <p:bldP spid="19" grpId="0"/>
      <p:bldP spid="20" grpId="0"/>
      <p:bldP spid="21" grpId="0"/>
      <p:bldP spid="22" grpId="0"/>
      <p:bldP spid="23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B0F0"/>
                </a:solidFill>
              </a:rPr>
              <a:t>Které </a:t>
            </a:r>
            <a:r>
              <a:rPr lang="cs-CZ" sz="3200" b="1" dirty="0" smtClean="0">
                <a:solidFill>
                  <a:srgbClr val="00B0F0"/>
                </a:solidFill>
              </a:rPr>
              <a:t>goniometrické </a:t>
            </a:r>
            <a:r>
              <a:rPr lang="cs-CZ" sz="3200" b="1" dirty="0">
                <a:solidFill>
                  <a:srgbClr val="00B0F0"/>
                </a:solidFill>
              </a:rPr>
              <a:t>funkce </a:t>
            </a:r>
            <a:r>
              <a:rPr lang="cs-CZ" sz="3200" b="1" dirty="0" smtClean="0">
                <a:solidFill>
                  <a:srgbClr val="00B0F0"/>
                </a:solidFill>
              </a:rPr>
              <a:t>jsou: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869359" y="3514771"/>
            <a:ext cx="4040188" cy="639762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z</a:t>
            </a:r>
            <a:r>
              <a:rPr lang="cs-CZ" dirty="0" smtClean="0">
                <a:solidFill>
                  <a:srgbClr val="00B0F0"/>
                </a:solidFill>
              </a:rPr>
              <a:t>áporné: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292080" y="2235397"/>
            <a:ext cx="4040188" cy="1542157"/>
          </a:xfrm>
        </p:spPr>
        <p:txBody>
          <a:bodyPr/>
          <a:lstStyle/>
          <a:p>
            <a:r>
              <a:rPr lang="cs-CZ" dirty="0" smtClean="0"/>
              <a:t>120°</a:t>
            </a:r>
          </a:p>
          <a:p>
            <a:r>
              <a:rPr lang="cs-CZ" dirty="0" smtClean="0"/>
              <a:t>210°</a:t>
            </a:r>
          </a:p>
          <a:p>
            <a:r>
              <a:rPr lang="cs-CZ" dirty="0" smtClean="0"/>
              <a:t>300°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827583" y="3474817"/>
            <a:ext cx="4041775" cy="639762"/>
          </a:xfrm>
        </p:spPr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k</a:t>
            </a:r>
            <a:r>
              <a:rPr lang="cs-CZ" dirty="0" smtClean="0">
                <a:solidFill>
                  <a:srgbClr val="C00000"/>
                </a:solidFill>
              </a:rPr>
              <a:t>ladné: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1043608" y="2193918"/>
            <a:ext cx="4041775" cy="1470149"/>
          </a:xfrm>
        </p:spPr>
        <p:txBody>
          <a:bodyPr/>
          <a:lstStyle/>
          <a:p>
            <a:r>
              <a:rPr lang="cs-CZ" dirty="0" smtClean="0"/>
              <a:t>150°</a:t>
            </a:r>
          </a:p>
          <a:p>
            <a:r>
              <a:rPr lang="cs-CZ" dirty="0" smtClean="0"/>
              <a:t>240°</a:t>
            </a:r>
          </a:p>
          <a:p>
            <a:r>
              <a:rPr lang="cs-CZ" dirty="0" smtClean="0"/>
              <a:t>330°</a:t>
            </a:r>
            <a:endParaRPr lang="cs-CZ" dirty="0"/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 bwMode="auto">
          <a:xfrm>
            <a:off x="5186352" y="4149079"/>
            <a:ext cx="4040188" cy="1542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120° cos, tg, cotg </a:t>
            </a:r>
          </a:p>
          <a:p>
            <a:r>
              <a:rPr lang="cs-CZ" dirty="0" smtClean="0"/>
              <a:t>210° sin, cos</a:t>
            </a:r>
          </a:p>
          <a:p>
            <a:r>
              <a:rPr lang="cs-CZ" dirty="0" smtClean="0"/>
              <a:t>300° sin, tg, cotg</a:t>
            </a:r>
          </a:p>
          <a:p>
            <a:pPr marL="0" indent="0">
              <a:buFont typeface="Arial" charset="0"/>
              <a:buNone/>
            </a:pPr>
            <a:endParaRPr lang="cs-CZ" dirty="0"/>
          </a:p>
        </p:txBody>
      </p:sp>
      <p:sp>
        <p:nvSpPr>
          <p:cNvPr id="11" name="Zástupný symbol pro obsah 8"/>
          <p:cNvSpPr txBox="1">
            <a:spLocks/>
          </p:cNvSpPr>
          <p:nvPr/>
        </p:nvSpPr>
        <p:spPr bwMode="auto">
          <a:xfrm>
            <a:off x="1043608" y="4149079"/>
            <a:ext cx="4041775" cy="1470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150° sin</a:t>
            </a:r>
          </a:p>
          <a:p>
            <a:r>
              <a:rPr lang="cs-CZ" dirty="0" smtClean="0"/>
              <a:t>240° tg, cotg</a:t>
            </a:r>
          </a:p>
          <a:p>
            <a:r>
              <a:rPr lang="cs-CZ" dirty="0" smtClean="0"/>
              <a:t>330° cos</a:t>
            </a:r>
            <a:endParaRPr lang="cs-CZ" dirty="0"/>
          </a:p>
        </p:txBody>
      </p:sp>
      <p:sp>
        <p:nvSpPr>
          <p:cNvPr id="12" name="Zástupný symbol pro text 5"/>
          <p:cNvSpPr txBox="1">
            <a:spLocks/>
          </p:cNvSpPr>
          <p:nvPr/>
        </p:nvSpPr>
        <p:spPr bwMode="auto">
          <a:xfrm>
            <a:off x="4869359" y="1628800"/>
            <a:ext cx="40401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záporné pro úhly:</a:t>
            </a:r>
            <a:endParaRPr lang="cs-CZ" dirty="0"/>
          </a:p>
        </p:txBody>
      </p:sp>
      <p:sp>
        <p:nvSpPr>
          <p:cNvPr id="13" name="Zástupný symbol pro text 7"/>
          <p:cNvSpPr txBox="1">
            <a:spLocks/>
          </p:cNvSpPr>
          <p:nvPr/>
        </p:nvSpPr>
        <p:spPr bwMode="auto">
          <a:xfrm>
            <a:off x="827584" y="1628800"/>
            <a:ext cx="4041775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k</a:t>
            </a:r>
            <a:r>
              <a:rPr lang="cs-CZ" dirty="0" smtClean="0"/>
              <a:t>ladné pro úhly: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18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Zdroje, 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600" dirty="0" err="1" smtClean="0">
                <a:latin typeface="Arial" charset="0"/>
                <a:cs typeface="Arial" charset="0"/>
              </a:rPr>
              <a:t>Klodner</a:t>
            </a:r>
            <a:r>
              <a:rPr lang="cs-CZ" sz="1600" dirty="0" smtClean="0">
                <a:latin typeface="Arial" charset="0"/>
                <a:cs typeface="Arial" charset="0"/>
              </a:rPr>
              <a:t>, J.: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obchodní akademie, </a:t>
            </a:r>
            <a:r>
              <a:rPr lang="cs-CZ" sz="1600" dirty="0" smtClean="0">
                <a:latin typeface="Arial" charset="0"/>
                <a:cs typeface="Arial" charset="0"/>
              </a:rPr>
              <a:t>Svitavská tiskárna,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Svitavy, 1998, ISBN neuvedeno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>
              <a:lnSpc>
                <a:spcPct val="150000"/>
              </a:lnSpc>
              <a:buFont typeface="Arial" charset="0"/>
              <a:buAutoNum type="arabicPeriod"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buFont typeface="Arial" charset="0"/>
              <a:buAutoNum type="arabicPeriod"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2344</TotalTime>
  <Words>334</Words>
  <Application>Microsoft Office PowerPoint</Application>
  <PresentationFormat>Předvádění na obrazovce (4:3)</PresentationFormat>
  <Paragraphs>141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 a Jazyková škola s právem státní jazykové zkoušky,  Hradec Králové</vt:lpstr>
      <vt:lpstr>Funkce tangens v jednotlivých kvadrantech</vt:lpstr>
      <vt:lpstr>Funkce kotangens v jednotlivých kvadrantech</vt:lpstr>
      <vt:lpstr>Hodnoty goniometrických funkcí v jednotlivých kvadrantech</vt:lpstr>
      <vt:lpstr>Určete kvadrant a hodnotu funkce. </vt:lpstr>
      <vt:lpstr>Které goniometrické funkce jsou: </vt:lpstr>
      <vt:lpstr>Zdroje, seznam literatury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303</cp:revision>
  <dcterms:created xsi:type="dcterms:W3CDTF">2012-11-30T22:17:21Z</dcterms:created>
  <dcterms:modified xsi:type="dcterms:W3CDTF">2014-06-22T14:24:52Z</dcterms:modified>
</cp:coreProperties>
</file>