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335" r:id="rId3"/>
    <p:sldId id="311" r:id="rId4"/>
    <p:sldId id="334" r:id="rId5"/>
    <p:sldId id="327" r:id="rId6"/>
    <p:sldId id="336" r:id="rId7"/>
    <p:sldId id="337" r:id="rId8"/>
    <p:sldId id="338" r:id="rId9"/>
    <p:sldId id="26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>
        <p:scale>
          <a:sx n="82" d="100"/>
          <a:sy n="82" d="100"/>
        </p:scale>
        <p:origin x="-1026" y="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C51977D-22A1-42E4-BBDF-37DE60EABCEA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15304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2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Relationship Id="rId14" Type="http://schemas.openxmlformats.org/officeDocument/2006/relationships/image" Target="../media/image3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4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9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2.png"/><Relationship Id="rId5" Type="http://schemas.openxmlformats.org/officeDocument/2006/relationships/image" Target="../media/image5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4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4.png"/><Relationship Id="rId3" Type="http://schemas.openxmlformats.org/officeDocument/2006/relationships/image" Target="../media/image3.png"/><Relationship Id="rId7" Type="http://schemas.openxmlformats.org/officeDocument/2006/relationships/image" Target="../media/image19.png"/><Relationship Id="rId12" Type="http://schemas.openxmlformats.org/officeDocument/2006/relationships/image" Target="../media/image1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23.png"/><Relationship Id="rId5" Type="http://schemas.openxmlformats.org/officeDocument/2006/relationships/image" Target="../media/image5.png"/><Relationship Id="rId10" Type="http://schemas.openxmlformats.org/officeDocument/2006/relationships/image" Target="../media/image22.png"/><Relationship Id="rId4" Type="http://schemas.openxmlformats.org/officeDocument/2006/relationships/image" Target="../media/image4.png"/><Relationship Id="rId9" Type="http://schemas.openxmlformats.org/officeDocument/2006/relationships/image" Target="../media/image21.png"/><Relationship Id="rId14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9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image" Target="../media/image47.png"/><Relationship Id="rId4" Type="http://schemas.openxmlformats.org/officeDocument/2006/relationships/image" Target="../media/image22.png"/><Relationship Id="rId9" Type="http://schemas.openxmlformats.org/officeDocument/2006/relationships/image" Target="../media/image4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26.png"/><Relationship Id="rId7" Type="http://schemas.openxmlformats.org/officeDocument/2006/relationships/image" Target="../media/image4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5" Type="http://schemas.openxmlformats.org/officeDocument/2006/relationships/image" Target="../media/image170.png"/><Relationship Id="rId4" Type="http://schemas.openxmlformats.org/officeDocument/2006/relationships/image" Target="../media/image27.png"/><Relationship Id="rId9" Type="http://schemas.openxmlformats.org/officeDocument/2006/relationships/image" Target="../media/image4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4019066"/>
              </p:ext>
            </p:extLst>
          </p:nvPr>
        </p:nvGraphicFramePr>
        <p:xfrm>
          <a:off x="250825" y="2781300"/>
          <a:ext cx="8569325" cy="43309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 Krčková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VY_32_INOVACE_1_FUNKCE_18</a:t>
                      </a:r>
                    </a:p>
                    <a:p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Určení hodnot goniometrických funkcí pomocí jednotkové kružnice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Funkce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Určení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hodnot g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oniometrických 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funkcí pomocí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jednotkové kružnice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nové látky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5457"/>
            <a:ext cx="9036495" cy="1143000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rgbClr val="990033"/>
                </a:solidFill>
              </a:rPr>
              <a:t>Zakreslete hodnotu goniometrických funkcí</a:t>
            </a:r>
            <a:br>
              <a:rPr lang="cs-CZ" sz="3200" b="1" dirty="0" smtClean="0">
                <a:solidFill>
                  <a:srgbClr val="990033"/>
                </a:solidFill>
              </a:rPr>
            </a:br>
            <a:r>
              <a:rPr lang="cs-CZ" sz="1800" b="1" dirty="0" smtClean="0">
                <a:solidFill>
                  <a:srgbClr val="990033"/>
                </a:solidFill>
              </a:rPr>
              <a:t>V jakém intervalu se pohybují hodnoty funkcí sin x a cos x?  </a:t>
            </a:r>
            <a:endParaRPr lang="cs-CZ" sz="1800" b="1" dirty="0">
              <a:solidFill>
                <a:srgbClr val="99003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09383" y="2630469"/>
            <a:ext cx="1755246" cy="456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273015" y="982336"/>
            <a:ext cx="6729929" cy="5615015"/>
            <a:chOff x="390739" y="1402197"/>
            <a:chExt cx="4742287" cy="3978568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" name="Ovál 2"/>
                <p:cNvSpPr/>
                <p:nvPr/>
              </p:nvSpPr>
              <p:spPr>
                <a:xfrm>
                  <a:off x="965839" y="2258022"/>
                  <a:ext cx="2955364" cy="2808312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indent="0">
                    <a:buFont typeface="Arial" charset="0"/>
                    <a:buNone/>
                  </a:pPr>
                  <a:endParaRPr lang="cs-CZ" b="1" i="1" dirty="0" smtClean="0">
                    <a:solidFill>
                      <a:srgbClr val="00B050"/>
                    </a:solidFill>
                    <a:latin typeface="Cambria Math"/>
                    <a:cs typeface="Arial" charset="0"/>
                  </a:endParaRPr>
                </a:p>
                <a:p>
                  <a:pPr marL="0" indent="0">
                    <a:buFont typeface="Arial" charset="0"/>
                    <a:buNone/>
                  </a:pPr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b="1" i="1">
                            <a:solidFill>
                              <a:srgbClr val="00B050"/>
                            </a:solidFill>
                            <a:latin typeface="Cambria Math"/>
                            <a:cs typeface="Arial" charset="0"/>
                          </a:rPr>
                          <m:t> </m:t>
                        </m:r>
                      </m:oMath>
                    </m:oMathPara>
                  </a14:m>
                  <a:endParaRPr lang="cs-CZ" b="1" i="1" dirty="0">
                    <a:solidFill>
                      <a:srgbClr val="00B050"/>
                    </a:solidFill>
                    <a:latin typeface="Cambria Math"/>
                    <a:cs typeface="Arial" charset="0"/>
                  </a:endParaRPr>
                </a:p>
              </p:txBody>
            </p:sp>
          </mc:Choice>
          <mc:Fallback xmlns="">
            <p:sp>
              <p:nvSpPr>
                <p:cNvPr id="3" name="Ovál 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65839" y="2258022"/>
                  <a:ext cx="2955364" cy="2808312"/>
                </a:xfrm>
                <a:prstGeom prst="ellipse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12" name="Skupina 11"/>
            <p:cNvGrpSpPr/>
            <p:nvPr/>
          </p:nvGrpSpPr>
          <p:grpSpPr>
            <a:xfrm>
              <a:off x="611559" y="1716628"/>
              <a:ext cx="4521467" cy="3664137"/>
              <a:chOff x="611559" y="1716628"/>
              <a:chExt cx="4521467" cy="3664137"/>
            </a:xfrm>
          </p:grpSpPr>
          <p:cxnSp>
            <p:nvCxnSpPr>
              <p:cNvPr id="4" name="Přímá spojnice 4"/>
              <p:cNvCxnSpPr/>
              <p:nvPr/>
            </p:nvCxnSpPr>
            <p:spPr>
              <a:xfrm flipH="1">
                <a:off x="2443520" y="1716628"/>
                <a:ext cx="1123" cy="3664137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6"/>
              <p:cNvCxnSpPr/>
              <p:nvPr/>
            </p:nvCxnSpPr>
            <p:spPr>
              <a:xfrm>
                <a:off x="611559" y="3644685"/>
                <a:ext cx="3867305" cy="0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" name="TextovéPole 5"/>
              <p:cNvSpPr txBox="1"/>
              <p:nvPr/>
            </p:nvSpPr>
            <p:spPr>
              <a:xfrm>
                <a:off x="4408075" y="3662178"/>
                <a:ext cx="72495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x</a:t>
                </a:r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1799778" y="1727971"/>
                <a:ext cx="4680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y</a:t>
                </a:r>
                <a:endParaRPr lang="cs-CZ" dirty="0"/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390739" y="1402197"/>
              <a:ext cx="4085196" cy="3978568"/>
              <a:chOff x="390739" y="1402197"/>
              <a:chExt cx="4085196" cy="3978568"/>
            </a:xfrm>
          </p:grpSpPr>
          <p:sp>
            <p:nvSpPr>
              <p:cNvPr id="28" name="TextovéPole 27"/>
              <p:cNvSpPr txBox="1"/>
              <p:nvPr/>
            </p:nvSpPr>
            <p:spPr>
              <a:xfrm>
                <a:off x="3898221" y="3696372"/>
                <a:ext cx="40208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0°</a:t>
                </a:r>
                <a:endParaRPr lang="cs-CZ" i="1" dirty="0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390739" y="3696373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180°</a:t>
                </a:r>
                <a:endParaRPr lang="cs-CZ" i="1" dirty="0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2465399" y="5066334"/>
                <a:ext cx="804162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270°</a:t>
                </a:r>
                <a:endParaRPr lang="cs-CZ" i="1" dirty="0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2463635" y="1724245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90°</a:t>
                </a:r>
                <a:endParaRPr lang="cs-CZ" i="1" dirty="0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3516982" y="1402197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I.</a:t>
                </a:r>
                <a:endParaRPr lang="cs-CZ" i="1" dirty="0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753215" y="1413540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II.</a:t>
                </a:r>
                <a:endParaRPr lang="cs-CZ" i="1" dirty="0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627831" y="4947911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III.</a:t>
                </a:r>
                <a:endParaRPr lang="cs-CZ" i="1" dirty="0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3750984" y="4947911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IV.</a:t>
                </a:r>
                <a:endParaRPr lang="cs-CZ" i="1" dirty="0"/>
              </a:p>
            </p:txBody>
          </p:sp>
        </p:grpSp>
      </p:grpSp>
      <p:cxnSp>
        <p:nvCxnSpPr>
          <p:cNvPr id="34" name="Přímá spojnice 33"/>
          <p:cNvCxnSpPr/>
          <p:nvPr/>
        </p:nvCxnSpPr>
        <p:spPr>
          <a:xfrm>
            <a:off x="3192489" y="4134757"/>
            <a:ext cx="2026245" cy="3622"/>
          </a:xfrm>
          <a:prstGeom prst="line">
            <a:avLst/>
          </a:prstGeom>
          <a:ln w="381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vál 41"/>
          <p:cNvSpPr/>
          <p:nvPr/>
        </p:nvSpPr>
        <p:spPr>
          <a:xfrm>
            <a:off x="5218734" y="4089480"/>
            <a:ext cx="137573" cy="137573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8172399" y="1257440"/>
                <a:ext cx="12761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0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b="1" i="1" dirty="0" smtClean="0">
                    <a:solidFill>
                      <a:srgbClr val="C00000"/>
                    </a:solidFill>
                    <a:latin typeface="Cambria Math"/>
                    <a:ea typeface="Cambria Math"/>
                  </a:rPr>
                  <a:t>1</a:t>
                </a: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2399" y="1257440"/>
                <a:ext cx="1276149" cy="369332"/>
              </a:xfrm>
              <a:prstGeom prst="rect">
                <a:avLst/>
              </a:prstGeom>
              <a:blipFill rotWithShape="1">
                <a:blip r:embed="rId3"/>
                <a:stretch>
                  <a:fillRect t="-9836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7727045" y="2717371"/>
                <a:ext cx="12761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27045" y="2717371"/>
                <a:ext cx="1276149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0" name="Přímá spojnice 59"/>
          <p:cNvCxnSpPr>
            <a:endCxn id="68" idx="4"/>
          </p:cNvCxnSpPr>
          <p:nvPr/>
        </p:nvCxnSpPr>
        <p:spPr>
          <a:xfrm>
            <a:off x="3168266" y="4157134"/>
            <a:ext cx="24223" cy="2065242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4956424" y="3769047"/>
                <a:ext cx="12761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6424" y="3769047"/>
                <a:ext cx="127614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8" name="Ovál 67"/>
          <p:cNvSpPr/>
          <p:nvPr/>
        </p:nvSpPr>
        <p:spPr>
          <a:xfrm>
            <a:off x="3123702" y="6084803"/>
            <a:ext cx="137573" cy="137573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1025243" y="4089480"/>
            <a:ext cx="137573" cy="137573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louk 73"/>
          <p:cNvSpPr/>
          <p:nvPr/>
        </p:nvSpPr>
        <p:spPr>
          <a:xfrm>
            <a:off x="1836704" y="2966790"/>
            <a:ext cx="2663124" cy="2410184"/>
          </a:xfrm>
          <a:prstGeom prst="arc">
            <a:avLst>
              <a:gd name="adj1" fmla="val 5348251"/>
              <a:gd name="adj2" fmla="val 0"/>
            </a:avLst>
          </a:prstGeom>
          <a:ln w="12700">
            <a:solidFill>
              <a:srgbClr val="FFC00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78"/>
              <p:cNvSpPr txBox="1"/>
              <p:nvPr/>
            </p:nvSpPr>
            <p:spPr>
              <a:xfrm>
                <a:off x="7798814" y="3717876"/>
                <a:ext cx="124876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00B0F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98814" y="3717876"/>
                <a:ext cx="1248766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0" name="Přímá spojnice 79"/>
          <p:cNvCxnSpPr/>
          <p:nvPr/>
        </p:nvCxnSpPr>
        <p:spPr>
          <a:xfrm>
            <a:off x="1089158" y="4152731"/>
            <a:ext cx="2079108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Oblouk 85"/>
          <p:cNvSpPr/>
          <p:nvPr/>
        </p:nvSpPr>
        <p:spPr>
          <a:xfrm>
            <a:off x="2123728" y="3191171"/>
            <a:ext cx="2181999" cy="1931926"/>
          </a:xfrm>
          <a:prstGeom prst="arc">
            <a:avLst>
              <a:gd name="adj1" fmla="val 11137111"/>
              <a:gd name="adj2" fmla="val 21493531"/>
            </a:avLst>
          </a:prstGeom>
          <a:ln w="12700">
            <a:solidFill>
              <a:srgbClr val="00B0F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7" name="Přímá spojnice 86"/>
          <p:cNvCxnSpPr>
            <a:stCxn id="3" idx="0"/>
          </p:cNvCxnSpPr>
          <p:nvPr/>
        </p:nvCxnSpPr>
        <p:spPr>
          <a:xfrm flipH="1">
            <a:off x="3174369" y="2190175"/>
            <a:ext cx="11814" cy="196809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2" name="TextovéPole 91"/>
              <p:cNvSpPr txBox="1"/>
              <p:nvPr/>
            </p:nvSpPr>
            <p:spPr>
              <a:xfrm>
                <a:off x="149340" y="3746914"/>
                <a:ext cx="12761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00B0F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92" name="TextovéPole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340" y="3746914"/>
                <a:ext cx="127614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6732240" y="1315417"/>
                <a:ext cx="1276149" cy="48013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i="1" dirty="0" smtClean="0">
                    <a:solidFill>
                      <a:srgbClr val="C00000"/>
                    </a:solidFill>
                    <a:latin typeface="Cambria Math"/>
                    <a:ea typeface="Cambria Math"/>
                  </a:rPr>
                  <a:t> cos 0°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b="1" i="1" dirty="0" smtClean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  <a:p>
                <a:r>
                  <a:rPr lang="cs-CZ" b="1" i="1" dirty="0" smtClean="0">
                    <a:solidFill>
                      <a:srgbClr val="C00000"/>
                    </a:solidFill>
                    <a:latin typeface="Cambria Math"/>
                    <a:ea typeface="Cambria Math"/>
                  </a:rPr>
                  <a:t> sin </a:t>
                </a:r>
                <a:r>
                  <a:rPr lang="cs-CZ" b="1" i="1" dirty="0">
                    <a:solidFill>
                      <a:srgbClr val="C00000"/>
                    </a:solidFill>
                    <a:latin typeface="Cambria Math"/>
                    <a:ea typeface="Cambria Math"/>
                  </a:rPr>
                  <a:t>0°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b="1" i="1" dirty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  <a:p>
                <a:endParaRPr lang="cs-CZ" b="1" dirty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endParaRPr lang="cs-CZ" b="1" i="1" dirty="0" smtClean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  <a:p>
                <a:endParaRPr lang="cs-CZ" b="1" i="1" dirty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  <a:p>
                <a:r>
                  <a:rPr lang="cs-CZ" b="1" i="1" dirty="0" smtClean="0">
                    <a:solidFill>
                      <a:srgbClr val="FFC000"/>
                    </a:solidFill>
                    <a:latin typeface="Cambria Math"/>
                    <a:ea typeface="Cambria Math"/>
                  </a:rPr>
                  <a:t> sin 270</a:t>
                </a:r>
                <a:r>
                  <a:rPr lang="cs-CZ" b="1" i="1" dirty="0">
                    <a:solidFill>
                      <a:srgbClr val="FFC000"/>
                    </a:solidFill>
                    <a:latin typeface="Cambria Math"/>
                    <a:ea typeface="Cambria Math"/>
                  </a:rPr>
                  <a:t>°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C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b="1" i="1" dirty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  <a:p>
                <a:r>
                  <a:rPr lang="cs-CZ" b="1" i="1" dirty="0" smtClean="0">
                    <a:solidFill>
                      <a:srgbClr val="FFC000"/>
                    </a:solidFill>
                    <a:latin typeface="Cambria Math"/>
                    <a:ea typeface="Cambria Math"/>
                  </a:rPr>
                  <a:t> cos </a:t>
                </a:r>
                <a:r>
                  <a:rPr lang="cs-CZ" b="1" i="1" dirty="0">
                    <a:solidFill>
                      <a:srgbClr val="FFC000"/>
                    </a:solidFill>
                    <a:latin typeface="Cambria Math"/>
                    <a:ea typeface="Cambria Math"/>
                  </a:rPr>
                  <a:t>270°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C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b="1" i="1" dirty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  <a:p>
                <a:endParaRPr lang="cs-CZ" i="1" dirty="0" smtClean="0"/>
              </a:p>
              <a:p>
                <a:endParaRPr lang="cs-CZ" i="1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b="1" i="1" dirty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cos</m:t>
                      </m:r>
                      <m:r>
                        <m:rPr>
                          <m:nor/>
                        </m:rPr>
                        <a:rPr lang="cs-CZ" b="1" i="1" dirty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180</m:t>
                      </m:r>
                      <m:r>
                        <a:rPr lang="cs-CZ" b="1" dirty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i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b="1" i="1" dirty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s</m:t>
                      </m:r>
                      <m:r>
                        <m:rPr>
                          <m:nor/>
                        </m:rPr>
                        <a:rPr lang="cs-CZ" b="1" i="1" dirty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in</m:t>
                      </m:r>
                      <m:r>
                        <m:rPr>
                          <m:nor/>
                        </m:rPr>
                        <a:rPr lang="cs-CZ" b="1" i="1" dirty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180</m:t>
                      </m:r>
                      <m:r>
                        <a:rPr lang="cs-CZ" b="1" dirty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i="1" dirty="0"/>
              </a:p>
              <a:p>
                <a:endParaRPr lang="cs-CZ" b="1" i="1" dirty="0" smtClean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endParaRPr lang="cs-CZ" i="1" dirty="0"/>
              </a:p>
              <a:p>
                <a:r>
                  <a:rPr lang="cs-CZ" b="1" i="1" dirty="0" smtClean="0">
                    <a:solidFill>
                      <a:srgbClr val="00B050"/>
                    </a:solidFill>
                    <a:latin typeface="Cambria Math"/>
                    <a:ea typeface="Cambria Math"/>
                  </a:rPr>
                  <a:t>  cos 90</a:t>
                </a:r>
                <a:r>
                  <a:rPr lang="cs-CZ" b="1" i="1" dirty="0">
                    <a:solidFill>
                      <a:srgbClr val="00B050"/>
                    </a:solidFill>
                    <a:latin typeface="Cambria Math"/>
                    <a:ea typeface="Cambria Math"/>
                  </a:rPr>
                  <a:t>°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00B05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b="1" i="1" dirty="0">
                  <a:solidFill>
                    <a:srgbClr val="00B050"/>
                  </a:solidFill>
                  <a:latin typeface="Cambria Math"/>
                  <a:ea typeface="Cambria Math"/>
                </a:endParaRPr>
              </a:p>
              <a:p>
                <a:r>
                  <a:rPr lang="cs-CZ" b="1" i="1" dirty="0">
                    <a:solidFill>
                      <a:srgbClr val="00B050"/>
                    </a:solidFill>
                    <a:latin typeface="Cambria Math"/>
                    <a:ea typeface="Cambria Math"/>
                  </a:rPr>
                  <a:t> </a:t>
                </a:r>
                <a:r>
                  <a:rPr lang="cs-CZ" b="1" i="1" dirty="0" smtClean="0">
                    <a:solidFill>
                      <a:srgbClr val="00B050"/>
                    </a:solidFill>
                    <a:latin typeface="Cambria Math"/>
                    <a:ea typeface="Cambria Math"/>
                  </a:rPr>
                  <a:t> sin 90</a:t>
                </a:r>
                <a:r>
                  <a:rPr lang="cs-CZ" b="1" i="1" dirty="0">
                    <a:solidFill>
                      <a:srgbClr val="00B050"/>
                    </a:solidFill>
                    <a:latin typeface="Cambria Math"/>
                    <a:ea typeface="Cambria Math"/>
                  </a:rPr>
                  <a:t>°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00B05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b="1" i="1" dirty="0">
                  <a:solidFill>
                    <a:srgbClr val="00B050"/>
                  </a:solidFill>
                  <a:latin typeface="Cambria Math"/>
                  <a:ea typeface="Cambria Math"/>
                </a:endParaRPr>
              </a:p>
              <a:p>
                <a:endParaRPr lang="cs-CZ" i="1" dirty="0" smtClean="0"/>
              </a:p>
              <a:p>
                <a:endParaRPr lang="cs-CZ" i="1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240" y="1315417"/>
                <a:ext cx="1276149" cy="4801314"/>
              </a:xfrm>
              <a:prstGeom prst="rect">
                <a:avLst/>
              </a:prstGeom>
              <a:blipFill rotWithShape="1">
                <a:blip r:embed="rId8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7786210" y="1594018"/>
                <a:ext cx="12761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b="1" i="1" dirty="0" smtClean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86210" y="1594018"/>
                <a:ext cx="127614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7712885" y="2957828"/>
                <a:ext cx="12761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b="1" i="1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12885" y="2957828"/>
                <a:ext cx="1276149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8" name="Oblouk 87"/>
          <p:cNvSpPr/>
          <p:nvPr/>
        </p:nvSpPr>
        <p:spPr>
          <a:xfrm>
            <a:off x="2541767" y="3439075"/>
            <a:ext cx="1577456" cy="1431141"/>
          </a:xfrm>
          <a:prstGeom prst="arc">
            <a:avLst>
              <a:gd name="adj1" fmla="val 15607769"/>
              <a:gd name="adj2" fmla="val 21493531"/>
            </a:avLst>
          </a:prstGeom>
          <a:ln w="12700">
            <a:solidFill>
              <a:srgbClr val="00B05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3111590" y="2112558"/>
            <a:ext cx="137573" cy="137573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0" name="TextovéPole 89"/>
              <p:cNvSpPr txBox="1"/>
              <p:nvPr/>
            </p:nvSpPr>
            <p:spPr>
              <a:xfrm>
                <a:off x="2771308" y="1827343"/>
                <a:ext cx="12761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B050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</m:oMath>
                  </m:oMathPara>
                </a14:m>
                <a:endParaRPr lang="cs-CZ" b="1" i="1" dirty="0" smtClean="0">
                  <a:solidFill>
                    <a:srgbClr val="00B05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90" name="TextovéPole 8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308" y="1827343"/>
                <a:ext cx="1276149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1" name="TextovéPole 90"/>
              <p:cNvSpPr txBox="1"/>
              <p:nvPr/>
            </p:nvSpPr>
            <p:spPr>
              <a:xfrm>
                <a:off x="2298723" y="6208338"/>
                <a:ext cx="12761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91" name="TextovéPole 9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8723" y="6208338"/>
                <a:ext cx="1276149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3" name="TextovéPole 92"/>
              <p:cNvSpPr txBox="1"/>
              <p:nvPr/>
            </p:nvSpPr>
            <p:spPr>
              <a:xfrm>
                <a:off x="7712885" y="4087208"/>
                <a:ext cx="124876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b="1" i="1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00B0F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93" name="TextovéPole 9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12885" y="4087208"/>
                <a:ext cx="1248766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5" name="TextovéPole 94"/>
              <p:cNvSpPr txBox="1"/>
              <p:nvPr/>
            </p:nvSpPr>
            <p:spPr>
              <a:xfrm>
                <a:off x="7764762" y="4870216"/>
                <a:ext cx="124876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00B05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B05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b="1" i="1">
                          <a:solidFill>
                            <a:srgbClr val="00B05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00B05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95" name="TextovéPole 9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64762" y="4870216"/>
                <a:ext cx="1248766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6" name="TextovéPole 95"/>
              <p:cNvSpPr txBox="1"/>
              <p:nvPr/>
            </p:nvSpPr>
            <p:spPr>
              <a:xfrm>
                <a:off x="7740736" y="5170902"/>
                <a:ext cx="124876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00B05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B050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>
                          <a:solidFill>
                            <a:srgbClr val="00B05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00B05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96" name="TextovéPole 9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0736" y="5170902"/>
                <a:ext cx="1248766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09185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65" grpId="0"/>
      <p:bldP spid="68" grpId="0" animBg="1"/>
      <p:bldP spid="69" grpId="0" animBg="1"/>
      <p:bldP spid="74" grpId="0" animBg="1"/>
      <p:bldP spid="86" grpId="0" animBg="1"/>
      <p:bldP spid="88" grpId="0" animBg="1"/>
      <p:bldP spid="89" grpId="0" animBg="1"/>
      <p:bldP spid="9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5457"/>
            <a:ext cx="9036495" cy="1143000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rgbClr val="990033"/>
                </a:solidFill>
              </a:rPr>
              <a:t>Zakreslete hodnotu goniometrických funkcí</a:t>
            </a:r>
            <a:endParaRPr lang="cs-CZ" sz="3200" b="1" dirty="0">
              <a:solidFill>
                <a:srgbClr val="99003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09383" y="2630469"/>
            <a:ext cx="1755246" cy="456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273015" y="982336"/>
            <a:ext cx="6729929" cy="5875664"/>
            <a:chOff x="390739" y="1402197"/>
            <a:chExt cx="4742287" cy="4163253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" name="Ovál 2"/>
                <p:cNvSpPr/>
                <p:nvPr/>
              </p:nvSpPr>
              <p:spPr>
                <a:xfrm>
                  <a:off x="965839" y="2258022"/>
                  <a:ext cx="2955364" cy="2808312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indent="0">
                    <a:buFont typeface="Arial" charset="0"/>
                    <a:buNone/>
                  </a:pPr>
                  <a:endParaRPr lang="cs-CZ" b="1" i="1" dirty="0" smtClean="0">
                    <a:solidFill>
                      <a:srgbClr val="00B050"/>
                    </a:solidFill>
                    <a:latin typeface="Cambria Math"/>
                    <a:cs typeface="Arial" charset="0"/>
                  </a:endParaRPr>
                </a:p>
                <a:p>
                  <a:pPr marL="0" indent="0">
                    <a:buFont typeface="Arial" charset="0"/>
                    <a:buNone/>
                  </a:pPr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b="1" i="1">
                            <a:solidFill>
                              <a:srgbClr val="00B050"/>
                            </a:solidFill>
                            <a:latin typeface="Cambria Math"/>
                            <a:cs typeface="Arial" charset="0"/>
                          </a:rPr>
                          <m:t> </m:t>
                        </m:r>
                      </m:oMath>
                    </m:oMathPara>
                  </a14:m>
                  <a:endParaRPr lang="cs-CZ" b="1" i="1" dirty="0">
                    <a:solidFill>
                      <a:srgbClr val="00B050"/>
                    </a:solidFill>
                    <a:latin typeface="Cambria Math"/>
                    <a:cs typeface="Arial" charset="0"/>
                  </a:endParaRPr>
                </a:p>
              </p:txBody>
            </p:sp>
          </mc:Choice>
          <mc:Fallback xmlns="">
            <p:sp>
              <p:nvSpPr>
                <p:cNvPr id="3" name="Ovál 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65839" y="2258022"/>
                  <a:ext cx="2955364" cy="2808312"/>
                </a:xfrm>
                <a:prstGeom prst="ellipse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12" name="Skupina 11"/>
            <p:cNvGrpSpPr/>
            <p:nvPr/>
          </p:nvGrpSpPr>
          <p:grpSpPr>
            <a:xfrm>
              <a:off x="611559" y="1716628"/>
              <a:ext cx="4521467" cy="3664137"/>
              <a:chOff x="611559" y="1716628"/>
              <a:chExt cx="4521467" cy="3664137"/>
            </a:xfrm>
          </p:grpSpPr>
          <p:cxnSp>
            <p:nvCxnSpPr>
              <p:cNvPr id="4" name="Přímá spojnice 4"/>
              <p:cNvCxnSpPr/>
              <p:nvPr/>
            </p:nvCxnSpPr>
            <p:spPr>
              <a:xfrm flipH="1">
                <a:off x="2443520" y="1716628"/>
                <a:ext cx="1123" cy="3664137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6"/>
              <p:cNvCxnSpPr/>
              <p:nvPr/>
            </p:nvCxnSpPr>
            <p:spPr>
              <a:xfrm>
                <a:off x="611559" y="3644685"/>
                <a:ext cx="3867305" cy="0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" name="TextovéPole 5"/>
              <p:cNvSpPr txBox="1"/>
              <p:nvPr/>
            </p:nvSpPr>
            <p:spPr>
              <a:xfrm>
                <a:off x="4408075" y="3662178"/>
                <a:ext cx="72495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x</a:t>
                </a:r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1799778" y="1727971"/>
                <a:ext cx="4680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y</a:t>
                </a:r>
                <a:endParaRPr lang="cs-CZ" dirty="0"/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390739" y="1402197"/>
              <a:ext cx="4690358" cy="4163253"/>
              <a:chOff x="390739" y="1402197"/>
              <a:chExt cx="4690358" cy="4163253"/>
            </a:xfrm>
          </p:grpSpPr>
          <p:sp>
            <p:nvSpPr>
              <p:cNvPr id="28" name="TextovéPole 27"/>
              <p:cNvSpPr txBox="1"/>
              <p:nvPr/>
            </p:nvSpPr>
            <p:spPr>
              <a:xfrm>
                <a:off x="3898221" y="3696372"/>
                <a:ext cx="40208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0°</a:t>
                </a:r>
                <a:endParaRPr lang="cs-CZ" i="1" dirty="0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390739" y="3696373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180°</a:t>
                </a:r>
                <a:endParaRPr lang="cs-CZ" i="1" dirty="0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2465399" y="5066334"/>
                <a:ext cx="804162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270°</a:t>
                </a:r>
                <a:endParaRPr lang="cs-CZ" i="1" dirty="0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2505004" y="1888595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90°</a:t>
                </a:r>
                <a:endParaRPr lang="cs-CZ" i="1" dirty="0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3516982" y="1402197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I.</a:t>
                </a:r>
                <a:endParaRPr lang="cs-CZ" i="1" dirty="0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753215" y="1413540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II.</a:t>
                </a:r>
                <a:endParaRPr lang="cs-CZ" i="1" dirty="0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627831" y="4947911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III.</a:t>
                </a:r>
                <a:endParaRPr lang="cs-CZ" i="1" dirty="0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3750984" y="4947911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IV.</a:t>
                </a:r>
                <a:endParaRPr lang="cs-CZ" i="1" dirty="0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0" name="TextovéPole 29"/>
                  <p:cNvSpPr txBox="1"/>
                  <p:nvPr/>
                </p:nvSpPr>
                <p:spPr>
                  <a:xfrm>
                    <a:off x="990306" y="1413540"/>
                    <a:ext cx="981835" cy="61014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b="1" dirty="0" smtClean="0">
                        <a:solidFill>
                          <a:srgbClr val="FF0000"/>
                        </a:solidFill>
                      </a:rPr>
                      <a:t>180</a:t>
                    </a:r>
                    <a:r>
                      <a:rPr lang="cs-CZ" b="1" i="1" dirty="0" smtClean="0">
                        <a:solidFill>
                          <a:srgbClr val="FF0000"/>
                        </a:solidFill>
                      </a:rPr>
                      <a:t>°–</a:t>
                    </a:r>
                    <a14:m>
                      <m:oMath xmlns:m="http://schemas.openxmlformats.org/officeDocument/2006/math"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𝜶</m:t>
                        </m:r>
                      </m:oMath>
                    </a14:m>
                    <a:endParaRPr lang="cs-CZ" b="1" i="1" dirty="0">
                      <a:solidFill>
                        <a:srgbClr val="FF0000"/>
                      </a:solidFill>
                      <a:latin typeface="Cambria Math"/>
                    </a:endParaRPr>
                  </a:p>
                  <a:p>
                    <a:endParaRPr lang="cs-CZ" i="1" dirty="0"/>
                  </a:p>
                </p:txBody>
              </p:sp>
            </mc:Choice>
            <mc:Fallback xmlns="">
              <p:sp>
                <p:nvSpPr>
                  <p:cNvPr id="30" name="TextovéPole 2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990306" y="1413540"/>
                    <a:ext cx="981835" cy="610140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 l="-3493" t="-3546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1" name="TextovéPole 30"/>
                  <p:cNvSpPr txBox="1"/>
                  <p:nvPr/>
                </p:nvSpPr>
                <p:spPr>
                  <a:xfrm>
                    <a:off x="1005359" y="4941069"/>
                    <a:ext cx="981835" cy="61014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b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a:t>180°</a:t>
                    </a:r>
                    <a14:m>
                      <m:oMath xmlns:m="http://schemas.openxmlformats.org/officeDocument/2006/math">
                        <m:r>
                          <a:rPr lang="cs-CZ" b="1" i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+ </m:t>
                        </m:r>
                        <m:r>
                          <a:rPr lang="cs-CZ" b="1" i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𝛂</m:t>
                        </m:r>
                      </m:oMath>
                    </a14:m>
                    <a:endParaRPr lang="cs-CZ" b="1" dirty="0">
                      <a:solidFill>
                        <a:srgbClr val="FF0000"/>
                      </a:solidFill>
                      <a:latin typeface="Cambria Math"/>
                      <a:ea typeface="Cambria Math"/>
                    </a:endParaRPr>
                  </a:p>
                  <a:p>
                    <a:endParaRPr lang="cs-CZ" i="1" dirty="0"/>
                  </a:p>
                </p:txBody>
              </p:sp>
            </mc:Choice>
            <mc:Fallback xmlns="">
              <p:sp>
                <p:nvSpPr>
                  <p:cNvPr id="31" name="TextovéPole 3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005359" y="4941069"/>
                    <a:ext cx="981835" cy="610140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 l="-3947" t="-4225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2" name="TextovéPole 31"/>
                  <p:cNvSpPr txBox="1"/>
                  <p:nvPr/>
                </p:nvSpPr>
                <p:spPr>
                  <a:xfrm>
                    <a:off x="4099262" y="4923411"/>
                    <a:ext cx="981835" cy="64203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b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a:t>360°</a:t>
                    </a:r>
                    <a14:m>
                      <m:oMath xmlns:m="http://schemas.openxmlformats.org/officeDocument/2006/math">
                        <m:r>
                          <a:rPr lang="cs-CZ" b="1" i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– </m:t>
                        </m:r>
                        <m:r>
                          <a:rPr lang="cs-CZ" b="1" i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𝛂</m:t>
                        </m:r>
                      </m:oMath>
                    </a14:m>
                    <a:endParaRPr lang="cs-CZ" b="1" dirty="0">
                      <a:solidFill>
                        <a:srgbClr val="FF0000"/>
                      </a:solidFill>
                      <a:latin typeface="Cambria Math"/>
                      <a:ea typeface="Cambria Math"/>
                    </a:endParaRPr>
                  </a:p>
                  <a:p>
                    <a:endParaRPr lang="cs-CZ" i="1" dirty="0"/>
                  </a:p>
                </p:txBody>
              </p:sp>
            </mc:Choice>
            <mc:Fallback xmlns="">
              <p:sp>
                <p:nvSpPr>
                  <p:cNvPr id="32" name="TextovéPole 3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099262" y="4923411"/>
                    <a:ext cx="981835" cy="642039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 l="-3493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4969704" y="946086"/>
                <a:ext cx="38985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b="1" i="1" dirty="0">
                  <a:solidFill>
                    <a:srgbClr val="FF0000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9704" y="946086"/>
                <a:ext cx="38985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32"/>
          <p:cNvCxnSpPr/>
          <p:nvPr/>
        </p:nvCxnSpPr>
        <p:spPr>
          <a:xfrm>
            <a:off x="3153825" y="4147195"/>
            <a:ext cx="2129383" cy="0"/>
          </a:xfrm>
          <a:prstGeom prst="line">
            <a:avLst/>
          </a:prstGeom>
          <a:ln w="381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endCxn id="42" idx="7"/>
          </p:cNvCxnSpPr>
          <p:nvPr/>
        </p:nvCxnSpPr>
        <p:spPr>
          <a:xfrm flipV="1">
            <a:off x="3175086" y="3038064"/>
            <a:ext cx="1789548" cy="1109133"/>
          </a:xfrm>
          <a:prstGeom prst="line">
            <a:avLst/>
          </a:prstGeom>
          <a:ln w="381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6732240" y="1315418"/>
                <a:ext cx="1276149" cy="36933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i="1" dirty="0" smtClean="0">
                    <a:solidFill>
                      <a:srgbClr val="C00000"/>
                    </a:solidFill>
                    <a:latin typeface="Cambria Math"/>
                    <a:ea typeface="Cambria Math"/>
                  </a:rPr>
                  <a:t>sin 30°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b="1" i="1" dirty="0" smtClean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  <a:p>
                <a:endParaRPr lang="cs-CZ" b="1" dirty="0" smtClean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endParaRPr lang="cs-CZ" b="1" dirty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endParaRPr lang="cs-CZ" b="1" i="1" dirty="0" smtClean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  <a:p>
                <a:r>
                  <a:rPr lang="cs-CZ" b="1" i="1" dirty="0" smtClean="0">
                    <a:solidFill>
                      <a:srgbClr val="FFC000"/>
                    </a:solidFill>
                    <a:latin typeface="Cambria Math"/>
                    <a:ea typeface="Cambria Math"/>
                  </a:rPr>
                  <a:t>sin 300</a:t>
                </a:r>
                <a:r>
                  <a:rPr lang="cs-CZ" b="1" i="1" dirty="0">
                    <a:solidFill>
                      <a:srgbClr val="FFC000"/>
                    </a:solidFill>
                    <a:latin typeface="Cambria Math"/>
                    <a:ea typeface="Cambria Math"/>
                  </a:rPr>
                  <a:t>°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C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b="1" i="1" dirty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  <a:p>
                <a:endParaRPr lang="cs-CZ" i="1" dirty="0" smtClean="0"/>
              </a:p>
              <a:p>
                <a:endParaRPr lang="cs-CZ" i="1" dirty="0" smtClean="0"/>
              </a:p>
              <a:p>
                <a:endParaRPr lang="cs-CZ" b="1" i="1" dirty="0" smtClean="0">
                  <a:solidFill>
                    <a:srgbClr val="00B0F0"/>
                  </a:solidFill>
                  <a:latin typeface="Cambria Math"/>
                  <a:ea typeface="Cambria Math"/>
                </a:endParaRPr>
              </a:p>
              <a:p>
                <a:r>
                  <a:rPr lang="cs-CZ" b="1" i="1" dirty="0" smtClean="0">
                    <a:solidFill>
                      <a:srgbClr val="00B0F0"/>
                    </a:solidFill>
                    <a:latin typeface="Cambria Math"/>
                    <a:ea typeface="Cambria Math"/>
                  </a:rPr>
                  <a:t>sin 855</a:t>
                </a:r>
                <a:r>
                  <a:rPr lang="cs-CZ" b="1" i="1" dirty="0">
                    <a:solidFill>
                      <a:srgbClr val="00B0F0"/>
                    </a:solidFill>
                    <a:latin typeface="Cambria Math"/>
                    <a:ea typeface="Cambria Math"/>
                  </a:rPr>
                  <a:t>°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00B0F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b="1" i="1" dirty="0">
                  <a:solidFill>
                    <a:srgbClr val="00B0F0"/>
                  </a:solidFill>
                  <a:latin typeface="Cambria Math"/>
                  <a:ea typeface="Cambria Math"/>
                </a:endParaRPr>
              </a:p>
              <a:p>
                <a:endParaRPr lang="cs-CZ" b="1" i="1" dirty="0" smtClean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240" y="1315418"/>
                <a:ext cx="1276149" cy="3693319"/>
              </a:xfrm>
              <a:prstGeom prst="rect">
                <a:avLst/>
              </a:prstGeom>
              <a:blipFill rotWithShape="1">
                <a:blip r:embed="rId7"/>
                <a:stretch>
                  <a:fillRect l="-3810" t="-9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Ovál 41"/>
          <p:cNvSpPr/>
          <p:nvPr/>
        </p:nvSpPr>
        <p:spPr>
          <a:xfrm>
            <a:off x="4847208" y="3017917"/>
            <a:ext cx="137573" cy="137573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/>
          <p:nvPr/>
        </p:nvCxnSpPr>
        <p:spPr>
          <a:xfrm flipH="1">
            <a:off x="1707478" y="2766216"/>
            <a:ext cx="1478703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3186978" y="3111392"/>
            <a:ext cx="0" cy="1060490"/>
          </a:xfrm>
          <a:prstGeom prst="line">
            <a:avLst/>
          </a:prstGeom>
          <a:ln w="38100">
            <a:solidFill>
              <a:srgbClr val="990033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7786210" y="1185960"/>
                <a:ext cx="1276149" cy="61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0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0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86210" y="1185960"/>
                <a:ext cx="1276149" cy="61093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Obdélník 57"/>
              <p:cNvSpPr/>
              <p:nvPr/>
            </p:nvSpPr>
            <p:spPr>
              <a:xfrm>
                <a:off x="2604712" y="2781235"/>
                <a:ext cx="437940" cy="61093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8" name="Obdélník 5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4712" y="2781235"/>
                <a:ext cx="437940" cy="61093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7847935" y="2268769"/>
                <a:ext cx="1276149" cy="6860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FFC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solidFill>
                                    <a:srgbClr val="FFC00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rgbClr val="FFC000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b="1" i="0" smtClean="0">
                              <a:solidFill>
                                <a:srgbClr val="FFC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47935" y="2268769"/>
                <a:ext cx="1276149" cy="6860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0" name="Přímá spojnice 59"/>
          <p:cNvCxnSpPr/>
          <p:nvPr/>
        </p:nvCxnSpPr>
        <p:spPr>
          <a:xfrm>
            <a:off x="3217230" y="4171882"/>
            <a:ext cx="1085006" cy="1667851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 flipV="1">
            <a:off x="3175088" y="5835996"/>
            <a:ext cx="1111918" cy="3737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2272627" y="5451923"/>
                <a:ext cx="1276149" cy="6860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FFC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solidFill>
                                    <a:srgbClr val="FFC00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rgbClr val="FFC000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b="1" i="0" smtClean="0">
                              <a:solidFill>
                                <a:srgbClr val="FFC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2627" y="5451923"/>
                <a:ext cx="1276149" cy="6860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8" name="Ovál 67"/>
          <p:cNvSpPr/>
          <p:nvPr/>
        </p:nvSpPr>
        <p:spPr>
          <a:xfrm>
            <a:off x="4233449" y="5767209"/>
            <a:ext cx="137573" cy="137573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1638692" y="2712448"/>
            <a:ext cx="137573" cy="137573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1" name="Přímá spojnice 70"/>
          <p:cNvCxnSpPr/>
          <p:nvPr/>
        </p:nvCxnSpPr>
        <p:spPr>
          <a:xfrm flipH="1">
            <a:off x="3186181" y="4171882"/>
            <a:ext cx="6308" cy="1667851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ovéPole 72"/>
              <p:cNvSpPr txBox="1"/>
              <p:nvPr/>
            </p:nvSpPr>
            <p:spPr>
              <a:xfrm>
                <a:off x="4946217" y="5155873"/>
                <a:ext cx="1934627" cy="6801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FFC000"/>
                    </a:solidFill>
                    <a:latin typeface="Cambria Math"/>
                    <a:ea typeface="Cambria Math"/>
                  </a:rPr>
                  <a:t>300°= 360°</a:t>
                </a:r>
                <a14:m>
                  <m:oMath xmlns:m="http://schemas.openxmlformats.org/officeDocument/2006/math">
                    <m:r>
                      <a:rPr lang="cs-CZ" b="1" i="0">
                        <a:solidFill>
                          <a:srgbClr val="FFC000"/>
                        </a:solidFill>
                        <a:latin typeface="Cambria Math"/>
                        <a:ea typeface="Cambria Math"/>
                      </a:rPr>
                      <m:t>–</m:t>
                    </m:r>
                    <m:r>
                      <a:rPr lang="cs-CZ" b="1" i="0" smtClean="0">
                        <a:solidFill>
                          <a:srgbClr val="FFC000"/>
                        </a:solidFill>
                        <a:latin typeface="Cambria Math"/>
                        <a:ea typeface="Cambria Math"/>
                      </a:rPr>
                      <m:t>𝟔𝟎</m:t>
                    </m:r>
                  </m:oMath>
                </a14:m>
                <a:r>
                  <a:rPr lang="cs-CZ" b="1" dirty="0" smtClean="0">
                    <a:solidFill>
                      <a:srgbClr val="FFC000"/>
                    </a:solidFill>
                    <a:latin typeface="Cambria Math"/>
                    <a:ea typeface="Cambria Math"/>
                  </a:rPr>
                  <a:t>°</a:t>
                </a:r>
                <a:endParaRPr lang="cs-CZ" b="1" dirty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  <a:p>
                <a:endParaRPr lang="cs-CZ" i="1" dirty="0">
                  <a:solidFill>
                    <a:srgbClr val="FFC000"/>
                  </a:solidFill>
                </a:endParaRPr>
              </a:p>
            </p:txBody>
          </p:sp>
        </mc:Choice>
        <mc:Fallback xmlns=""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6217" y="5155873"/>
                <a:ext cx="1934627" cy="680123"/>
              </a:xfrm>
              <a:prstGeom prst="rect">
                <a:avLst/>
              </a:prstGeom>
              <a:blipFill rotWithShape="1">
                <a:blip r:embed="rId12"/>
                <a:stretch>
                  <a:fillRect l="-25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4" name="Oblouk 73"/>
          <p:cNvSpPr/>
          <p:nvPr/>
        </p:nvSpPr>
        <p:spPr>
          <a:xfrm>
            <a:off x="1836704" y="2966790"/>
            <a:ext cx="2663124" cy="2410184"/>
          </a:xfrm>
          <a:prstGeom prst="arc">
            <a:avLst>
              <a:gd name="adj1" fmla="val 3301597"/>
              <a:gd name="adj2" fmla="val 0"/>
            </a:avLst>
          </a:prstGeom>
          <a:ln w="12700">
            <a:solidFill>
              <a:srgbClr val="FFC00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louk 74"/>
          <p:cNvSpPr/>
          <p:nvPr/>
        </p:nvSpPr>
        <p:spPr>
          <a:xfrm rot="768074">
            <a:off x="2240447" y="2720424"/>
            <a:ext cx="2832048" cy="2410184"/>
          </a:xfrm>
          <a:prstGeom prst="arc">
            <a:avLst>
              <a:gd name="adj1" fmla="val 19018548"/>
              <a:gd name="adj2" fmla="val 21393480"/>
            </a:avLst>
          </a:prstGeom>
          <a:ln w="1270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78"/>
              <p:cNvSpPr txBox="1"/>
              <p:nvPr/>
            </p:nvSpPr>
            <p:spPr>
              <a:xfrm>
                <a:off x="6700727" y="3911249"/>
                <a:ext cx="23616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b="1" i="1" dirty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sin</m:t>
                      </m:r>
                      <m:r>
                        <m:rPr>
                          <m:nor/>
                        </m:rPr>
                        <a:rPr lang="cs-CZ" b="1" i="1" dirty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0" dirty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(</m:t>
                      </m:r>
                      <m:r>
                        <a:rPr lang="cs-CZ" b="1" i="0" dirty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b="1" i="1" dirty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dirty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𝟑𝟔𝟎</m:t>
                      </m:r>
                      <m:r>
                        <a:rPr lang="cs-CZ" b="1" i="1" dirty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°+</m:t>
                      </m:r>
                      <m:r>
                        <a:rPr lang="cs-CZ" b="1" i="1" dirty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𝟏𝟑𝟓</m:t>
                      </m:r>
                      <m:r>
                        <a:rPr lang="cs-CZ" b="1" i="0" dirty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°)</m:t>
                      </m:r>
                    </m:oMath>
                  </m:oMathPara>
                </a14:m>
                <a:endParaRPr lang="cs-CZ" b="1" i="1" dirty="0" smtClean="0">
                  <a:solidFill>
                    <a:srgbClr val="00B0F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0727" y="3911249"/>
                <a:ext cx="2361632" cy="369332"/>
              </a:xfrm>
              <a:prstGeom prst="rect">
                <a:avLst/>
              </a:prstGeom>
              <a:blipFill rotWithShape="1">
                <a:blip r:embed="rId13"/>
                <a:stretch>
                  <a:fillRect r="-258"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0" name="Přímá spojnice 79"/>
          <p:cNvCxnSpPr>
            <a:stCxn id="3" idx="1"/>
          </p:cNvCxnSpPr>
          <p:nvPr/>
        </p:nvCxnSpPr>
        <p:spPr>
          <a:xfrm>
            <a:off x="1703362" y="2770604"/>
            <a:ext cx="1473691" cy="132531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Oblouk 85"/>
          <p:cNvSpPr/>
          <p:nvPr/>
        </p:nvSpPr>
        <p:spPr>
          <a:xfrm>
            <a:off x="2123728" y="3191171"/>
            <a:ext cx="2181999" cy="1931926"/>
          </a:xfrm>
          <a:prstGeom prst="arc">
            <a:avLst>
              <a:gd name="adj1" fmla="val 13445596"/>
              <a:gd name="adj2" fmla="val 21493531"/>
            </a:avLst>
          </a:prstGeom>
          <a:ln w="12700">
            <a:solidFill>
              <a:srgbClr val="00B0F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7" name="Přímá spojnice 86"/>
          <p:cNvCxnSpPr/>
          <p:nvPr/>
        </p:nvCxnSpPr>
        <p:spPr>
          <a:xfrm>
            <a:off x="3182240" y="2766216"/>
            <a:ext cx="3941" cy="140566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2" name="TextovéPole 91"/>
              <p:cNvSpPr txBox="1"/>
              <p:nvPr/>
            </p:nvSpPr>
            <p:spPr>
              <a:xfrm>
                <a:off x="2823682" y="2309175"/>
                <a:ext cx="1276149" cy="6860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rgbClr val="00B0F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e>
                          </m:rad>
                        </m:num>
                        <m:den>
                          <m:r>
                            <a:rPr lang="cs-CZ" b="1" i="0" smtClean="0">
                              <a:solidFill>
                                <a:srgbClr val="00B0F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00B0F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92" name="TextovéPole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3682" y="2309175"/>
                <a:ext cx="1276149" cy="68608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4" name="Přímá spojnice 93"/>
          <p:cNvCxnSpPr/>
          <p:nvPr/>
        </p:nvCxnSpPr>
        <p:spPr>
          <a:xfrm flipH="1">
            <a:off x="3192489" y="3086703"/>
            <a:ext cx="1674866" cy="0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0" name="TextovéPole 99"/>
              <p:cNvSpPr txBox="1"/>
              <p:nvPr/>
            </p:nvSpPr>
            <p:spPr>
              <a:xfrm>
                <a:off x="493562" y="1939843"/>
                <a:ext cx="233012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𝟏𝟑𝟓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°= 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𝟏𝟖𝟎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°−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𝟒𝟓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° </m:t>
                      </m:r>
                    </m:oMath>
                  </m:oMathPara>
                </a14:m>
                <a:endParaRPr lang="cs-CZ" b="1" i="1" dirty="0" smtClean="0">
                  <a:solidFill>
                    <a:srgbClr val="00B0F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100" name="TextovéPole 9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562" y="1939843"/>
                <a:ext cx="2330120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1" name="TextovéPole 100"/>
              <p:cNvSpPr txBox="1"/>
              <p:nvPr/>
            </p:nvSpPr>
            <p:spPr>
              <a:xfrm>
                <a:off x="6732240" y="4432504"/>
                <a:ext cx="104411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b="1" i="1" dirty="0" smtClean="0">
                        <a:solidFill>
                          <a:srgbClr val="00B0F0"/>
                        </a:solidFill>
                        <a:latin typeface="Cambria Math"/>
                        <a:ea typeface="Cambria Math"/>
                      </a:rPr>
                      <m:t>sin</m:t>
                    </m:r>
                    <m:r>
                      <m:rPr>
                        <m:nor/>
                      </m:rPr>
                      <a:rPr lang="cs-CZ" b="1" i="1" dirty="0" smtClean="0">
                        <a:solidFill>
                          <a:srgbClr val="00B0F0"/>
                        </a:solidFill>
                        <a:latin typeface="Cambria Math"/>
                        <a:ea typeface="Cambria Math"/>
                      </a:rPr>
                      <m:t> 135</m:t>
                    </m:r>
                  </m:oMath>
                </a14:m>
                <a:r>
                  <a:rPr lang="cs-CZ" b="1" i="1" dirty="0" smtClean="0">
                    <a:solidFill>
                      <a:srgbClr val="00B0F0"/>
                    </a:solidFill>
                    <a:latin typeface="Cambria Math"/>
                    <a:ea typeface="Cambria Math"/>
                  </a:rPr>
                  <a:t>°</a:t>
                </a:r>
              </a:p>
            </p:txBody>
          </p:sp>
        </mc:Choice>
        <mc:Fallback xmlns="">
          <p:sp>
            <p:nvSpPr>
              <p:cNvPr id="101" name="TextovéPole 10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240" y="4432504"/>
                <a:ext cx="1044116" cy="369332"/>
              </a:xfrm>
              <a:prstGeom prst="rect">
                <a:avLst/>
              </a:prstGeom>
              <a:blipFill rotWithShape="1">
                <a:blip r:embed="rId16"/>
                <a:stretch>
                  <a:fillRect t="-9836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2" name="Čárový popisek 1 101"/>
          <p:cNvSpPr/>
          <p:nvPr/>
        </p:nvSpPr>
        <p:spPr>
          <a:xfrm>
            <a:off x="6157125" y="3142900"/>
            <a:ext cx="823906" cy="449730"/>
          </a:xfrm>
          <a:prstGeom prst="borderCallout1">
            <a:avLst>
              <a:gd name="adj1" fmla="val -1840"/>
              <a:gd name="adj2" fmla="val 98963"/>
              <a:gd name="adj3" fmla="val -83100"/>
              <a:gd name="adj4" fmla="val 139634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IV. –</a:t>
            </a:r>
            <a:endParaRPr lang="cs-CZ" sz="2000" b="1" dirty="0"/>
          </a:p>
        </p:txBody>
      </p:sp>
      <p:sp>
        <p:nvSpPr>
          <p:cNvPr id="103" name="Čárový popisek 1 102"/>
          <p:cNvSpPr/>
          <p:nvPr/>
        </p:nvSpPr>
        <p:spPr>
          <a:xfrm>
            <a:off x="6193441" y="2043904"/>
            <a:ext cx="823906" cy="449730"/>
          </a:xfrm>
          <a:prstGeom prst="borderCallout1">
            <a:avLst>
              <a:gd name="adj1" fmla="val -1840"/>
              <a:gd name="adj2" fmla="val 98963"/>
              <a:gd name="adj3" fmla="val -83100"/>
              <a:gd name="adj4" fmla="val 139634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I. +</a:t>
            </a:r>
            <a:endParaRPr lang="cs-CZ" sz="2000" b="1" dirty="0"/>
          </a:p>
        </p:txBody>
      </p:sp>
      <p:sp>
        <p:nvSpPr>
          <p:cNvPr id="104" name="Čárový popisek 1 103"/>
          <p:cNvSpPr/>
          <p:nvPr/>
        </p:nvSpPr>
        <p:spPr>
          <a:xfrm>
            <a:off x="6985698" y="5123097"/>
            <a:ext cx="823906" cy="449730"/>
          </a:xfrm>
          <a:prstGeom prst="borderCallout1">
            <a:avLst>
              <a:gd name="adj1" fmla="val -1840"/>
              <a:gd name="adj2" fmla="val 98963"/>
              <a:gd name="adj3" fmla="val -88248"/>
              <a:gd name="adj4" fmla="val 69391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II. +</a:t>
            </a:r>
            <a:endParaRPr lang="cs-CZ" sz="2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5" name="Obdélník 104"/>
              <p:cNvSpPr/>
              <p:nvPr/>
            </p:nvSpPr>
            <p:spPr>
              <a:xfrm>
                <a:off x="7738580" y="4227965"/>
                <a:ext cx="775469" cy="67415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rgbClr val="00B0F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e>
                          </m:rad>
                        </m:num>
                        <m:den>
                          <m:r>
                            <a:rPr lang="cs-CZ" b="1">
                              <a:solidFill>
                                <a:srgbClr val="00B0F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5" name="Obdélník 10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38580" y="4227965"/>
                <a:ext cx="775469" cy="674159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2989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58" grpId="0"/>
      <p:bldP spid="68" grpId="0" animBg="1"/>
      <p:bldP spid="69" grpId="0" animBg="1"/>
      <p:bldP spid="73" grpId="0"/>
      <p:bldP spid="74" grpId="0" animBg="1"/>
      <p:bldP spid="75" grpId="0" animBg="1"/>
      <p:bldP spid="86" grpId="0" animBg="1"/>
      <p:bldP spid="102" grpId="0" animBg="1"/>
      <p:bldP spid="103" grpId="0" animBg="1"/>
      <p:bldP spid="104" grpId="0" animBg="1"/>
      <p:bldP spid="10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5457"/>
            <a:ext cx="9036495" cy="1143000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rgbClr val="990033"/>
                </a:solidFill>
              </a:rPr>
              <a:t>Zakreslete hodnotu goniometrických funkcí </a:t>
            </a:r>
            <a:endParaRPr lang="cs-CZ" sz="3200" b="1" dirty="0">
              <a:solidFill>
                <a:srgbClr val="99003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09383" y="2630469"/>
            <a:ext cx="1755246" cy="456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273015" y="982336"/>
            <a:ext cx="6729929" cy="5875664"/>
            <a:chOff x="390739" y="1402197"/>
            <a:chExt cx="4742287" cy="4163253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" name="Ovál 2"/>
                <p:cNvSpPr/>
                <p:nvPr/>
              </p:nvSpPr>
              <p:spPr>
                <a:xfrm>
                  <a:off x="965839" y="2258022"/>
                  <a:ext cx="2955364" cy="2808312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indent="0">
                    <a:buFont typeface="Arial" charset="0"/>
                    <a:buNone/>
                  </a:pPr>
                  <a:endParaRPr lang="cs-CZ" b="1" i="1" dirty="0" smtClean="0">
                    <a:solidFill>
                      <a:srgbClr val="00B050"/>
                    </a:solidFill>
                    <a:latin typeface="Cambria Math"/>
                    <a:cs typeface="Arial" charset="0"/>
                  </a:endParaRPr>
                </a:p>
                <a:p>
                  <a:pPr marL="0" indent="0">
                    <a:buFont typeface="Arial" charset="0"/>
                    <a:buNone/>
                  </a:pPr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b="1" i="1">
                            <a:solidFill>
                              <a:srgbClr val="00B050"/>
                            </a:solidFill>
                            <a:latin typeface="Cambria Math"/>
                            <a:cs typeface="Arial" charset="0"/>
                          </a:rPr>
                          <m:t> </m:t>
                        </m:r>
                      </m:oMath>
                    </m:oMathPara>
                  </a14:m>
                  <a:endParaRPr lang="cs-CZ" b="1" i="1" dirty="0">
                    <a:solidFill>
                      <a:srgbClr val="00B050"/>
                    </a:solidFill>
                    <a:latin typeface="Cambria Math"/>
                    <a:cs typeface="Arial" charset="0"/>
                  </a:endParaRPr>
                </a:p>
              </p:txBody>
            </p:sp>
          </mc:Choice>
          <mc:Fallback xmlns="">
            <p:sp>
              <p:nvSpPr>
                <p:cNvPr id="3" name="Ovál 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65839" y="2258022"/>
                  <a:ext cx="2955364" cy="2808312"/>
                </a:xfrm>
                <a:prstGeom prst="ellipse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12" name="Skupina 11"/>
            <p:cNvGrpSpPr/>
            <p:nvPr/>
          </p:nvGrpSpPr>
          <p:grpSpPr>
            <a:xfrm>
              <a:off x="611559" y="1716628"/>
              <a:ext cx="4521467" cy="3664137"/>
              <a:chOff x="611559" y="1716628"/>
              <a:chExt cx="4521467" cy="3664137"/>
            </a:xfrm>
          </p:grpSpPr>
          <p:cxnSp>
            <p:nvCxnSpPr>
              <p:cNvPr id="4" name="Přímá spojnice 4"/>
              <p:cNvCxnSpPr/>
              <p:nvPr/>
            </p:nvCxnSpPr>
            <p:spPr>
              <a:xfrm flipH="1">
                <a:off x="2443520" y="1716628"/>
                <a:ext cx="1123" cy="3664137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6"/>
              <p:cNvCxnSpPr/>
              <p:nvPr/>
            </p:nvCxnSpPr>
            <p:spPr>
              <a:xfrm>
                <a:off x="611559" y="3644685"/>
                <a:ext cx="3867305" cy="0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" name="TextovéPole 5"/>
              <p:cNvSpPr txBox="1"/>
              <p:nvPr/>
            </p:nvSpPr>
            <p:spPr>
              <a:xfrm>
                <a:off x="4408075" y="3662178"/>
                <a:ext cx="72495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x</a:t>
                </a:r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1799778" y="1727971"/>
                <a:ext cx="4680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y</a:t>
                </a:r>
                <a:endParaRPr lang="cs-CZ" dirty="0"/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390739" y="1402197"/>
              <a:ext cx="4690358" cy="4163253"/>
              <a:chOff x="390739" y="1402197"/>
              <a:chExt cx="4690358" cy="4163253"/>
            </a:xfrm>
          </p:grpSpPr>
          <p:sp>
            <p:nvSpPr>
              <p:cNvPr id="28" name="TextovéPole 27"/>
              <p:cNvSpPr txBox="1"/>
              <p:nvPr/>
            </p:nvSpPr>
            <p:spPr>
              <a:xfrm>
                <a:off x="3898221" y="3696372"/>
                <a:ext cx="40208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0°</a:t>
                </a:r>
                <a:endParaRPr lang="cs-CZ" i="1" dirty="0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390739" y="3696373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180°</a:t>
                </a:r>
                <a:endParaRPr lang="cs-CZ" i="1" dirty="0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2465399" y="5066334"/>
                <a:ext cx="804162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270°</a:t>
                </a:r>
                <a:endParaRPr lang="cs-CZ" i="1" dirty="0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2505004" y="1888595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90°</a:t>
                </a:r>
                <a:endParaRPr lang="cs-CZ" i="1" dirty="0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3516982" y="1402197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I.</a:t>
                </a:r>
                <a:endParaRPr lang="cs-CZ" i="1" dirty="0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753215" y="1413540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II.</a:t>
                </a:r>
                <a:endParaRPr lang="cs-CZ" i="1" dirty="0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627831" y="4947911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III.</a:t>
                </a:r>
                <a:endParaRPr lang="cs-CZ" i="1" dirty="0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3750984" y="4947911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IV.</a:t>
                </a:r>
                <a:endParaRPr lang="cs-CZ" i="1" dirty="0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0" name="TextovéPole 29"/>
                  <p:cNvSpPr txBox="1"/>
                  <p:nvPr/>
                </p:nvSpPr>
                <p:spPr>
                  <a:xfrm>
                    <a:off x="990306" y="1413540"/>
                    <a:ext cx="981835" cy="61014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b="1" dirty="0" smtClean="0">
                        <a:solidFill>
                          <a:srgbClr val="FF0000"/>
                        </a:solidFill>
                      </a:rPr>
                      <a:t>180</a:t>
                    </a:r>
                    <a:r>
                      <a:rPr lang="cs-CZ" b="1" i="1" dirty="0" smtClean="0">
                        <a:solidFill>
                          <a:srgbClr val="FF0000"/>
                        </a:solidFill>
                      </a:rPr>
                      <a:t>°–</a:t>
                    </a:r>
                    <a14:m>
                      <m:oMath xmlns:m="http://schemas.openxmlformats.org/officeDocument/2006/math"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𝜶</m:t>
                        </m:r>
                      </m:oMath>
                    </a14:m>
                    <a:endParaRPr lang="cs-CZ" b="1" i="1" dirty="0">
                      <a:solidFill>
                        <a:srgbClr val="FF0000"/>
                      </a:solidFill>
                      <a:latin typeface="Cambria Math"/>
                    </a:endParaRPr>
                  </a:p>
                  <a:p>
                    <a:endParaRPr lang="cs-CZ" i="1" dirty="0"/>
                  </a:p>
                </p:txBody>
              </p:sp>
            </mc:Choice>
            <mc:Fallback xmlns="">
              <p:sp>
                <p:nvSpPr>
                  <p:cNvPr id="30" name="TextovéPole 2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990306" y="1413540"/>
                    <a:ext cx="981835" cy="610140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 l="-3493" t="-3546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1" name="TextovéPole 30"/>
                  <p:cNvSpPr txBox="1"/>
                  <p:nvPr/>
                </p:nvSpPr>
                <p:spPr>
                  <a:xfrm>
                    <a:off x="1005359" y="4941069"/>
                    <a:ext cx="981835" cy="61014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b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a:t>180°</a:t>
                    </a:r>
                    <a14:m>
                      <m:oMath xmlns:m="http://schemas.openxmlformats.org/officeDocument/2006/math">
                        <m:r>
                          <a:rPr lang="cs-CZ" b="1" i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+ </m:t>
                        </m:r>
                        <m:r>
                          <a:rPr lang="cs-CZ" b="1" i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𝛂</m:t>
                        </m:r>
                      </m:oMath>
                    </a14:m>
                    <a:endParaRPr lang="cs-CZ" b="1" dirty="0">
                      <a:solidFill>
                        <a:srgbClr val="FF0000"/>
                      </a:solidFill>
                      <a:latin typeface="Cambria Math"/>
                      <a:ea typeface="Cambria Math"/>
                    </a:endParaRPr>
                  </a:p>
                  <a:p>
                    <a:endParaRPr lang="cs-CZ" i="1" dirty="0"/>
                  </a:p>
                </p:txBody>
              </p:sp>
            </mc:Choice>
            <mc:Fallback xmlns="">
              <p:sp>
                <p:nvSpPr>
                  <p:cNvPr id="31" name="TextovéPole 3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005359" y="4941069"/>
                    <a:ext cx="981835" cy="610140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 l="-3947" t="-4225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2" name="TextovéPole 31"/>
                  <p:cNvSpPr txBox="1"/>
                  <p:nvPr/>
                </p:nvSpPr>
                <p:spPr>
                  <a:xfrm>
                    <a:off x="4099262" y="4923411"/>
                    <a:ext cx="981835" cy="64203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b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a:t>360°</a:t>
                    </a:r>
                    <a14:m>
                      <m:oMath xmlns:m="http://schemas.openxmlformats.org/officeDocument/2006/math">
                        <m:r>
                          <a:rPr lang="cs-CZ" b="1" i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– </m:t>
                        </m:r>
                        <m:r>
                          <a:rPr lang="cs-CZ" b="1" i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𝛂</m:t>
                        </m:r>
                      </m:oMath>
                    </a14:m>
                    <a:endParaRPr lang="cs-CZ" b="1" dirty="0">
                      <a:solidFill>
                        <a:srgbClr val="FF0000"/>
                      </a:solidFill>
                      <a:latin typeface="Cambria Math"/>
                      <a:ea typeface="Cambria Math"/>
                    </a:endParaRPr>
                  </a:p>
                  <a:p>
                    <a:endParaRPr lang="cs-CZ" i="1" dirty="0"/>
                  </a:p>
                </p:txBody>
              </p:sp>
            </mc:Choice>
            <mc:Fallback xmlns="">
              <p:sp>
                <p:nvSpPr>
                  <p:cNvPr id="32" name="TextovéPole 3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099262" y="4923411"/>
                    <a:ext cx="981835" cy="642039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 l="-3493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4969704" y="946086"/>
                <a:ext cx="38985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b="1" i="1" dirty="0">
                  <a:solidFill>
                    <a:srgbClr val="FF0000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9704" y="946086"/>
                <a:ext cx="38985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32"/>
          <p:cNvCxnSpPr/>
          <p:nvPr/>
        </p:nvCxnSpPr>
        <p:spPr>
          <a:xfrm flipV="1">
            <a:off x="3153825" y="4147194"/>
            <a:ext cx="1792392" cy="1"/>
          </a:xfrm>
          <a:prstGeom prst="line">
            <a:avLst/>
          </a:prstGeom>
          <a:ln w="381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endCxn id="42" idx="7"/>
          </p:cNvCxnSpPr>
          <p:nvPr/>
        </p:nvCxnSpPr>
        <p:spPr>
          <a:xfrm flipV="1">
            <a:off x="3175086" y="3038064"/>
            <a:ext cx="1789548" cy="1109133"/>
          </a:xfrm>
          <a:prstGeom prst="line">
            <a:avLst/>
          </a:prstGeom>
          <a:ln w="381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vál 41"/>
          <p:cNvSpPr/>
          <p:nvPr/>
        </p:nvSpPr>
        <p:spPr>
          <a:xfrm>
            <a:off x="4847208" y="3017917"/>
            <a:ext cx="137573" cy="137573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/>
          <p:nvPr/>
        </p:nvCxnSpPr>
        <p:spPr>
          <a:xfrm flipV="1">
            <a:off x="1707478" y="2766216"/>
            <a:ext cx="1" cy="137697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7786210" y="1185960"/>
                <a:ext cx="1276149" cy="6860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b="1" i="0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86210" y="1185960"/>
                <a:ext cx="1276149" cy="6860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7727045" y="2399267"/>
                <a:ext cx="12761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b="1" i="1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27045" y="2399267"/>
                <a:ext cx="127614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0" name="Přímá spojnice 59"/>
          <p:cNvCxnSpPr>
            <a:endCxn id="3" idx="4"/>
          </p:cNvCxnSpPr>
          <p:nvPr/>
        </p:nvCxnSpPr>
        <p:spPr>
          <a:xfrm>
            <a:off x="3186181" y="4157134"/>
            <a:ext cx="2" cy="1996456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2298723" y="4143187"/>
                <a:ext cx="12761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b="1" i="1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8723" y="4143187"/>
                <a:ext cx="127614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8" name="Ovál 67"/>
          <p:cNvSpPr/>
          <p:nvPr/>
        </p:nvSpPr>
        <p:spPr>
          <a:xfrm>
            <a:off x="3117394" y="6070765"/>
            <a:ext cx="137573" cy="137573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1638692" y="2712448"/>
            <a:ext cx="137573" cy="137573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louk 73"/>
          <p:cNvSpPr/>
          <p:nvPr/>
        </p:nvSpPr>
        <p:spPr>
          <a:xfrm>
            <a:off x="1836704" y="2966790"/>
            <a:ext cx="2663124" cy="2410184"/>
          </a:xfrm>
          <a:prstGeom prst="arc">
            <a:avLst>
              <a:gd name="adj1" fmla="val 5348251"/>
              <a:gd name="adj2" fmla="val 0"/>
            </a:avLst>
          </a:prstGeom>
          <a:ln w="12700">
            <a:solidFill>
              <a:srgbClr val="FFC00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louk 74"/>
          <p:cNvSpPr/>
          <p:nvPr/>
        </p:nvSpPr>
        <p:spPr>
          <a:xfrm rot="768074">
            <a:off x="1935178" y="2829223"/>
            <a:ext cx="2832048" cy="2410184"/>
          </a:xfrm>
          <a:prstGeom prst="arc">
            <a:avLst>
              <a:gd name="adj1" fmla="val 19018548"/>
              <a:gd name="adj2" fmla="val 21084586"/>
            </a:avLst>
          </a:prstGeom>
          <a:ln w="1270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78"/>
              <p:cNvSpPr txBox="1"/>
              <p:nvPr/>
            </p:nvSpPr>
            <p:spPr>
              <a:xfrm>
                <a:off x="7762442" y="3289808"/>
                <a:ext cx="1248766" cy="6741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00B0F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e>
                          </m:rad>
                        </m:num>
                        <m:den>
                          <m:r>
                            <a:rPr lang="cs-CZ" b="1" i="0" smtClean="0">
                              <a:solidFill>
                                <a:srgbClr val="00B0F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00B0F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62442" y="3289808"/>
                <a:ext cx="1248766" cy="67415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0" name="Přímá spojnice 79"/>
          <p:cNvCxnSpPr>
            <a:stCxn id="3" idx="1"/>
          </p:cNvCxnSpPr>
          <p:nvPr/>
        </p:nvCxnSpPr>
        <p:spPr>
          <a:xfrm>
            <a:off x="1703362" y="2770604"/>
            <a:ext cx="1473691" cy="132531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Oblouk 85"/>
          <p:cNvSpPr/>
          <p:nvPr/>
        </p:nvSpPr>
        <p:spPr>
          <a:xfrm>
            <a:off x="2123728" y="3191171"/>
            <a:ext cx="2181999" cy="1931926"/>
          </a:xfrm>
          <a:prstGeom prst="arc">
            <a:avLst>
              <a:gd name="adj1" fmla="val 13445596"/>
              <a:gd name="adj2" fmla="val 21493531"/>
            </a:avLst>
          </a:prstGeom>
          <a:ln w="12700">
            <a:solidFill>
              <a:srgbClr val="00B0F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7" name="Přímá spojnice 86"/>
          <p:cNvCxnSpPr/>
          <p:nvPr/>
        </p:nvCxnSpPr>
        <p:spPr>
          <a:xfrm>
            <a:off x="1686934" y="4128107"/>
            <a:ext cx="1466891" cy="1508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2" name="TextovéPole 91"/>
              <p:cNvSpPr txBox="1"/>
              <p:nvPr/>
            </p:nvSpPr>
            <p:spPr>
              <a:xfrm>
                <a:off x="1020547" y="4143186"/>
                <a:ext cx="1276149" cy="6860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00B0F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e>
                          </m:rad>
                        </m:num>
                        <m:den>
                          <m:r>
                            <a:rPr lang="cs-CZ" b="1" i="0" smtClean="0">
                              <a:solidFill>
                                <a:srgbClr val="00B0F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00B0F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92" name="TextovéPole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0547" y="4143186"/>
                <a:ext cx="1276149" cy="6860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4" name="Přímá spojnice 93"/>
          <p:cNvCxnSpPr/>
          <p:nvPr/>
        </p:nvCxnSpPr>
        <p:spPr>
          <a:xfrm>
            <a:off x="4915994" y="3096643"/>
            <a:ext cx="0" cy="1060491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0" name="TextovéPole 99"/>
              <p:cNvSpPr txBox="1"/>
              <p:nvPr/>
            </p:nvSpPr>
            <p:spPr>
              <a:xfrm>
                <a:off x="493562" y="1939843"/>
                <a:ext cx="233012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𝟏𝟑𝟓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°= 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𝟏𝟖𝟎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°−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𝟒𝟓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° </m:t>
                      </m:r>
                    </m:oMath>
                  </m:oMathPara>
                </a14:m>
                <a:endParaRPr lang="cs-CZ" b="1" i="1" dirty="0" smtClean="0">
                  <a:solidFill>
                    <a:srgbClr val="00B0F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100" name="TextovéPole 9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562" y="1939843"/>
                <a:ext cx="2330120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6732240" y="1315418"/>
                <a:ext cx="1276149" cy="36933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i="1" dirty="0" smtClean="0">
                    <a:solidFill>
                      <a:srgbClr val="C00000"/>
                    </a:solidFill>
                    <a:latin typeface="Cambria Math"/>
                    <a:ea typeface="Cambria Math"/>
                  </a:rPr>
                  <a:t> cos 30°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b="1" i="1" dirty="0" smtClean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  <a:p>
                <a:endParaRPr lang="cs-CZ" b="1" dirty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endParaRPr lang="cs-CZ" b="1" i="1" dirty="0" smtClean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  <a:p>
                <a:endParaRPr lang="cs-CZ" b="1" i="1" dirty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  <a:p>
                <a:r>
                  <a:rPr lang="cs-CZ" b="1" i="1" dirty="0" smtClean="0">
                    <a:solidFill>
                      <a:srgbClr val="FFC000"/>
                    </a:solidFill>
                    <a:latin typeface="Cambria Math"/>
                    <a:ea typeface="Cambria Math"/>
                  </a:rPr>
                  <a:t> cos 270</a:t>
                </a:r>
                <a:r>
                  <a:rPr lang="cs-CZ" b="1" i="1" dirty="0">
                    <a:solidFill>
                      <a:srgbClr val="FFC000"/>
                    </a:solidFill>
                    <a:latin typeface="Cambria Math"/>
                    <a:ea typeface="Cambria Math"/>
                  </a:rPr>
                  <a:t>°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C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b="1" i="1" dirty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b="1" i="1" dirty="0" smtClean="0">
                  <a:solidFill>
                    <a:srgbClr val="00B0F0"/>
                  </a:solidFill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b="1" i="1" dirty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cos</m:t>
                      </m:r>
                      <m:r>
                        <m:rPr>
                          <m:nor/>
                        </m:rPr>
                        <a:rPr lang="cs-CZ" b="1" i="1" dirty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135</m:t>
                      </m:r>
                      <m:r>
                        <a:rPr lang="cs-CZ" b="1" dirty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i="1" dirty="0" smtClean="0"/>
              </a:p>
              <a:p>
                <a:endParaRPr lang="cs-CZ" b="1" i="1" dirty="0" smtClean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240" y="1315418"/>
                <a:ext cx="1276149" cy="3693319"/>
              </a:xfrm>
              <a:prstGeom prst="rect">
                <a:avLst/>
              </a:prstGeom>
              <a:blipFill rotWithShape="1">
                <a:blip r:embed="rId13"/>
                <a:stretch>
                  <a:fillRect t="-9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4259748" y="4177740"/>
                <a:ext cx="1276149" cy="6860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b="1" i="0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9748" y="4177740"/>
                <a:ext cx="1276149" cy="68608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Čárový popisek 1 34"/>
          <p:cNvSpPr/>
          <p:nvPr/>
        </p:nvSpPr>
        <p:spPr>
          <a:xfrm>
            <a:off x="6179038" y="1949537"/>
            <a:ext cx="823906" cy="449730"/>
          </a:xfrm>
          <a:prstGeom prst="borderCallout1">
            <a:avLst>
              <a:gd name="adj1" fmla="val -1840"/>
              <a:gd name="adj2" fmla="val 98963"/>
              <a:gd name="adj3" fmla="val -70232"/>
              <a:gd name="adj4" fmla="val 13823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I. +</a:t>
            </a:r>
            <a:endParaRPr lang="cs-CZ" sz="2000" b="1" dirty="0"/>
          </a:p>
        </p:txBody>
      </p:sp>
      <p:sp>
        <p:nvSpPr>
          <p:cNvPr id="62" name="Čárový popisek 1 61"/>
          <p:cNvSpPr/>
          <p:nvPr/>
        </p:nvSpPr>
        <p:spPr>
          <a:xfrm>
            <a:off x="6386096" y="4222600"/>
            <a:ext cx="823906" cy="449730"/>
          </a:xfrm>
          <a:prstGeom prst="borderCallout1">
            <a:avLst>
              <a:gd name="adj1" fmla="val -1840"/>
              <a:gd name="adj2" fmla="val 98963"/>
              <a:gd name="adj3" fmla="val -83100"/>
              <a:gd name="adj4" fmla="val 139634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II. –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159411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68" grpId="0" animBg="1"/>
      <p:bldP spid="69" grpId="0" animBg="1"/>
      <p:bldP spid="74" grpId="0" animBg="1"/>
      <p:bldP spid="75" grpId="0" animBg="1"/>
      <p:bldP spid="86" grpId="0" animBg="1"/>
      <p:bldP spid="35" grpId="0" animBg="1"/>
      <p:bldP spid="6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pPr algn="r"/>
            <a:r>
              <a:rPr lang="cs-CZ" sz="2800" b="1" dirty="0" smtClean="0">
                <a:solidFill>
                  <a:srgbClr val="00B0F0"/>
                </a:solidFill>
              </a:rPr>
              <a:t>Určete hodnoty goniometrických funkcí: 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829488" y="2492896"/>
            <a:ext cx="2754272" cy="6672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cos 150°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1" name="Zástupný symbol pro obsah 8"/>
          <p:cNvSpPr txBox="1">
            <a:spLocks/>
          </p:cNvSpPr>
          <p:nvPr/>
        </p:nvSpPr>
        <p:spPr bwMode="auto">
          <a:xfrm>
            <a:off x="1043608" y="5013176"/>
            <a:ext cx="1179159" cy="606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3" name="Zástupný symbol pro text 7"/>
          <p:cNvSpPr txBox="1">
            <a:spLocks/>
          </p:cNvSpPr>
          <p:nvPr/>
        </p:nvSpPr>
        <p:spPr bwMode="auto">
          <a:xfrm>
            <a:off x="878347" y="1651646"/>
            <a:ext cx="1178731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0" dirty="0"/>
              <a:t>s</a:t>
            </a:r>
            <a:r>
              <a:rPr lang="cs-CZ" b="0" dirty="0" smtClean="0"/>
              <a:t>in 150°</a:t>
            </a:r>
            <a:endParaRPr lang="cs-CZ" b="0" dirty="0"/>
          </a:p>
        </p:txBody>
      </p:sp>
      <p:sp>
        <p:nvSpPr>
          <p:cNvPr id="17" name="Zástupný symbol pro obsah 8"/>
          <p:cNvSpPr txBox="1">
            <a:spLocks/>
          </p:cNvSpPr>
          <p:nvPr/>
        </p:nvSpPr>
        <p:spPr bwMode="auto">
          <a:xfrm>
            <a:off x="830039" y="4076280"/>
            <a:ext cx="1798296" cy="667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cs-CZ" dirty="0" smtClean="0"/>
              <a:t>cos (–120°)</a:t>
            </a:r>
          </a:p>
          <a:p>
            <a:pPr marL="0" indent="0">
              <a:buFont typeface="Arial" charset="0"/>
              <a:buNone/>
            </a:pPr>
            <a:endParaRPr lang="cs-CZ" dirty="0"/>
          </a:p>
        </p:txBody>
      </p:sp>
      <p:sp>
        <p:nvSpPr>
          <p:cNvPr id="18" name="Zástupný symbol pro obsah 8"/>
          <p:cNvSpPr txBox="1">
            <a:spLocks/>
          </p:cNvSpPr>
          <p:nvPr/>
        </p:nvSpPr>
        <p:spPr bwMode="auto">
          <a:xfrm>
            <a:off x="2915140" y="4077072"/>
            <a:ext cx="1610593" cy="667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cs-CZ" dirty="0" smtClean="0"/>
              <a:t>cos 240°</a:t>
            </a:r>
          </a:p>
          <a:p>
            <a:pPr marL="0" indent="0">
              <a:buFont typeface="Arial" charset="0"/>
              <a:buNone/>
            </a:pPr>
            <a:endParaRPr lang="cs-CZ" dirty="0"/>
          </a:p>
        </p:txBody>
      </p:sp>
      <p:sp>
        <p:nvSpPr>
          <p:cNvPr id="19" name="Zástupný symbol pro obsah 8"/>
          <p:cNvSpPr txBox="1">
            <a:spLocks/>
          </p:cNvSpPr>
          <p:nvPr/>
        </p:nvSpPr>
        <p:spPr bwMode="auto">
          <a:xfrm>
            <a:off x="878347" y="5316202"/>
            <a:ext cx="1377136" cy="667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cs-CZ" dirty="0" smtClean="0"/>
              <a:t>cos 675°</a:t>
            </a:r>
          </a:p>
          <a:p>
            <a:pPr marL="0" indent="0">
              <a:buFont typeface="Arial" charset="0"/>
              <a:buNone/>
            </a:pPr>
            <a:endParaRPr lang="cs-CZ" dirty="0"/>
          </a:p>
        </p:txBody>
      </p:sp>
      <p:sp>
        <p:nvSpPr>
          <p:cNvPr id="20" name="Zástupný symbol pro text 7"/>
          <p:cNvSpPr txBox="1">
            <a:spLocks/>
          </p:cNvSpPr>
          <p:nvPr/>
        </p:nvSpPr>
        <p:spPr bwMode="auto">
          <a:xfrm>
            <a:off x="878347" y="4530417"/>
            <a:ext cx="1178731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0" dirty="0"/>
              <a:t>s</a:t>
            </a:r>
            <a:r>
              <a:rPr lang="cs-CZ" b="0" dirty="0" smtClean="0"/>
              <a:t>in 675°</a:t>
            </a:r>
            <a:endParaRPr lang="cs-CZ" b="0" dirty="0"/>
          </a:p>
        </p:txBody>
      </p:sp>
      <p:sp>
        <p:nvSpPr>
          <p:cNvPr id="21" name="Zástupný symbol pro text 7"/>
          <p:cNvSpPr txBox="1">
            <a:spLocks/>
          </p:cNvSpPr>
          <p:nvPr/>
        </p:nvSpPr>
        <p:spPr bwMode="auto">
          <a:xfrm>
            <a:off x="2898446" y="1628724"/>
            <a:ext cx="3672408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0" dirty="0" smtClean="0"/>
              <a:t>sin (180°–30°)= sin 30°</a:t>
            </a:r>
            <a:endParaRPr lang="cs-CZ" b="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text 7"/>
              <p:cNvSpPr txBox="1">
                <a:spLocks/>
              </p:cNvSpPr>
              <p:nvPr/>
            </p:nvSpPr>
            <p:spPr bwMode="auto">
              <a:xfrm>
                <a:off x="7244484" y="4193782"/>
                <a:ext cx="1368152" cy="432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b" anchorCtr="0" compatLnSpc="1">
                <a:prstTxWarp prst="textNoShape">
                  <a:avLst/>
                </a:prstTxWarp>
              </a:bodyPr>
              <a:lstStyle>
                <a:lvl1pPr marL="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4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0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8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000" b="1" i="1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2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244484" y="4193782"/>
                <a:ext cx="1368152" cy="432200"/>
              </a:xfrm>
              <a:prstGeom prst="rect">
                <a:avLst/>
              </a:prstGeom>
              <a:blipFill rotWithShape="1">
                <a:blip r:embed="rId2"/>
                <a:stretch>
                  <a:fillRect t="-35211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Zástupný symbol pro text 7"/>
          <p:cNvSpPr txBox="1">
            <a:spLocks/>
          </p:cNvSpPr>
          <p:nvPr/>
        </p:nvSpPr>
        <p:spPr bwMode="auto">
          <a:xfrm>
            <a:off x="2865387" y="2291408"/>
            <a:ext cx="3672408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0" dirty="0" smtClean="0"/>
              <a:t>cos (180°–30°)= cos 30°</a:t>
            </a:r>
            <a:endParaRPr lang="cs-CZ" b="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text 7"/>
              <p:cNvSpPr txBox="1">
                <a:spLocks/>
              </p:cNvSpPr>
              <p:nvPr/>
            </p:nvSpPr>
            <p:spPr bwMode="auto">
              <a:xfrm>
                <a:off x="5888767" y="2576367"/>
                <a:ext cx="1368152" cy="432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b" anchorCtr="0" compatLnSpc="1">
                <a:prstTxWarp prst="textNoShape">
                  <a:avLst/>
                </a:prstTxWarp>
              </a:bodyPr>
              <a:lstStyle>
                <a:lvl1pPr marL="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4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0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8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000" b="1" i="1" smtClean="0">
                                  <a:latin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2000" b="1" i="1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4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888767" y="2576367"/>
                <a:ext cx="1368152" cy="432200"/>
              </a:xfrm>
              <a:prstGeom prst="rect">
                <a:avLst/>
              </a:prstGeom>
              <a:blipFill rotWithShape="1">
                <a:blip r:embed="rId3"/>
                <a:stretch>
                  <a:fillRect t="-4788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ástupný symbol pro text 7"/>
          <p:cNvSpPr txBox="1">
            <a:spLocks/>
          </p:cNvSpPr>
          <p:nvPr/>
        </p:nvSpPr>
        <p:spPr bwMode="auto">
          <a:xfrm>
            <a:off x="4355976" y="3020567"/>
            <a:ext cx="2968747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0" dirty="0" smtClean="0"/>
              <a:t>sin (180°+60°)= sin 60°</a:t>
            </a:r>
            <a:endParaRPr lang="cs-CZ" b="0" dirty="0"/>
          </a:p>
        </p:txBody>
      </p:sp>
      <p:sp>
        <p:nvSpPr>
          <p:cNvPr id="16" name="Zástupný symbol pro text 7"/>
          <p:cNvSpPr txBox="1">
            <a:spLocks/>
          </p:cNvSpPr>
          <p:nvPr/>
        </p:nvSpPr>
        <p:spPr bwMode="auto">
          <a:xfrm>
            <a:off x="4376235" y="3916765"/>
            <a:ext cx="3214619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0" dirty="0" smtClean="0"/>
              <a:t>cos (180°+60°)= cos 60°</a:t>
            </a:r>
            <a:endParaRPr lang="cs-CZ" b="0" dirty="0"/>
          </a:p>
        </p:txBody>
      </p:sp>
      <p:sp>
        <p:nvSpPr>
          <p:cNvPr id="25" name="Zástupný symbol pro obsah 8"/>
          <p:cNvSpPr txBox="1">
            <a:spLocks/>
          </p:cNvSpPr>
          <p:nvPr/>
        </p:nvSpPr>
        <p:spPr bwMode="auto">
          <a:xfrm>
            <a:off x="825703" y="3225126"/>
            <a:ext cx="1610593" cy="667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cs-CZ" dirty="0" smtClean="0"/>
              <a:t>sin (–120°)</a:t>
            </a:r>
          </a:p>
          <a:p>
            <a:pPr marL="0" indent="0">
              <a:buFont typeface="Arial" charset="0"/>
              <a:buNone/>
            </a:pPr>
            <a:endParaRPr lang="cs-CZ" dirty="0"/>
          </a:p>
        </p:txBody>
      </p:sp>
      <p:sp>
        <p:nvSpPr>
          <p:cNvPr id="26" name="Zástupný symbol pro obsah 8"/>
          <p:cNvSpPr txBox="1">
            <a:spLocks/>
          </p:cNvSpPr>
          <p:nvPr/>
        </p:nvSpPr>
        <p:spPr bwMode="auto">
          <a:xfrm>
            <a:off x="2880636" y="3209647"/>
            <a:ext cx="1610593" cy="667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cs-CZ" dirty="0" smtClean="0"/>
              <a:t>sin 240°</a:t>
            </a:r>
          </a:p>
          <a:p>
            <a:pPr marL="0" indent="0">
              <a:buFont typeface="Arial" charset="0"/>
              <a:buNone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text 7"/>
              <p:cNvSpPr txBox="1">
                <a:spLocks/>
              </p:cNvSpPr>
              <p:nvPr/>
            </p:nvSpPr>
            <p:spPr bwMode="auto">
              <a:xfrm>
                <a:off x="5724128" y="1948681"/>
                <a:ext cx="1368152" cy="432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b" anchorCtr="0" compatLnSpc="1">
                <a:prstTxWarp prst="textNoShape">
                  <a:avLst/>
                </a:prstTxWarp>
              </a:bodyPr>
              <a:lstStyle>
                <a:lvl1pPr marL="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4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0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8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000" b="1" i="1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7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724128" y="1948681"/>
                <a:ext cx="1368152" cy="432200"/>
              </a:xfrm>
              <a:prstGeom prst="rect">
                <a:avLst/>
              </a:prstGeom>
              <a:blipFill rotWithShape="1">
                <a:blip r:embed="rId4"/>
                <a:stretch>
                  <a:fillRect t="-35211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text 7"/>
              <p:cNvSpPr txBox="1">
                <a:spLocks/>
              </p:cNvSpPr>
              <p:nvPr/>
            </p:nvSpPr>
            <p:spPr bwMode="auto">
              <a:xfrm>
                <a:off x="7324723" y="3327149"/>
                <a:ext cx="1368152" cy="432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b" anchorCtr="0" compatLnSpc="1">
                <a:prstTxWarp prst="textNoShape">
                  <a:avLst/>
                </a:prstTxWarp>
              </a:bodyPr>
              <a:lstStyle>
                <a:lvl1pPr marL="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4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0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8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000" b="1" i="1" smtClean="0">
                                  <a:latin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2000" b="1" i="1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8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324723" y="3327149"/>
                <a:ext cx="1368152" cy="432200"/>
              </a:xfrm>
              <a:prstGeom prst="rect">
                <a:avLst/>
              </a:prstGeom>
              <a:blipFill rotWithShape="1">
                <a:blip r:embed="rId5"/>
                <a:stretch>
                  <a:fillRect t="-4788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Zástupný symbol pro obsah 8"/>
          <p:cNvSpPr txBox="1">
            <a:spLocks/>
          </p:cNvSpPr>
          <p:nvPr/>
        </p:nvSpPr>
        <p:spPr bwMode="auto">
          <a:xfrm>
            <a:off x="2915140" y="4744276"/>
            <a:ext cx="1610593" cy="667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cs-CZ" dirty="0" smtClean="0"/>
              <a:t>sin 315°</a:t>
            </a:r>
          </a:p>
          <a:p>
            <a:pPr marL="0" indent="0">
              <a:buFont typeface="Arial" charset="0"/>
              <a:buNone/>
            </a:pPr>
            <a:endParaRPr lang="cs-CZ" dirty="0"/>
          </a:p>
        </p:txBody>
      </p:sp>
      <p:sp>
        <p:nvSpPr>
          <p:cNvPr id="30" name="Zástupný symbol pro obsah 8"/>
          <p:cNvSpPr txBox="1">
            <a:spLocks/>
          </p:cNvSpPr>
          <p:nvPr/>
        </p:nvSpPr>
        <p:spPr bwMode="auto">
          <a:xfrm>
            <a:off x="2915139" y="5316202"/>
            <a:ext cx="1610593" cy="667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cs-CZ" dirty="0" smtClean="0"/>
              <a:t>cos 315°</a:t>
            </a:r>
          </a:p>
          <a:p>
            <a:pPr marL="0" indent="0">
              <a:buFont typeface="Arial" charset="0"/>
              <a:buNone/>
            </a:pPr>
            <a:endParaRPr lang="cs-CZ" dirty="0"/>
          </a:p>
        </p:txBody>
      </p:sp>
      <p:sp>
        <p:nvSpPr>
          <p:cNvPr id="31" name="Zástupný symbol pro text 7"/>
          <p:cNvSpPr txBox="1">
            <a:spLocks/>
          </p:cNvSpPr>
          <p:nvPr/>
        </p:nvSpPr>
        <p:spPr bwMode="auto">
          <a:xfrm>
            <a:off x="4404394" y="4556527"/>
            <a:ext cx="2968747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0" dirty="0" smtClean="0"/>
              <a:t>sin (360°–45°)= sin 45°</a:t>
            </a:r>
            <a:endParaRPr lang="cs-CZ" b="0" dirty="0"/>
          </a:p>
        </p:txBody>
      </p:sp>
      <p:sp>
        <p:nvSpPr>
          <p:cNvPr id="32" name="Zástupný symbol pro text 7"/>
          <p:cNvSpPr txBox="1">
            <a:spLocks/>
          </p:cNvSpPr>
          <p:nvPr/>
        </p:nvSpPr>
        <p:spPr bwMode="auto">
          <a:xfrm>
            <a:off x="4376235" y="5148326"/>
            <a:ext cx="3148093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0" dirty="0" smtClean="0"/>
              <a:t>cos (360°–45°)= cos 45°</a:t>
            </a:r>
            <a:endParaRPr lang="cs-CZ" b="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text 7"/>
              <p:cNvSpPr txBox="1">
                <a:spLocks/>
              </p:cNvSpPr>
              <p:nvPr/>
            </p:nvSpPr>
            <p:spPr bwMode="auto">
              <a:xfrm>
                <a:off x="7344982" y="4861778"/>
                <a:ext cx="1368152" cy="432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b" anchorCtr="0" compatLnSpc="1">
                <a:prstTxWarp prst="textNoShape">
                  <a:avLst/>
                </a:prstTxWarp>
              </a:bodyPr>
              <a:lstStyle>
                <a:lvl1pPr marL="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4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0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8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000" b="1" i="1" smtClean="0">
                                  <a:latin typeface="Cambria Math"/>
                                </a:rPr>
                                <m:t>𝟐</m:t>
                              </m:r>
                            </m:e>
                          </m:rad>
                        </m:num>
                        <m:den>
                          <m:r>
                            <a:rPr lang="cs-CZ" sz="2000" b="1" i="1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3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344982" y="4861778"/>
                <a:ext cx="1368152" cy="432200"/>
              </a:xfrm>
              <a:prstGeom prst="rect">
                <a:avLst/>
              </a:prstGeom>
              <a:blipFill rotWithShape="1">
                <a:blip r:embed="rId6"/>
                <a:stretch>
                  <a:fillRect t="-50000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text 7"/>
              <p:cNvSpPr txBox="1">
                <a:spLocks/>
              </p:cNvSpPr>
              <p:nvPr/>
            </p:nvSpPr>
            <p:spPr bwMode="auto">
              <a:xfrm>
                <a:off x="7266917" y="5468207"/>
                <a:ext cx="1368152" cy="432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b" anchorCtr="0" compatLnSpc="1">
                <a:prstTxWarp prst="textNoShape">
                  <a:avLst/>
                </a:prstTxWarp>
              </a:bodyPr>
              <a:lstStyle>
                <a:lvl1pPr marL="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4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0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8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000" b="1" i="1" smtClean="0">
                                  <a:latin typeface="Cambria Math"/>
                                </a:rPr>
                                <m:t>𝟐</m:t>
                              </m:r>
                            </m:e>
                          </m:rad>
                        </m:num>
                        <m:den>
                          <m:r>
                            <a:rPr lang="cs-CZ" sz="2000" b="1" i="1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4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266917" y="5468207"/>
                <a:ext cx="1368152" cy="432200"/>
              </a:xfrm>
              <a:prstGeom prst="rect">
                <a:avLst/>
              </a:prstGeom>
              <a:blipFill rotWithShape="1">
                <a:blip r:embed="rId7"/>
                <a:stretch>
                  <a:fillRect t="-4788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218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1" grpId="0"/>
      <p:bldP spid="22" grpId="0"/>
      <p:bldP spid="23" grpId="0"/>
      <p:bldP spid="24" grpId="0"/>
      <p:bldP spid="15" grpId="0"/>
      <p:bldP spid="16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3200" b="1" dirty="0" smtClean="0">
                <a:solidFill>
                  <a:srgbClr val="990033"/>
                </a:solidFill>
              </a:rPr>
              <a:t>Funkce </a:t>
            </a:r>
            <a:r>
              <a:rPr lang="cs-CZ" sz="3200" b="1" dirty="0">
                <a:solidFill>
                  <a:srgbClr val="990033"/>
                </a:solidFill>
              </a:rPr>
              <a:t>tangens v jednotlivých kvadrantech</a:t>
            </a:r>
            <a:br>
              <a:rPr lang="cs-CZ" sz="3200" b="1" dirty="0">
                <a:solidFill>
                  <a:srgbClr val="990033"/>
                </a:solidFill>
              </a:rPr>
            </a:br>
            <a:endParaRPr lang="cs-CZ" sz="1600" b="1" dirty="0">
              <a:solidFill>
                <a:srgbClr val="990033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604273" y="1316442"/>
            <a:ext cx="5091072" cy="4805594"/>
            <a:chOff x="390739" y="1196752"/>
            <a:chExt cx="4742287" cy="4536504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" name="Ovál 3"/>
                <p:cNvSpPr/>
                <p:nvPr/>
              </p:nvSpPr>
              <p:spPr>
                <a:xfrm>
                  <a:off x="965839" y="2258022"/>
                  <a:ext cx="2955364" cy="2808312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indent="0">
                    <a:buFont typeface="Arial" charset="0"/>
                    <a:buNone/>
                  </a:pPr>
                  <a:endParaRPr lang="cs-CZ" b="1" i="1" dirty="0" smtClean="0">
                    <a:solidFill>
                      <a:srgbClr val="00B050"/>
                    </a:solidFill>
                    <a:latin typeface="Cambria Math"/>
                    <a:cs typeface="Arial" charset="0"/>
                  </a:endParaRPr>
                </a:p>
                <a:p>
                  <a:pPr marL="0" indent="0">
                    <a:buFont typeface="Arial" charset="0"/>
                    <a:buNone/>
                  </a:pPr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b="1" i="1">
                            <a:solidFill>
                              <a:srgbClr val="00B050"/>
                            </a:solidFill>
                            <a:latin typeface="Cambria Math"/>
                            <a:cs typeface="Arial" charset="0"/>
                          </a:rPr>
                          <m:t> </m:t>
                        </m:r>
                      </m:oMath>
                    </m:oMathPara>
                  </a14:m>
                  <a:endParaRPr lang="cs-CZ" b="1" i="1" dirty="0">
                    <a:solidFill>
                      <a:srgbClr val="00B050"/>
                    </a:solidFill>
                    <a:latin typeface="Cambria Math"/>
                    <a:cs typeface="Arial" charset="0"/>
                  </a:endParaRPr>
                </a:p>
              </p:txBody>
            </p:sp>
          </mc:Choice>
          <mc:Fallback xmlns="">
            <p:sp>
              <p:nvSpPr>
                <p:cNvPr id="3" name="Ovál 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65839" y="2258022"/>
                  <a:ext cx="2955364" cy="2808312"/>
                </a:xfrm>
                <a:prstGeom prst="ellipse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5" name="Skupina 4"/>
            <p:cNvGrpSpPr/>
            <p:nvPr/>
          </p:nvGrpSpPr>
          <p:grpSpPr>
            <a:xfrm>
              <a:off x="611559" y="1196752"/>
              <a:ext cx="4521467" cy="4536504"/>
              <a:chOff x="611559" y="1196752"/>
              <a:chExt cx="4521467" cy="4536504"/>
            </a:xfrm>
          </p:grpSpPr>
          <p:cxnSp>
            <p:nvCxnSpPr>
              <p:cNvPr id="18" name="Přímá spojnice 4"/>
              <p:cNvCxnSpPr/>
              <p:nvPr/>
            </p:nvCxnSpPr>
            <p:spPr>
              <a:xfrm>
                <a:off x="2444643" y="1196752"/>
                <a:ext cx="3" cy="4536504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6"/>
              <p:cNvCxnSpPr/>
              <p:nvPr/>
            </p:nvCxnSpPr>
            <p:spPr>
              <a:xfrm>
                <a:off x="611559" y="3644685"/>
                <a:ext cx="3867305" cy="0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TextovéPole 19"/>
              <p:cNvSpPr txBox="1"/>
              <p:nvPr/>
            </p:nvSpPr>
            <p:spPr>
              <a:xfrm>
                <a:off x="4408075" y="3662178"/>
                <a:ext cx="72495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x</a:t>
                </a:r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775215" y="1197013"/>
                <a:ext cx="4680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y</a:t>
                </a:r>
                <a:endParaRPr lang="cs-CZ" dirty="0"/>
              </a:p>
            </p:txBody>
          </p:sp>
        </p:grpSp>
        <p:grpSp>
          <p:nvGrpSpPr>
            <p:cNvPr id="6" name="Skupina 5"/>
            <p:cNvGrpSpPr/>
            <p:nvPr/>
          </p:nvGrpSpPr>
          <p:grpSpPr>
            <a:xfrm>
              <a:off x="390739" y="1402197"/>
              <a:ext cx="4085196" cy="3978568"/>
              <a:chOff x="390739" y="1402197"/>
              <a:chExt cx="4085196" cy="3978568"/>
            </a:xfrm>
          </p:grpSpPr>
          <p:sp>
            <p:nvSpPr>
              <p:cNvPr id="7" name="TextovéPole 6"/>
              <p:cNvSpPr txBox="1"/>
              <p:nvPr/>
            </p:nvSpPr>
            <p:spPr>
              <a:xfrm>
                <a:off x="3898221" y="3696372"/>
                <a:ext cx="40208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0°</a:t>
                </a:r>
                <a:endParaRPr lang="cs-CZ" i="1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390739" y="3696373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180°</a:t>
                </a:r>
                <a:endParaRPr lang="cs-CZ" i="1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2465399" y="5066334"/>
                <a:ext cx="804162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270°</a:t>
                </a:r>
                <a:endParaRPr lang="cs-CZ" i="1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2505004" y="1888595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90°</a:t>
                </a:r>
                <a:endParaRPr lang="cs-CZ" i="1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3516982" y="1402197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I.</a:t>
                </a:r>
                <a:endParaRPr lang="cs-CZ" i="1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753215" y="1413540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II.</a:t>
                </a:r>
                <a:endParaRPr lang="cs-CZ" i="1" dirty="0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627831" y="4947911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III.</a:t>
                </a:r>
                <a:endParaRPr lang="cs-CZ" i="1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750984" y="4947911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IV.</a:t>
                </a:r>
                <a:endParaRPr lang="cs-CZ" i="1" dirty="0"/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6617013" y="2713748"/>
                <a:ext cx="728084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</m:oMath>
                  </m:oMathPara>
                </a14:m>
                <a:endParaRPr lang="cs-CZ" sz="4400" b="1" i="1" dirty="0">
                  <a:solidFill>
                    <a:srgbClr val="FF0000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7013" y="2713748"/>
                <a:ext cx="728084" cy="76944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6697917" y="4632485"/>
                <a:ext cx="728084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</m:oMath>
                  </m:oMathPara>
                </a14:m>
                <a:endParaRPr lang="cs-CZ" sz="4400" b="1" i="1" dirty="0">
                  <a:solidFill>
                    <a:srgbClr val="00B0F0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7917" y="4632485"/>
                <a:ext cx="728084" cy="76944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>
            <a:off x="6403862" y="1465669"/>
            <a:ext cx="20143" cy="4805594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3382543" y="1712630"/>
            <a:ext cx="3679416" cy="3577477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4708398" y="2349413"/>
            <a:ext cx="196016" cy="1825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708398" y="5324305"/>
            <a:ext cx="196016" cy="1825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louk 33"/>
          <p:cNvSpPr/>
          <p:nvPr/>
        </p:nvSpPr>
        <p:spPr>
          <a:xfrm rot="2253098">
            <a:off x="4044976" y="2795644"/>
            <a:ext cx="2095119" cy="2174007"/>
          </a:xfrm>
          <a:prstGeom prst="arc">
            <a:avLst>
              <a:gd name="adj1" fmla="val 16316957"/>
              <a:gd name="adj2" fmla="val 19386014"/>
            </a:avLst>
          </a:prstGeom>
          <a:ln>
            <a:solidFill>
              <a:srgbClr val="990033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 flipH="1" flipV="1">
            <a:off x="3078971" y="2382403"/>
            <a:ext cx="4085318" cy="36388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blouk 40"/>
          <p:cNvSpPr/>
          <p:nvPr/>
        </p:nvSpPr>
        <p:spPr>
          <a:xfrm rot="1627771">
            <a:off x="3906609" y="2967780"/>
            <a:ext cx="1946354" cy="2156173"/>
          </a:xfrm>
          <a:prstGeom prst="arc">
            <a:avLst>
              <a:gd name="adj1" fmla="val 11922971"/>
              <a:gd name="adj2" fmla="val 19509404"/>
            </a:avLst>
          </a:prstGeom>
          <a:ln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Obdélník 42"/>
              <p:cNvSpPr/>
              <p:nvPr/>
            </p:nvSpPr>
            <p:spPr>
              <a:xfrm>
                <a:off x="2350887" y="4485748"/>
                <a:ext cx="728084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</m:oMath>
                  </m:oMathPara>
                </a14:m>
                <a:endParaRPr lang="cs-CZ" sz="4400" b="1" i="1" dirty="0">
                  <a:solidFill>
                    <a:srgbClr val="FF0000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43" name="Obdélník 4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0887" y="4485748"/>
                <a:ext cx="728084" cy="76944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Obdélník 43"/>
              <p:cNvSpPr/>
              <p:nvPr/>
            </p:nvSpPr>
            <p:spPr>
              <a:xfrm>
                <a:off x="2283888" y="2949798"/>
                <a:ext cx="728084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</m:oMath>
                  </m:oMathPara>
                </a14:m>
                <a:endParaRPr lang="cs-CZ" sz="4400" b="1" i="1" dirty="0">
                  <a:solidFill>
                    <a:srgbClr val="00B0F0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44" name="Obdélník 4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3888" y="2949798"/>
                <a:ext cx="728084" cy="76944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>
            <a:off x="6404466" y="2432594"/>
            <a:ext cx="1207" cy="146891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403862" y="3928109"/>
            <a:ext cx="10071" cy="1396196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63485" y="1396963"/>
                <a:ext cx="1056187" cy="36933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i="1" dirty="0" smtClean="0">
                    <a:solidFill>
                      <a:srgbClr val="C00000"/>
                    </a:solidFill>
                    <a:latin typeface="Cambria Math"/>
                    <a:ea typeface="Cambria Math"/>
                  </a:rPr>
                  <a:t> tg 45°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b="1" i="1" dirty="0" smtClean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  <a:p>
                <a:endParaRPr lang="cs-CZ" b="1" dirty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endParaRPr lang="cs-CZ" b="1" i="1" dirty="0" smtClean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  <a:p>
                <a:endParaRPr lang="cs-CZ" b="1" i="1" dirty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  <a:p>
                <a:r>
                  <a:rPr lang="cs-CZ" b="1" i="1" dirty="0" smtClean="0">
                    <a:solidFill>
                      <a:srgbClr val="FFC000"/>
                    </a:solidFill>
                    <a:latin typeface="Cambria Math"/>
                    <a:ea typeface="Cambria Math"/>
                  </a:rPr>
                  <a:t> tg 270</a:t>
                </a:r>
                <a:r>
                  <a:rPr lang="cs-CZ" b="1" i="1" dirty="0">
                    <a:solidFill>
                      <a:srgbClr val="FFC000"/>
                    </a:solidFill>
                    <a:latin typeface="Cambria Math"/>
                    <a:ea typeface="Cambria Math"/>
                  </a:rPr>
                  <a:t>°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C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b="1" i="1" dirty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b="1" i="1" dirty="0" smtClean="0">
                  <a:solidFill>
                    <a:srgbClr val="00B0F0"/>
                  </a:solidFill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b="1" i="1" dirty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t</m:t>
                      </m:r>
                      <m:r>
                        <m:rPr>
                          <m:sty m:val="p"/>
                        </m:rPr>
                        <a:rPr lang="cs-CZ" b="1" i="1" dirty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g</m:t>
                      </m:r>
                      <m:r>
                        <m:rPr>
                          <m:nor/>
                        </m:rPr>
                        <a:rPr lang="cs-CZ" b="1" i="1" dirty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135</m:t>
                      </m:r>
                      <m:r>
                        <a:rPr lang="cs-CZ" b="1" dirty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i="1" dirty="0" smtClean="0"/>
              </a:p>
              <a:p>
                <a:endParaRPr lang="cs-CZ" b="1" i="1" dirty="0" smtClean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485" y="1396963"/>
                <a:ext cx="1056187" cy="3693319"/>
              </a:xfrm>
              <a:prstGeom prst="rect">
                <a:avLst/>
              </a:prstGeom>
              <a:blipFill rotWithShape="1">
                <a:blip r:embed="rId8"/>
                <a:stretch>
                  <a:fillRect t="-9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Čárový popisek 1 35"/>
          <p:cNvSpPr/>
          <p:nvPr/>
        </p:nvSpPr>
        <p:spPr>
          <a:xfrm>
            <a:off x="151532" y="2031082"/>
            <a:ext cx="823906" cy="449730"/>
          </a:xfrm>
          <a:prstGeom prst="borderCallout1">
            <a:avLst>
              <a:gd name="adj1" fmla="val -1840"/>
              <a:gd name="adj2" fmla="val 98963"/>
              <a:gd name="adj3" fmla="val -75379"/>
              <a:gd name="adj4" fmla="val 1199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I. +</a:t>
            </a:r>
            <a:endParaRPr lang="cs-CZ" sz="2000" b="1" dirty="0"/>
          </a:p>
        </p:txBody>
      </p:sp>
      <p:sp>
        <p:nvSpPr>
          <p:cNvPr id="37" name="Čárový popisek 1 36"/>
          <p:cNvSpPr/>
          <p:nvPr/>
        </p:nvSpPr>
        <p:spPr>
          <a:xfrm>
            <a:off x="217341" y="4304145"/>
            <a:ext cx="823906" cy="449730"/>
          </a:xfrm>
          <a:prstGeom prst="borderCallout1">
            <a:avLst>
              <a:gd name="adj1" fmla="val -1840"/>
              <a:gd name="adj2" fmla="val 98963"/>
              <a:gd name="adj3" fmla="val -83100"/>
              <a:gd name="adj4" fmla="val 139634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II. –</a:t>
            </a:r>
            <a:endParaRPr lang="cs-CZ" sz="2000" b="1" dirty="0"/>
          </a:p>
        </p:txBody>
      </p:sp>
      <p:sp>
        <p:nvSpPr>
          <p:cNvPr id="42" name="Ovál 41"/>
          <p:cNvSpPr/>
          <p:nvPr/>
        </p:nvSpPr>
        <p:spPr>
          <a:xfrm>
            <a:off x="6336886" y="2323407"/>
            <a:ext cx="137573" cy="137573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nice 44"/>
          <p:cNvCxnSpPr>
            <a:stCxn id="42" idx="3"/>
            <a:endCxn id="4" idx="0"/>
          </p:cNvCxnSpPr>
          <p:nvPr/>
        </p:nvCxnSpPr>
        <p:spPr>
          <a:xfrm flipH="1" flipV="1">
            <a:off x="4808033" y="2440663"/>
            <a:ext cx="1549000" cy="170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1371781" y="1396963"/>
                <a:ext cx="12761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1781" y="1396963"/>
                <a:ext cx="127614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1259902" y="3596589"/>
                <a:ext cx="12761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= 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–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00B0F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902" y="3596589"/>
                <a:ext cx="1276149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63290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7" grpId="0"/>
      <p:bldP spid="31" grpId="0" animBg="1"/>
      <p:bldP spid="32" grpId="0" animBg="1"/>
      <p:bldP spid="34" grpId="0" animBg="1"/>
      <p:bldP spid="41" grpId="0" animBg="1"/>
      <p:bldP spid="43" grpId="0"/>
      <p:bldP spid="44" grpId="0"/>
      <p:bldP spid="36" grpId="0" animBg="1"/>
      <p:bldP spid="37" grpId="0" animBg="1"/>
      <p:bldP spid="4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3200" b="1" dirty="0">
                <a:solidFill>
                  <a:srgbClr val="990033"/>
                </a:solidFill>
              </a:rPr>
              <a:t>Funkce kotangens v jednotlivých kvadrantech</a:t>
            </a:r>
            <a:br>
              <a:rPr lang="cs-CZ" sz="3200" b="1" dirty="0">
                <a:solidFill>
                  <a:srgbClr val="990033"/>
                </a:solidFill>
              </a:rPr>
            </a:br>
            <a:r>
              <a:rPr lang="cs-CZ" sz="1600" b="1" dirty="0">
                <a:solidFill>
                  <a:srgbClr val="990033"/>
                </a:solidFill>
              </a:rPr>
              <a:t>V jakém intervalu se pohybují hodnoty funkcí tg x a cotg x?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2604273" y="1316442"/>
            <a:ext cx="5091072" cy="4805594"/>
            <a:chOff x="390739" y="1196752"/>
            <a:chExt cx="4742287" cy="4536504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" name="Ovál 3"/>
                <p:cNvSpPr/>
                <p:nvPr/>
              </p:nvSpPr>
              <p:spPr>
                <a:xfrm>
                  <a:off x="965839" y="2258022"/>
                  <a:ext cx="2955364" cy="2808312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indent="0">
                    <a:buFont typeface="Arial" charset="0"/>
                    <a:buNone/>
                  </a:pPr>
                  <a:endParaRPr lang="cs-CZ" b="1" i="1" dirty="0" smtClean="0">
                    <a:solidFill>
                      <a:srgbClr val="00B050"/>
                    </a:solidFill>
                    <a:latin typeface="Cambria Math"/>
                    <a:cs typeface="Arial" charset="0"/>
                  </a:endParaRPr>
                </a:p>
                <a:p>
                  <a:pPr marL="0" indent="0">
                    <a:buFont typeface="Arial" charset="0"/>
                    <a:buNone/>
                  </a:pPr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b="1" i="1">
                            <a:solidFill>
                              <a:srgbClr val="00B050"/>
                            </a:solidFill>
                            <a:latin typeface="Cambria Math"/>
                            <a:cs typeface="Arial" charset="0"/>
                          </a:rPr>
                          <m:t> </m:t>
                        </m:r>
                      </m:oMath>
                    </m:oMathPara>
                  </a14:m>
                  <a:endParaRPr lang="cs-CZ" b="1" i="1" dirty="0">
                    <a:solidFill>
                      <a:srgbClr val="00B050"/>
                    </a:solidFill>
                    <a:latin typeface="Cambria Math"/>
                    <a:cs typeface="Arial" charset="0"/>
                  </a:endParaRPr>
                </a:p>
              </p:txBody>
            </p:sp>
          </mc:Choice>
          <mc:Fallback xmlns="">
            <p:sp>
              <p:nvSpPr>
                <p:cNvPr id="3" name="Ovál 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65839" y="2258022"/>
                  <a:ext cx="2955364" cy="2808312"/>
                </a:xfrm>
                <a:prstGeom prst="ellipse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5" name="Skupina 4"/>
            <p:cNvGrpSpPr/>
            <p:nvPr/>
          </p:nvGrpSpPr>
          <p:grpSpPr>
            <a:xfrm>
              <a:off x="611559" y="1196752"/>
              <a:ext cx="4521467" cy="4536504"/>
              <a:chOff x="611559" y="1196752"/>
              <a:chExt cx="4521467" cy="4536504"/>
            </a:xfrm>
          </p:grpSpPr>
          <p:cxnSp>
            <p:nvCxnSpPr>
              <p:cNvPr id="18" name="Přímá spojnice 4"/>
              <p:cNvCxnSpPr/>
              <p:nvPr/>
            </p:nvCxnSpPr>
            <p:spPr>
              <a:xfrm>
                <a:off x="2444643" y="1196752"/>
                <a:ext cx="3" cy="4536504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6"/>
              <p:cNvCxnSpPr/>
              <p:nvPr/>
            </p:nvCxnSpPr>
            <p:spPr>
              <a:xfrm>
                <a:off x="611559" y="3644685"/>
                <a:ext cx="3867305" cy="0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TextovéPole 19"/>
              <p:cNvSpPr txBox="1"/>
              <p:nvPr/>
            </p:nvSpPr>
            <p:spPr>
              <a:xfrm>
                <a:off x="4408075" y="3662178"/>
                <a:ext cx="72495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x</a:t>
                </a:r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775215" y="1197013"/>
                <a:ext cx="4680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y</a:t>
                </a:r>
                <a:endParaRPr lang="cs-CZ" dirty="0"/>
              </a:p>
            </p:txBody>
          </p:sp>
        </p:grpSp>
        <p:grpSp>
          <p:nvGrpSpPr>
            <p:cNvPr id="6" name="Skupina 5"/>
            <p:cNvGrpSpPr/>
            <p:nvPr/>
          </p:nvGrpSpPr>
          <p:grpSpPr>
            <a:xfrm>
              <a:off x="390739" y="1402197"/>
              <a:ext cx="4085196" cy="3978568"/>
              <a:chOff x="390739" y="1402197"/>
              <a:chExt cx="4085196" cy="3978568"/>
            </a:xfrm>
          </p:grpSpPr>
          <p:sp>
            <p:nvSpPr>
              <p:cNvPr id="7" name="TextovéPole 6"/>
              <p:cNvSpPr txBox="1"/>
              <p:nvPr/>
            </p:nvSpPr>
            <p:spPr>
              <a:xfrm>
                <a:off x="3898221" y="3696372"/>
                <a:ext cx="40208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0°</a:t>
                </a:r>
                <a:endParaRPr lang="cs-CZ" i="1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390739" y="3696373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180°</a:t>
                </a:r>
                <a:endParaRPr lang="cs-CZ" i="1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2465399" y="5066334"/>
                <a:ext cx="804162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270°</a:t>
                </a:r>
                <a:endParaRPr lang="cs-CZ" i="1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2505004" y="1888595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90°</a:t>
                </a:r>
                <a:endParaRPr lang="cs-CZ" i="1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3516982" y="1402197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I.</a:t>
                </a:r>
                <a:endParaRPr lang="cs-CZ" i="1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753215" y="1413540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II.</a:t>
                </a:r>
                <a:endParaRPr lang="cs-CZ" i="1" dirty="0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627831" y="4947911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III.</a:t>
                </a:r>
                <a:endParaRPr lang="cs-CZ" i="1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750984" y="4947911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IV.</a:t>
                </a:r>
                <a:endParaRPr lang="cs-CZ" i="1" dirty="0"/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5456037" y="1599333"/>
                <a:ext cx="728084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</m:oMath>
                  </m:oMathPara>
                </a14:m>
                <a:endParaRPr lang="cs-CZ" sz="4400" b="1" i="1" dirty="0">
                  <a:solidFill>
                    <a:srgbClr val="FF0000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6037" y="1599333"/>
                <a:ext cx="728084" cy="76944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3407636" y="1599334"/>
                <a:ext cx="728084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</m:oMath>
                  </m:oMathPara>
                </a14:m>
                <a:endParaRPr lang="cs-CZ" sz="4400" b="1" i="1" dirty="0">
                  <a:solidFill>
                    <a:srgbClr val="00B0F0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7636" y="1599334"/>
                <a:ext cx="728084" cy="76944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 flipH="1" flipV="1">
            <a:off x="251520" y="2431035"/>
            <a:ext cx="6552591" cy="1559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3221670" y="1879171"/>
            <a:ext cx="3771402" cy="3536384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6307665" y="3810259"/>
            <a:ext cx="196016" cy="1825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123662" y="3808862"/>
            <a:ext cx="196016" cy="1825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louk 33"/>
          <p:cNvSpPr/>
          <p:nvPr/>
        </p:nvSpPr>
        <p:spPr>
          <a:xfrm rot="921514">
            <a:off x="4239319" y="2907130"/>
            <a:ext cx="1898588" cy="1785896"/>
          </a:xfrm>
          <a:prstGeom prst="arc">
            <a:avLst>
              <a:gd name="adj1" fmla="val 17678542"/>
              <a:gd name="adj2" fmla="val 20935913"/>
            </a:avLst>
          </a:prstGeom>
          <a:ln>
            <a:solidFill>
              <a:srgbClr val="990033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/>
          <p:nvPr/>
        </p:nvCxnSpPr>
        <p:spPr>
          <a:xfrm flipH="1" flipV="1">
            <a:off x="2974620" y="2256956"/>
            <a:ext cx="3745306" cy="33662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blouk 39"/>
          <p:cNvSpPr/>
          <p:nvPr/>
        </p:nvSpPr>
        <p:spPr>
          <a:xfrm rot="1627771">
            <a:off x="3906609" y="2967780"/>
            <a:ext cx="1946354" cy="2156173"/>
          </a:xfrm>
          <a:prstGeom prst="arc">
            <a:avLst>
              <a:gd name="adj1" fmla="val 11913195"/>
              <a:gd name="adj2" fmla="val 19509404"/>
            </a:avLst>
          </a:prstGeom>
          <a:ln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Obdélník 43"/>
              <p:cNvSpPr/>
              <p:nvPr/>
            </p:nvSpPr>
            <p:spPr>
              <a:xfrm>
                <a:off x="5583210" y="5064391"/>
                <a:ext cx="728084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</m:oMath>
                  </m:oMathPara>
                </a14:m>
                <a:endParaRPr lang="cs-CZ" sz="4400" b="1" i="1" dirty="0">
                  <a:solidFill>
                    <a:srgbClr val="00B0F0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44" name="Obdélník 4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3210" y="5064391"/>
                <a:ext cx="728084" cy="76944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Obdélník 44"/>
              <p:cNvSpPr/>
              <p:nvPr/>
            </p:nvSpPr>
            <p:spPr>
              <a:xfrm>
                <a:off x="3407636" y="5092723"/>
                <a:ext cx="728084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</m:oMath>
                  </m:oMathPara>
                </a14:m>
                <a:endParaRPr lang="cs-CZ" sz="4400" b="1" i="1" dirty="0">
                  <a:solidFill>
                    <a:srgbClr val="FF0000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45" name="Obdélník 4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7636" y="5092723"/>
                <a:ext cx="728084" cy="76944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>
            <a:endCxn id="4" idx="0"/>
          </p:cNvCxnSpPr>
          <p:nvPr/>
        </p:nvCxnSpPr>
        <p:spPr>
          <a:xfrm flipH="1">
            <a:off x="4808033" y="2432594"/>
            <a:ext cx="1596433" cy="806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4" idx="0"/>
          </p:cNvCxnSpPr>
          <p:nvPr/>
        </p:nvCxnSpPr>
        <p:spPr>
          <a:xfrm flipH="1" flipV="1">
            <a:off x="3221670" y="2431035"/>
            <a:ext cx="1586363" cy="9628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08192" y="1396963"/>
                <a:ext cx="1334491" cy="36933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i="1" dirty="0" smtClean="0">
                    <a:solidFill>
                      <a:srgbClr val="C00000"/>
                    </a:solidFill>
                    <a:latin typeface="Cambria Math"/>
                    <a:ea typeface="Cambria Math"/>
                  </a:rPr>
                  <a:t> cotg 45°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b="1" i="1" dirty="0" smtClean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  <a:p>
                <a:endParaRPr lang="cs-CZ" b="1" dirty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endParaRPr lang="cs-CZ" b="1" i="1" dirty="0" smtClean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  <a:p>
                <a:endParaRPr lang="cs-CZ" b="1" i="1" dirty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  <a:p>
                <a:r>
                  <a:rPr lang="cs-CZ" b="1" i="1" dirty="0" smtClean="0">
                    <a:solidFill>
                      <a:srgbClr val="FFC000"/>
                    </a:solidFill>
                    <a:latin typeface="Cambria Math"/>
                    <a:ea typeface="Cambria Math"/>
                  </a:rPr>
                  <a:t> cotg 180</a:t>
                </a:r>
                <a:r>
                  <a:rPr lang="cs-CZ" b="1" i="1" dirty="0">
                    <a:solidFill>
                      <a:srgbClr val="FFC000"/>
                    </a:solidFill>
                    <a:latin typeface="Cambria Math"/>
                    <a:ea typeface="Cambria Math"/>
                  </a:rPr>
                  <a:t>°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C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b="1" i="1" dirty="0">
                  <a:solidFill>
                    <a:srgbClr val="FFC000"/>
                  </a:solidFill>
                  <a:latin typeface="Cambria Math"/>
                  <a:ea typeface="Cambria Math"/>
                </a:endParaRPr>
              </a:p>
              <a:p>
                <a:endParaRPr lang="cs-CZ" i="1" dirty="0" smtClean="0"/>
              </a:p>
              <a:p>
                <a:endParaRPr lang="cs-CZ" i="1" dirty="0"/>
              </a:p>
              <a:p>
                <a:endParaRPr lang="cs-CZ" b="1" i="1" dirty="0" smtClean="0">
                  <a:solidFill>
                    <a:srgbClr val="00B0F0"/>
                  </a:solidFill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b="1" i="1" dirty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cotg</m:t>
                      </m:r>
                      <m:r>
                        <m:rPr>
                          <m:nor/>
                        </m:rPr>
                        <a:rPr lang="cs-CZ" b="1" i="1" dirty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135</m:t>
                      </m:r>
                      <m:r>
                        <a:rPr lang="cs-CZ" b="1" dirty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i="1" dirty="0" smtClean="0"/>
              </a:p>
              <a:p>
                <a:endParaRPr lang="cs-CZ" b="1" i="1" dirty="0" smtClean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endParaRPr lang="cs-CZ" i="1" dirty="0"/>
              </a:p>
              <a:p>
                <a:endParaRPr lang="cs-CZ" i="1" dirty="0" smtClean="0"/>
              </a:p>
              <a:p>
                <a:endParaRPr lang="cs-CZ" i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192" y="1396963"/>
                <a:ext cx="1334491" cy="3693319"/>
              </a:xfrm>
              <a:prstGeom prst="rect">
                <a:avLst/>
              </a:prstGeom>
              <a:blipFill rotWithShape="1">
                <a:blip r:embed="rId7"/>
                <a:stretch>
                  <a:fillRect l="-459" t="-9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Čárový popisek 1 34"/>
          <p:cNvSpPr/>
          <p:nvPr/>
        </p:nvSpPr>
        <p:spPr>
          <a:xfrm>
            <a:off x="151532" y="2031082"/>
            <a:ext cx="823906" cy="449730"/>
          </a:xfrm>
          <a:prstGeom prst="borderCallout1">
            <a:avLst>
              <a:gd name="adj1" fmla="val -1840"/>
              <a:gd name="adj2" fmla="val 98963"/>
              <a:gd name="adj3" fmla="val -75379"/>
              <a:gd name="adj4" fmla="val 1199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I. +</a:t>
            </a:r>
            <a:endParaRPr lang="cs-CZ" sz="2000" b="1" dirty="0"/>
          </a:p>
        </p:txBody>
      </p:sp>
      <p:sp>
        <p:nvSpPr>
          <p:cNvPr id="36" name="Čárový popisek 1 35"/>
          <p:cNvSpPr/>
          <p:nvPr/>
        </p:nvSpPr>
        <p:spPr>
          <a:xfrm>
            <a:off x="217341" y="4304145"/>
            <a:ext cx="823906" cy="449730"/>
          </a:xfrm>
          <a:prstGeom prst="borderCallout1">
            <a:avLst>
              <a:gd name="adj1" fmla="val -1840"/>
              <a:gd name="adj2" fmla="val 98963"/>
              <a:gd name="adj3" fmla="val -83100"/>
              <a:gd name="adj4" fmla="val 139634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II. –</a:t>
            </a:r>
            <a:endParaRPr lang="cs-CZ" sz="2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259902" y="3596589"/>
                <a:ext cx="12761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= 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–</m:t>
                      </m:r>
                      <m:r>
                        <a:rPr lang="cs-CZ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00B0F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902" y="3596589"/>
                <a:ext cx="127614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1371781" y="1396963"/>
                <a:ext cx="12761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1781" y="1396963"/>
                <a:ext cx="127614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6" name="Ovál 45"/>
          <p:cNvSpPr/>
          <p:nvPr/>
        </p:nvSpPr>
        <p:spPr>
          <a:xfrm>
            <a:off x="6336886" y="2323407"/>
            <a:ext cx="137573" cy="137573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>
            <a:stCxn id="46" idx="3"/>
            <a:endCxn id="4" idx="6"/>
          </p:cNvCxnSpPr>
          <p:nvPr/>
        </p:nvCxnSpPr>
        <p:spPr>
          <a:xfrm>
            <a:off x="6357033" y="2440833"/>
            <a:ext cx="37362" cy="1487276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0691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7" grpId="0"/>
      <p:bldP spid="31" grpId="0" animBg="1"/>
      <p:bldP spid="32" grpId="0" animBg="1"/>
      <p:bldP spid="34" grpId="0" animBg="1"/>
      <p:bldP spid="40" grpId="0" animBg="1"/>
      <p:bldP spid="44" grpId="0"/>
      <p:bldP spid="45" grpId="0"/>
      <p:bldP spid="35" grpId="0" animBg="1"/>
      <p:bldP spid="36" grpId="0" animBg="1"/>
      <p:bldP spid="4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pPr algn="r"/>
            <a:r>
              <a:rPr lang="cs-CZ" sz="2800" b="1" dirty="0" smtClean="0">
                <a:solidFill>
                  <a:srgbClr val="00B0F0"/>
                </a:solidFill>
              </a:rPr>
              <a:t>Určete hodnoty goniometrických funkcí: 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829488" y="2492896"/>
            <a:ext cx="2754272" cy="6672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cotg 150°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1" name="Zástupný symbol pro obsah 8"/>
          <p:cNvSpPr txBox="1">
            <a:spLocks/>
          </p:cNvSpPr>
          <p:nvPr/>
        </p:nvSpPr>
        <p:spPr bwMode="auto">
          <a:xfrm>
            <a:off x="1043608" y="5013176"/>
            <a:ext cx="1179159" cy="606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3" name="Zástupný symbol pro text 7"/>
          <p:cNvSpPr txBox="1">
            <a:spLocks/>
          </p:cNvSpPr>
          <p:nvPr/>
        </p:nvSpPr>
        <p:spPr bwMode="auto">
          <a:xfrm>
            <a:off x="878347" y="1651646"/>
            <a:ext cx="1178731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0" dirty="0" smtClean="0"/>
              <a:t>tg 150°</a:t>
            </a:r>
            <a:endParaRPr lang="cs-CZ" b="0" dirty="0"/>
          </a:p>
        </p:txBody>
      </p:sp>
      <p:sp>
        <p:nvSpPr>
          <p:cNvPr id="17" name="Zástupný symbol pro obsah 8"/>
          <p:cNvSpPr txBox="1">
            <a:spLocks/>
          </p:cNvSpPr>
          <p:nvPr/>
        </p:nvSpPr>
        <p:spPr bwMode="auto">
          <a:xfrm>
            <a:off x="830039" y="4076280"/>
            <a:ext cx="1798296" cy="667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cs-CZ" dirty="0" smtClean="0"/>
              <a:t>cotg 135°</a:t>
            </a:r>
          </a:p>
          <a:p>
            <a:pPr marL="0" indent="0">
              <a:buFont typeface="Arial" charset="0"/>
              <a:buNone/>
            </a:pPr>
            <a:endParaRPr lang="cs-CZ" dirty="0"/>
          </a:p>
        </p:txBody>
      </p:sp>
      <p:sp>
        <p:nvSpPr>
          <p:cNvPr id="19" name="Zástupný symbol pro obsah 8"/>
          <p:cNvSpPr txBox="1">
            <a:spLocks/>
          </p:cNvSpPr>
          <p:nvPr/>
        </p:nvSpPr>
        <p:spPr bwMode="auto">
          <a:xfrm>
            <a:off x="878347" y="5316202"/>
            <a:ext cx="1377136" cy="667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cs-CZ" dirty="0" smtClean="0"/>
              <a:t>cotg 675°</a:t>
            </a:r>
          </a:p>
          <a:p>
            <a:pPr marL="0" indent="0">
              <a:buFont typeface="Arial" charset="0"/>
              <a:buNone/>
            </a:pPr>
            <a:endParaRPr lang="cs-CZ" dirty="0"/>
          </a:p>
        </p:txBody>
      </p:sp>
      <p:sp>
        <p:nvSpPr>
          <p:cNvPr id="20" name="Zástupný symbol pro text 7"/>
          <p:cNvSpPr txBox="1">
            <a:spLocks/>
          </p:cNvSpPr>
          <p:nvPr/>
        </p:nvSpPr>
        <p:spPr bwMode="auto">
          <a:xfrm>
            <a:off x="878347" y="4530417"/>
            <a:ext cx="1178731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0" dirty="0" smtClean="0"/>
              <a:t>tg 240°</a:t>
            </a:r>
            <a:endParaRPr lang="cs-CZ" b="0" dirty="0"/>
          </a:p>
        </p:txBody>
      </p:sp>
      <p:sp>
        <p:nvSpPr>
          <p:cNvPr id="21" name="Zástupný symbol pro text 7"/>
          <p:cNvSpPr txBox="1">
            <a:spLocks/>
          </p:cNvSpPr>
          <p:nvPr/>
        </p:nvSpPr>
        <p:spPr bwMode="auto">
          <a:xfrm>
            <a:off x="2987824" y="1628724"/>
            <a:ext cx="3672408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0" dirty="0" smtClean="0"/>
              <a:t>tg (180°–30°)= –tg 30°</a:t>
            </a:r>
            <a:endParaRPr lang="cs-CZ" b="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text 7"/>
              <p:cNvSpPr txBox="1">
                <a:spLocks/>
              </p:cNvSpPr>
              <p:nvPr/>
            </p:nvSpPr>
            <p:spPr bwMode="auto">
              <a:xfrm>
                <a:off x="6660232" y="4012401"/>
                <a:ext cx="1368152" cy="432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b" anchorCtr="0" compatLnSpc="1">
                <a:prstTxWarp prst="textNoShape">
                  <a:avLst/>
                </a:prstTxWarp>
              </a:bodyPr>
              <a:lstStyle>
                <a:lvl1pPr marL="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4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0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8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=−</m:t>
                      </m:r>
                      <m:r>
                        <a:rPr lang="cs-CZ" sz="2000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2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660232" y="4012401"/>
                <a:ext cx="1368152" cy="43220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Zástupný symbol pro text 7"/>
          <p:cNvSpPr txBox="1">
            <a:spLocks/>
          </p:cNvSpPr>
          <p:nvPr/>
        </p:nvSpPr>
        <p:spPr bwMode="auto">
          <a:xfrm>
            <a:off x="2981149" y="2268486"/>
            <a:ext cx="3672408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0" dirty="0" smtClean="0"/>
              <a:t>cotg (180°–30°)= –cotg 30°</a:t>
            </a:r>
            <a:endParaRPr lang="cs-CZ" b="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text 7"/>
              <p:cNvSpPr txBox="1">
                <a:spLocks/>
              </p:cNvSpPr>
              <p:nvPr/>
            </p:nvSpPr>
            <p:spPr bwMode="auto">
              <a:xfrm>
                <a:off x="6660232" y="1948605"/>
                <a:ext cx="1368152" cy="432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b" anchorCtr="0" compatLnSpc="1">
                <a:prstTxWarp prst="textNoShape">
                  <a:avLst/>
                </a:prstTxWarp>
              </a:bodyPr>
              <a:lstStyle>
                <a:lvl1pPr marL="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4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0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8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000" b="1" i="1" smtClean="0">
                                  <a:latin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2000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4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660232" y="1948605"/>
                <a:ext cx="1368152" cy="432200"/>
              </a:xfrm>
              <a:prstGeom prst="rect">
                <a:avLst/>
              </a:prstGeom>
              <a:blipFill rotWithShape="1">
                <a:blip r:embed="rId3"/>
                <a:stretch>
                  <a:fillRect t="-49296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ástupný symbol pro text 7"/>
          <p:cNvSpPr txBox="1">
            <a:spLocks/>
          </p:cNvSpPr>
          <p:nvPr/>
        </p:nvSpPr>
        <p:spPr bwMode="auto">
          <a:xfrm>
            <a:off x="2519772" y="3908620"/>
            <a:ext cx="3556588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0" dirty="0" smtClean="0"/>
              <a:t>cotg (180°–45°)= –cotg 45°</a:t>
            </a:r>
            <a:endParaRPr lang="cs-CZ" b="0" dirty="0"/>
          </a:p>
        </p:txBody>
      </p:sp>
      <p:sp>
        <p:nvSpPr>
          <p:cNvPr id="25" name="Zástupný symbol pro obsah 8"/>
          <p:cNvSpPr txBox="1">
            <a:spLocks/>
          </p:cNvSpPr>
          <p:nvPr/>
        </p:nvSpPr>
        <p:spPr bwMode="auto">
          <a:xfrm>
            <a:off x="825703" y="3225126"/>
            <a:ext cx="1610593" cy="667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cs-CZ" dirty="0" smtClean="0"/>
              <a:t>tg 45°</a:t>
            </a:r>
          </a:p>
          <a:p>
            <a:pPr marL="0" indent="0">
              <a:buFont typeface="Arial" charset="0"/>
              <a:buNone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text 7"/>
              <p:cNvSpPr txBox="1">
                <a:spLocks/>
              </p:cNvSpPr>
              <p:nvPr/>
            </p:nvSpPr>
            <p:spPr bwMode="auto">
              <a:xfrm>
                <a:off x="1835696" y="3225126"/>
                <a:ext cx="1368152" cy="432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b" anchorCtr="0" compatLnSpc="1">
                <a:prstTxWarp prst="textNoShape">
                  <a:avLst/>
                </a:prstTxWarp>
              </a:bodyPr>
              <a:lstStyle>
                <a:lvl1pPr marL="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4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0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8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8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835696" y="3225126"/>
                <a:ext cx="1368152" cy="432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Zástupný symbol pro obsah 8"/>
          <p:cNvSpPr txBox="1">
            <a:spLocks/>
          </p:cNvSpPr>
          <p:nvPr/>
        </p:nvSpPr>
        <p:spPr bwMode="auto">
          <a:xfrm>
            <a:off x="2183696" y="5338204"/>
            <a:ext cx="1610593" cy="667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cs-CZ" dirty="0" smtClean="0"/>
              <a:t>cotg 315°</a:t>
            </a:r>
          </a:p>
          <a:p>
            <a:pPr marL="0" indent="0">
              <a:buFont typeface="Arial" charset="0"/>
              <a:buNone/>
            </a:pPr>
            <a:endParaRPr lang="cs-CZ" dirty="0"/>
          </a:p>
        </p:txBody>
      </p:sp>
      <p:sp>
        <p:nvSpPr>
          <p:cNvPr id="31" name="Zástupný symbol pro text 7"/>
          <p:cNvSpPr txBox="1">
            <a:spLocks/>
          </p:cNvSpPr>
          <p:nvPr/>
        </p:nvSpPr>
        <p:spPr bwMode="auto">
          <a:xfrm>
            <a:off x="2628335" y="4508564"/>
            <a:ext cx="2968747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0" dirty="0" smtClean="0"/>
              <a:t>tg (180°+60)= tg 60°</a:t>
            </a:r>
            <a:endParaRPr lang="cs-CZ" b="0" dirty="0"/>
          </a:p>
        </p:txBody>
      </p:sp>
      <p:sp>
        <p:nvSpPr>
          <p:cNvPr id="32" name="Zástupný symbol pro text 7"/>
          <p:cNvSpPr txBox="1">
            <a:spLocks/>
          </p:cNvSpPr>
          <p:nvPr/>
        </p:nvSpPr>
        <p:spPr bwMode="auto">
          <a:xfrm>
            <a:off x="3549127" y="5170179"/>
            <a:ext cx="3568532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0" dirty="0" smtClean="0"/>
              <a:t>cotg (360°–45°)= –cotg 45°</a:t>
            </a:r>
            <a:endParaRPr lang="cs-CZ" b="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text 7"/>
              <p:cNvSpPr txBox="1">
                <a:spLocks/>
              </p:cNvSpPr>
              <p:nvPr/>
            </p:nvSpPr>
            <p:spPr bwMode="auto">
              <a:xfrm>
                <a:off x="6653557" y="5349229"/>
                <a:ext cx="1368152" cy="432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b" anchorCtr="0" compatLnSpc="1">
                <a:prstTxWarp prst="textNoShape">
                  <a:avLst/>
                </a:prstTxWarp>
              </a:bodyPr>
              <a:lstStyle>
                <a:lvl1pPr marL="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4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0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8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= –</m:t>
                      </m:r>
                      <m:r>
                        <a:rPr lang="cs-CZ" sz="2000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4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653557" y="5349229"/>
                <a:ext cx="1368152" cy="4322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text 7"/>
              <p:cNvSpPr txBox="1">
                <a:spLocks/>
              </p:cNvSpPr>
              <p:nvPr/>
            </p:nvSpPr>
            <p:spPr bwMode="auto">
              <a:xfrm>
                <a:off x="6653557" y="4642459"/>
                <a:ext cx="1368152" cy="432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b" anchorCtr="0" compatLnSpc="1">
                <a:prstTxWarp prst="textNoShape">
                  <a:avLst/>
                </a:prstTxWarp>
              </a:bodyPr>
              <a:lstStyle>
                <a:lvl1pPr marL="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4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0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8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000" i="1">
                              <a:latin typeface="Cambria Math"/>
                            </a:rPr>
                            <m:t>𝟑</m:t>
                          </m:r>
                        </m:e>
                      </m:ra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5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653557" y="4642459"/>
                <a:ext cx="1368152" cy="4322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text 7"/>
              <p:cNvSpPr txBox="1">
                <a:spLocks/>
              </p:cNvSpPr>
              <p:nvPr/>
            </p:nvSpPr>
            <p:spPr bwMode="auto">
              <a:xfrm>
                <a:off x="6651671" y="2476048"/>
                <a:ext cx="1368152" cy="432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b" anchorCtr="0" compatLnSpc="1">
                <a:prstTxWarp prst="textNoShape">
                  <a:avLst/>
                </a:prstTxWarp>
              </a:bodyPr>
              <a:lstStyle>
                <a:lvl1pPr marL="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4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20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8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= –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000" i="1">
                              <a:latin typeface="Cambria Math"/>
                            </a:rPr>
                            <m:t>𝟑</m:t>
                          </m:r>
                        </m:e>
                      </m:ra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6" name="Zástupný symbol pro text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651671" y="2476048"/>
                <a:ext cx="1368152" cy="43220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80447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16" grpId="0"/>
      <p:bldP spid="28" grpId="0"/>
      <p:bldP spid="30" grpId="0"/>
      <p:bldP spid="31" grpId="0"/>
      <p:bldP spid="32" grpId="0"/>
      <p:bldP spid="34" grpId="0"/>
      <p:bldP spid="35" grpId="0"/>
      <p:bldP spid="3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Zdroje, 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sz="1600" dirty="0" err="1" smtClean="0">
                <a:latin typeface="Arial" charset="0"/>
                <a:cs typeface="Arial" charset="0"/>
              </a:rPr>
              <a:t>Klodner</a:t>
            </a:r>
            <a:r>
              <a:rPr lang="cs-CZ" sz="1600" dirty="0" smtClean="0">
                <a:latin typeface="Arial" charset="0"/>
                <a:cs typeface="Arial" charset="0"/>
              </a:rPr>
              <a:t>, J.: </a:t>
            </a:r>
            <a:r>
              <a:rPr lang="cs-CZ" sz="1600" i="1" dirty="0" smtClean="0">
                <a:latin typeface="Arial" charset="0"/>
                <a:cs typeface="Arial" charset="0"/>
              </a:rPr>
              <a:t>Sbírka úloh z matematiky pro obchodní akademie, </a:t>
            </a:r>
            <a:r>
              <a:rPr lang="cs-CZ" sz="1600" dirty="0" smtClean="0">
                <a:latin typeface="Arial" charset="0"/>
                <a:cs typeface="Arial" charset="0"/>
              </a:rPr>
              <a:t>Svitavská tiskárna,        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Svitavy, 1998, ISBN neuvedeno</a:t>
            </a: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 smtClean="0">
                <a:latin typeface="Arial" pitchFamily="34" charset="0"/>
                <a:cs typeface="Arial" pitchFamily="34" charset="0"/>
              </a:rPr>
              <a:t>Dílo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smí být dále šířeno pod licencí CC BY-SA.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ru-RU" sz="1600" dirty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>
              <a:lnSpc>
                <a:spcPct val="150000"/>
              </a:lnSpc>
              <a:buFont typeface="Arial" charset="0"/>
              <a:buAutoNum type="arabicPeriod"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>
              <a:lnSpc>
                <a:spcPct val="150000"/>
              </a:lnSpc>
              <a:buFont typeface="Arial" charset="0"/>
              <a:buAutoNum type="arabicPeriod"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2664</TotalTime>
  <Words>671</Words>
  <Application>Microsoft Office PowerPoint</Application>
  <PresentationFormat>Předvádění na obrazovce (4:3)</PresentationFormat>
  <Paragraphs>254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Obchodní akademie, Střední odborná škola   a Jazyková škola s právem státní jazykové zkoušky,  Hradec Králové</vt:lpstr>
      <vt:lpstr>Zakreslete hodnotu goniometrických funkcí V jakém intervalu se pohybují hodnoty funkcí sin x a cos x?  </vt:lpstr>
      <vt:lpstr>Zakreslete hodnotu goniometrických funkcí</vt:lpstr>
      <vt:lpstr>Zakreslete hodnotu goniometrických funkcí </vt:lpstr>
      <vt:lpstr>Určete hodnoty goniometrických funkcí: </vt:lpstr>
      <vt:lpstr>Funkce tangens v jednotlivých kvadrantech </vt:lpstr>
      <vt:lpstr>Funkce kotangens v jednotlivých kvadrantech V jakém intervalu se pohybují hodnoty funkcí tg x a cotg x?</vt:lpstr>
      <vt:lpstr>Určete hodnoty goniometrických funkcí: </vt:lpstr>
      <vt:lpstr>Zdroje, seznam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324</cp:revision>
  <dcterms:created xsi:type="dcterms:W3CDTF">2012-11-30T22:17:21Z</dcterms:created>
  <dcterms:modified xsi:type="dcterms:W3CDTF">2014-06-22T14:07:34Z</dcterms:modified>
</cp:coreProperties>
</file>