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390" r:id="rId3"/>
    <p:sldId id="391" r:id="rId4"/>
    <p:sldId id="392" r:id="rId5"/>
    <p:sldId id="393" r:id="rId6"/>
    <p:sldId id="394" r:id="rId7"/>
    <p:sldId id="26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02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988773"/>
              </p:ext>
            </p:extLst>
          </p:nvPr>
        </p:nvGraphicFramePr>
        <p:xfrm>
          <a:off x="250825" y="2781300"/>
          <a:ext cx="8569325" cy="405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VY_32_INOVACE_1_FUNKCE_19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Definice goniometrických funkcí sin x a cos x 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Funkce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akademie 3.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Definice goniometrických funkcí sin x a cos x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Line 2"/>
          <p:cNvSpPr>
            <a:spLocks noChangeShapeType="1"/>
          </p:cNvSpPr>
          <p:nvPr/>
        </p:nvSpPr>
        <p:spPr bwMode="auto">
          <a:xfrm>
            <a:off x="8482013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5" name="Line 3"/>
          <p:cNvSpPr>
            <a:spLocks noChangeShapeType="1"/>
          </p:cNvSpPr>
          <p:nvPr/>
        </p:nvSpPr>
        <p:spPr bwMode="auto">
          <a:xfrm>
            <a:off x="323850" y="3933825"/>
            <a:ext cx="8496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6" name="Line 4"/>
          <p:cNvSpPr>
            <a:spLocks noChangeShapeType="1"/>
          </p:cNvSpPr>
          <p:nvPr/>
        </p:nvSpPr>
        <p:spPr bwMode="auto">
          <a:xfrm>
            <a:off x="1692275" y="1100138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28146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8" name="Line 6"/>
          <p:cNvSpPr>
            <a:spLocks noChangeShapeType="1"/>
          </p:cNvSpPr>
          <p:nvPr/>
        </p:nvSpPr>
        <p:spPr bwMode="auto">
          <a:xfrm>
            <a:off x="3952875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9" name="Line 7"/>
          <p:cNvSpPr>
            <a:spLocks noChangeShapeType="1"/>
          </p:cNvSpPr>
          <p:nvPr/>
        </p:nvSpPr>
        <p:spPr bwMode="auto">
          <a:xfrm>
            <a:off x="5087938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60" name="Line 8"/>
          <p:cNvSpPr>
            <a:spLocks noChangeShapeType="1"/>
          </p:cNvSpPr>
          <p:nvPr/>
        </p:nvSpPr>
        <p:spPr bwMode="auto">
          <a:xfrm>
            <a:off x="6210300" y="38989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2589213" y="3813175"/>
            <a:ext cx="3095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 dirty="0">
                <a:latin typeface="Symbol" pitchFamily="18" charset="2"/>
              </a:rPr>
              <a:t>p</a:t>
            </a: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608263" y="405288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dirty="0"/>
              <a:t>2</a:t>
            </a: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729038" y="3814763"/>
            <a:ext cx="3095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8667750" y="3870325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x</a:t>
            </a: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4775200" y="3822700"/>
            <a:ext cx="4079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3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67" name="Text Box 15"/>
          <p:cNvSpPr txBox="1">
            <a:spLocks noChangeArrowheads="1"/>
          </p:cNvSpPr>
          <p:nvPr/>
        </p:nvSpPr>
        <p:spPr bwMode="auto">
          <a:xfrm>
            <a:off x="4832350" y="4062413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68" name="Text Box 16"/>
          <p:cNvSpPr txBox="1">
            <a:spLocks noChangeArrowheads="1"/>
          </p:cNvSpPr>
          <p:nvPr/>
        </p:nvSpPr>
        <p:spPr bwMode="auto">
          <a:xfrm>
            <a:off x="6121400" y="3811588"/>
            <a:ext cx="407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69" name="Line 17"/>
          <p:cNvSpPr>
            <a:spLocks noChangeShapeType="1"/>
          </p:cNvSpPr>
          <p:nvPr/>
        </p:nvSpPr>
        <p:spPr bwMode="auto">
          <a:xfrm>
            <a:off x="73358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7059613" y="38449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5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7116763" y="40846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8170863" y="38195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3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73" name="Text Box 21"/>
          <p:cNvSpPr txBox="1">
            <a:spLocks noChangeArrowheads="1"/>
          </p:cNvSpPr>
          <p:nvPr/>
        </p:nvSpPr>
        <p:spPr bwMode="auto">
          <a:xfrm>
            <a:off x="1625600" y="38941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0</a:t>
            </a:r>
          </a:p>
        </p:txBody>
      </p:sp>
      <p:sp>
        <p:nvSpPr>
          <p:cNvPr id="74774" name="Text Box 22"/>
          <p:cNvSpPr txBox="1">
            <a:spLocks noChangeArrowheads="1"/>
          </p:cNvSpPr>
          <p:nvPr/>
        </p:nvSpPr>
        <p:spPr bwMode="auto">
          <a:xfrm>
            <a:off x="2316163" y="3689350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74775" name="Text Box 23"/>
          <p:cNvSpPr txBox="1">
            <a:spLocks noChangeArrowheads="1"/>
          </p:cNvSpPr>
          <p:nvPr/>
        </p:nvSpPr>
        <p:spPr bwMode="auto">
          <a:xfrm>
            <a:off x="1612900" y="29543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74776" name="Text Box 24"/>
          <p:cNvSpPr txBox="1">
            <a:spLocks noChangeArrowheads="1"/>
          </p:cNvSpPr>
          <p:nvPr/>
        </p:nvSpPr>
        <p:spPr bwMode="auto">
          <a:xfrm>
            <a:off x="712788" y="3860800"/>
            <a:ext cx="3413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74777" name="Text Box 25"/>
          <p:cNvSpPr txBox="1">
            <a:spLocks noChangeArrowheads="1"/>
          </p:cNvSpPr>
          <p:nvPr/>
        </p:nvSpPr>
        <p:spPr bwMode="auto">
          <a:xfrm>
            <a:off x="1625600" y="4602163"/>
            <a:ext cx="3413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74778" name="Line 26"/>
          <p:cNvSpPr>
            <a:spLocks noChangeShapeType="1"/>
          </p:cNvSpPr>
          <p:nvPr/>
        </p:nvSpPr>
        <p:spPr bwMode="auto">
          <a:xfrm>
            <a:off x="56515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79" name="Text Box 27"/>
          <p:cNvSpPr txBox="1">
            <a:spLocks noChangeArrowheads="1"/>
          </p:cNvSpPr>
          <p:nvPr/>
        </p:nvSpPr>
        <p:spPr bwMode="auto">
          <a:xfrm>
            <a:off x="330200" y="380841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80" name="Text Box 28"/>
          <p:cNvSpPr txBox="1">
            <a:spLocks noChangeArrowheads="1"/>
          </p:cNvSpPr>
          <p:nvPr/>
        </p:nvSpPr>
        <p:spPr bwMode="auto">
          <a:xfrm>
            <a:off x="349250" y="4048125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81" name="Line 29"/>
          <p:cNvSpPr>
            <a:spLocks noChangeShapeType="1"/>
          </p:cNvSpPr>
          <p:nvPr/>
        </p:nvSpPr>
        <p:spPr bwMode="auto">
          <a:xfrm>
            <a:off x="304800" y="4111625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2" name="Line 30"/>
          <p:cNvSpPr>
            <a:spLocks noChangeShapeType="1"/>
          </p:cNvSpPr>
          <p:nvPr/>
        </p:nvSpPr>
        <p:spPr bwMode="auto">
          <a:xfrm>
            <a:off x="9731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3" name="Line 31"/>
          <p:cNvSpPr>
            <a:spLocks noChangeShapeType="1"/>
          </p:cNvSpPr>
          <p:nvPr/>
        </p:nvSpPr>
        <p:spPr bwMode="auto">
          <a:xfrm>
            <a:off x="241300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4" name="Line 32"/>
          <p:cNvSpPr>
            <a:spLocks noChangeShapeType="1"/>
          </p:cNvSpPr>
          <p:nvPr/>
        </p:nvSpPr>
        <p:spPr bwMode="auto">
          <a:xfrm rot="-5400000">
            <a:off x="1689101" y="31877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5" name="Line 33"/>
          <p:cNvSpPr>
            <a:spLocks noChangeShapeType="1"/>
          </p:cNvSpPr>
          <p:nvPr/>
        </p:nvSpPr>
        <p:spPr bwMode="auto">
          <a:xfrm rot="-5400000">
            <a:off x="1693863" y="4627562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91" name="Freeform 39"/>
          <p:cNvSpPr>
            <a:spLocks/>
          </p:cNvSpPr>
          <p:nvPr/>
        </p:nvSpPr>
        <p:spPr bwMode="auto">
          <a:xfrm>
            <a:off x="1690688" y="3211513"/>
            <a:ext cx="4530725" cy="1439862"/>
          </a:xfrm>
          <a:custGeom>
            <a:avLst/>
            <a:gdLst/>
            <a:ahLst/>
            <a:cxnLst>
              <a:cxn ang="0">
                <a:pos x="0" y="452"/>
              </a:cxn>
              <a:cxn ang="0">
                <a:pos x="140" y="316"/>
              </a:cxn>
              <a:cxn ang="0">
                <a:pos x="234" y="228"/>
              </a:cxn>
              <a:cxn ang="0">
                <a:pos x="408" y="99"/>
              </a:cxn>
              <a:cxn ang="0">
                <a:pos x="500" y="47"/>
              </a:cxn>
              <a:cxn ang="0">
                <a:pos x="586" y="17"/>
              </a:cxn>
              <a:cxn ang="0">
                <a:pos x="677" y="3"/>
              </a:cxn>
              <a:cxn ang="0">
                <a:pos x="760" y="3"/>
              </a:cxn>
              <a:cxn ang="0">
                <a:pos x="837" y="16"/>
              </a:cxn>
              <a:cxn ang="0">
                <a:pos x="917" y="45"/>
              </a:cxn>
              <a:cxn ang="0">
                <a:pos x="1077" y="137"/>
              </a:cxn>
              <a:cxn ang="0">
                <a:pos x="1247" y="280"/>
              </a:cxn>
              <a:cxn ang="0">
                <a:pos x="1396" y="422"/>
              </a:cxn>
              <a:cxn ang="0">
                <a:pos x="1561" y="587"/>
              </a:cxn>
              <a:cxn ang="0">
                <a:pos x="1758" y="753"/>
              </a:cxn>
              <a:cxn ang="0">
                <a:pos x="1949" y="866"/>
              </a:cxn>
              <a:cxn ang="0">
                <a:pos x="2035" y="893"/>
              </a:cxn>
              <a:cxn ang="0">
                <a:pos x="2098" y="901"/>
              </a:cxn>
              <a:cxn ang="0">
                <a:pos x="2175" y="904"/>
              </a:cxn>
              <a:cxn ang="0">
                <a:pos x="2282" y="883"/>
              </a:cxn>
              <a:cxn ang="0">
                <a:pos x="2433" y="816"/>
              </a:cxn>
              <a:cxn ang="0">
                <a:pos x="2586" y="706"/>
              </a:cxn>
              <a:cxn ang="0">
                <a:pos x="2726" y="581"/>
              </a:cxn>
              <a:cxn ang="0">
                <a:pos x="2854" y="452"/>
              </a:cxn>
            </a:cxnLst>
            <a:rect l="0" t="0" r="r" b="b"/>
            <a:pathLst>
              <a:path w="2854" h="907">
                <a:moveTo>
                  <a:pt x="0" y="452"/>
                </a:moveTo>
                <a:cubicBezTo>
                  <a:pt x="23" y="429"/>
                  <a:pt x="101" y="353"/>
                  <a:pt x="140" y="316"/>
                </a:cubicBezTo>
                <a:cubicBezTo>
                  <a:pt x="179" y="279"/>
                  <a:pt x="195" y="264"/>
                  <a:pt x="234" y="228"/>
                </a:cubicBezTo>
                <a:cubicBezTo>
                  <a:pt x="273" y="192"/>
                  <a:pt x="364" y="129"/>
                  <a:pt x="408" y="99"/>
                </a:cubicBezTo>
                <a:cubicBezTo>
                  <a:pt x="452" y="69"/>
                  <a:pt x="469" y="60"/>
                  <a:pt x="500" y="47"/>
                </a:cubicBezTo>
                <a:cubicBezTo>
                  <a:pt x="530" y="33"/>
                  <a:pt x="558" y="25"/>
                  <a:pt x="586" y="17"/>
                </a:cubicBezTo>
                <a:cubicBezTo>
                  <a:pt x="615" y="10"/>
                  <a:pt x="648" y="5"/>
                  <a:pt x="677" y="3"/>
                </a:cubicBezTo>
                <a:cubicBezTo>
                  <a:pt x="706" y="0"/>
                  <a:pt x="734" y="1"/>
                  <a:pt x="760" y="3"/>
                </a:cubicBezTo>
                <a:cubicBezTo>
                  <a:pt x="786" y="5"/>
                  <a:pt x="811" y="9"/>
                  <a:pt x="837" y="16"/>
                </a:cubicBezTo>
                <a:cubicBezTo>
                  <a:pt x="863" y="24"/>
                  <a:pt x="877" y="25"/>
                  <a:pt x="917" y="45"/>
                </a:cubicBezTo>
                <a:cubicBezTo>
                  <a:pt x="957" y="65"/>
                  <a:pt x="1022" y="98"/>
                  <a:pt x="1077" y="137"/>
                </a:cubicBezTo>
                <a:cubicBezTo>
                  <a:pt x="1132" y="176"/>
                  <a:pt x="1194" y="233"/>
                  <a:pt x="1247" y="280"/>
                </a:cubicBezTo>
                <a:cubicBezTo>
                  <a:pt x="1301" y="327"/>
                  <a:pt x="1344" y="371"/>
                  <a:pt x="1396" y="422"/>
                </a:cubicBezTo>
                <a:cubicBezTo>
                  <a:pt x="1448" y="473"/>
                  <a:pt x="1501" y="532"/>
                  <a:pt x="1561" y="587"/>
                </a:cubicBezTo>
                <a:cubicBezTo>
                  <a:pt x="1622" y="641"/>
                  <a:pt x="1693" y="707"/>
                  <a:pt x="1758" y="753"/>
                </a:cubicBezTo>
                <a:cubicBezTo>
                  <a:pt x="1823" y="800"/>
                  <a:pt x="1904" y="843"/>
                  <a:pt x="1949" y="866"/>
                </a:cubicBezTo>
                <a:cubicBezTo>
                  <a:pt x="1995" y="888"/>
                  <a:pt x="2010" y="888"/>
                  <a:pt x="2035" y="893"/>
                </a:cubicBezTo>
                <a:cubicBezTo>
                  <a:pt x="2060" y="899"/>
                  <a:pt x="2075" y="899"/>
                  <a:pt x="2098" y="901"/>
                </a:cubicBezTo>
                <a:cubicBezTo>
                  <a:pt x="2122" y="903"/>
                  <a:pt x="2144" y="907"/>
                  <a:pt x="2175" y="904"/>
                </a:cubicBezTo>
                <a:cubicBezTo>
                  <a:pt x="2206" y="901"/>
                  <a:pt x="2239" y="898"/>
                  <a:pt x="2282" y="883"/>
                </a:cubicBezTo>
                <a:cubicBezTo>
                  <a:pt x="2325" y="868"/>
                  <a:pt x="2382" y="845"/>
                  <a:pt x="2433" y="816"/>
                </a:cubicBezTo>
                <a:cubicBezTo>
                  <a:pt x="2484" y="787"/>
                  <a:pt x="2536" y="745"/>
                  <a:pt x="2586" y="706"/>
                </a:cubicBezTo>
                <a:cubicBezTo>
                  <a:pt x="2635" y="667"/>
                  <a:pt x="2682" y="623"/>
                  <a:pt x="2726" y="581"/>
                </a:cubicBezTo>
                <a:cubicBezTo>
                  <a:pt x="2770" y="539"/>
                  <a:pt x="2833" y="473"/>
                  <a:pt x="2854" y="452"/>
                </a:cubicBezTo>
              </a:path>
            </a:pathLst>
          </a:custGeom>
          <a:noFill/>
          <a:ln w="38100" cap="flat" cmpd="sng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>
              <a:solidFill>
                <a:srgbClr val="990033"/>
              </a:solidFill>
            </a:endParaRPr>
          </a:p>
        </p:txBody>
      </p:sp>
      <p:sp>
        <p:nvSpPr>
          <p:cNvPr id="74792" name="Freeform 40"/>
          <p:cNvSpPr>
            <a:spLocks/>
          </p:cNvSpPr>
          <p:nvPr/>
        </p:nvSpPr>
        <p:spPr bwMode="auto">
          <a:xfrm>
            <a:off x="6215063" y="3208338"/>
            <a:ext cx="2790825" cy="1195387"/>
          </a:xfrm>
          <a:custGeom>
            <a:avLst/>
            <a:gdLst/>
            <a:ahLst/>
            <a:cxnLst>
              <a:cxn ang="0">
                <a:pos x="0" y="452"/>
              </a:cxn>
              <a:cxn ang="0">
                <a:pos x="140" y="316"/>
              </a:cxn>
              <a:cxn ang="0">
                <a:pos x="234" y="228"/>
              </a:cxn>
              <a:cxn ang="0">
                <a:pos x="408" y="99"/>
              </a:cxn>
              <a:cxn ang="0">
                <a:pos x="500" y="47"/>
              </a:cxn>
              <a:cxn ang="0">
                <a:pos x="586" y="17"/>
              </a:cxn>
              <a:cxn ang="0">
                <a:pos x="677" y="3"/>
              </a:cxn>
              <a:cxn ang="0">
                <a:pos x="760" y="3"/>
              </a:cxn>
              <a:cxn ang="0">
                <a:pos x="837" y="16"/>
              </a:cxn>
              <a:cxn ang="0">
                <a:pos x="917" y="45"/>
              </a:cxn>
              <a:cxn ang="0">
                <a:pos x="1077" y="137"/>
              </a:cxn>
              <a:cxn ang="0">
                <a:pos x="1247" y="280"/>
              </a:cxn>
              <a:cxn ang="0">
                <a:pos x="1396" y="422"/>
              </a:cxn>
              <a:cxn ang="0">
                <a:pos x="1561" y="587"/>
              </a:cxn>
              <a:cxn ang="0">
                <a:pos x="1758" y="753"/>
              </a:cxn>
            </a:cxnLst>
            <a:rect l="0" t="0" r="r" b="b"/>
            <a:pathLst>
              <a:path w="1758" h="753">
                <a:moveTo>
                  <a:pt x="0" y="452"/>
                </a:moveTo>
                <a:cubicBezTo>
                  <a:pt x="23" y="429"/>
                  <a:pt x="101" y="353"/>
                  <a:pt x="140" y="316"/>
                </a:cubicBezTo>
                <a:cubicBezTo>
                  <a:pt x="179" y="279"/>
                  <a:pt x="195" y="264"/>
                  <a:pt x="234" y="228"/>
                </a:cubicBezTo>
                <a:cubicBezTo>
                  <a:pt x="273" y="192"/>
                  <a:pt x="364" y="129"/>
                  <a:pt x="408" y="99"/>
                </a:cubicBezTo>
                <a:cubicBezTo>
                  <a:pt x="452" y="69"/>
                  <a:pt x="469" y="60"/>
                  <a:pt x="500" y="47"/>
                </a:cubicBezTo>
                <a:cubicBezTo>
                  <a:pt x="530" y="33"/>
                  <a:pt x="558" y="25"/>
                  <a:pt x="586" y="17"/>
                </a:cubicBezTo>
                <a:cubicBezTo>
                  <a:pt x="615" y="10"/>
                  <a:pt x="648" y="5"/>
                  <a:pt x="677" y="3"/>
                </a:cubicBezTo>
                <a:cubicBezTo>
                  <a:pt x="706" y="0"/>
                  <a:pt x="734" y="1"/>
                  <a:pt x="760" y="3"/>
                </a:cubicBezTo>
                <a:cubicBezTo>
                  <a:pt x="786" y="5"/>
                  <a:pt x="811" y="9"/>
                  <a:pt x="837" y="16"/>
                </a:cubicBezTo>
                <a:cubicBezTo>
                  <a:pt x="863" y="24"/>
                  <a:pt x="877" y="25"/>
                  <a:pt x="917" y="45"/>
                </a:cubicBezTo>
                <a:cubicBezTo>
                  <a:pt x="957" y="65"/>
                  <a:pt x="1022" y="98"/>
                  <a:pt x="1077" y="137"/>
                </a:cubicBezTo>
                <a:cubicBezTo>
                  <a:pt x="1132" y="176"/>
                  <a:pt x="1194" y="233"/>
                  <a:pt x="1247" y="280"/>
                </a:cubicBezTo>
                <a:cubicBezTo>
                  <a:pt x="1301" y="327"/>
                  <a:pt x="1344" y="371"/>
                  <a:pt x="1396" y="422"/>
                </a:cubicBezTo>
                <a:cubicBezTo>
                  <a:pt x="1448" y="473"/>
                  <a:pt x="1501" y="532"/>
                  <a:pt x="1561" y="587"/>
                </a:cubicBezTo>
                <a:cubicBezTo>
                  <a:pt x="1622" y="641"/>
                  <a:pt x="1725" y="725"/>
                  <a:pt x="1758" y="753"/>
                </a:cubicBezTo>
              </a:path>
            </a:pathLst>
          </a:custGeom>
          <a:noFill/>
          <a:ln w="38100" cap="flat" cmpd="sng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>
              <a:solidFill>
                <a:srgbClr val="990033"/>
              </a:solidFill>
            </a:endParaRPr>
          </a:p>
        </p:txBody>
      </p:sp>
      <p:sp>
        <p:nvSpPr>
          <p:cNvPr id="74793" name="Freeform 41"/>
          <p:cNvSpPr>
            <a:spLocks/>
          </p:cNvSpPr>
          <p:nvPr/>
        </p:nvSpPr>
        <p:spPr bwMode="auto">
          <a:xfrm>
            <a:off x="254000" y="3933825"/>
            <a:ext cx="1436688" cy="722313"/>
          </a:xfrm>
          <a:custGeom>
            <a:avLst/>
            <a:gdLst/>
            <a:ahLst/>
            <a:cxnLst>
              <a:cxn ang="0">
                <a:pos x="0" y="414"/>
              </a:cxn>
              <a:cxn ang="0">
                <a:pos x="86" y="441"/>
              </a:cxn>
              <a:cxn ang="0">
                <a:pos x="149" y="449"/>
              </a:cxn>
              <a:cxn ang="0">
                <a:pos x="226" y="452"/>
              </a:cxn>
              <a:cxn ang="0">
                <a:pos x="333" y="431"/>
              </a:cxn>
              <a:cxn ang="0">
                <a:pos x="484" y="364"/>
              </a:cxn>
              <a:cxn ang="0">
                <a:pos x="637" y="254"/>
              </a:cxn>
              <a:cxn ang="0">
                <a:pos x="777" y="129"/>
              </a:cxn>
              <a:cxn ang="0">
                <a:pos x="905" y="0"/>
              </a:cxn>
            </a:cxnLst>
            <a:rect l="0" t="0" r="r" b="b"/>
            <a:pathLst>
              <a:path w="905" h="455">
                <a:moveTo>
                  <a:pt x="0" y="414"/>
                </a:moveTo>
                <a:cubicBezTo>
                  <a:pt x="14" y="418"/>
                  <a:pt x="61" y="436"/>
                  <a:pt x="86" y="441"/>
                </a:cubicBezTo>
                <a:cubicBezTo>
                  <a:pt x="111" y="447"/>
                  <a:pt x="126" y="447"/>
                  <a:pt x="149" y="449"/>
                </a:cubicBezTo>
                <a:cubicBezTo>
                  <a:pt x="173" y="451"/>
                  <a:pt x="195" y="455"/>
                  <a:pt x="226" y="452"/>
                </a:cubicBezTo>
                <a:cubicBezTo>
                  <a:pt x="257" y="449"/>
                  <a:pt x="290" y="446"/>
                  <a:pt x="333" y="431"/>
                </a:cubicBezTo>
                <a:cubicBezTo>
                  <a:pt x="376" y="416"/>
                  <a:pt x="433" y="393"/>
                  <a:pt x="484" y="364"/>
                </a:cubicBezTo>
                <a:cubicBezTo>
                  <a:pt x="535" y="335"/>
                  <a:pt x="587" y="293"/>
                  <a:pt x="637" y="254"/>
                </a:cubicBezTo>
                <a:cubicBezTo>
                  <a:pt x="686" y="215"/>
                  <a:pt x="733" y="171"/>
                  <a:pt x="777" y="129"/>
                </a:cubicBezTo>
                <a:cubicBezTo>
                  <a:pt x="821" y="87"/>
                  <a:pt x="884" y="21"/>
                  <a:pt x="905" y="0"/>
                </a:cubicBezTo>
              </a:path>
            </a:pathLst>
          </a:custGeom>
          <a:noFill/>
          <a:ln w="38100" cap="flat" cmpd="sng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>
              <a:solidFill>
                <a:srgbClr val="990033"/>
              </a:solidFill>
            </a:endParaRPr>
          </a:p>
        </p:txBody>
      </p:sp>
      <p:sp>
        <p:nvSpPr>
          <p:cNvPr id="74794" name="Text Box 42"/>
          <p:cNvSpPr txBox="1">
            <a:spLocks noChangeArrowheads="1"/>
          </p:cNvSpPr>
          <p:nvPr/>
        </p:nvSpPr>
        <p:spPr bwMode="auto">
          <a:xfrm>
            <a:off x="7335838" y="2587626"/>
            <a:ext cx="10922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>
                <a:solidFill>
                  <a:srgbClr val="990033"/>
                </a:solidFill>
              </a:rPr>
              <a:t>y</a:t>
            </a:r>
            <a:r>
              <a:rPr lang="cs-CZ" b="1" i="1" dirty="0">
                <a:solidFill>
                  <a:srgbClr val="990033"/>
                </a:solidFill>
              </a:rPr>
              <a:t> = sin</a:t>
            </a:r>
            <a:r>
              <a:rPr lang="cs-CZ" b="1" dirty="0">
                <a:solidFill>
                  <a:srgbClr val="990033"/>
                </a:solidFill>
              </a:rPr>
              <a:t> x</a:t>
            </a:r>
          </a:p>
        </p:txBody>
      </p:sp>
      <p:sp>
        <p:nvSpPr>
          <p:cNvPr id="74795" name="Text Box 43"/>
          <p:cNvSpPr txBox="1">
            <a:spLocks noChangeArrowheads="1"/>
          </p:cNvSpPr>
          <p:nvPr/>
        </p:nvSpPr>
        <p:spPr bwMode="auto">
          <a:xfrm>
            <a:off x="1652588" y="958850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y</a:t>
            </a:r>
          </a:p>
        </p:txBody>
      </p:sp>
      <p:sp>
        <p:nvSpPr>
          <p:cNvPr id="50" name="Freeform 39"/>
          <p:cNvSpPr>
            <a:spLocks/>
          </p:cNvSpPr>
          <p:nvPr/>
        </p:nvSpPr>
        <p:spPr bwMode="auto">
          <a:xfrm>
            <a:off x="1689102" y="3193830"/>
            <a:ext cx="4549052" cy="1439862"/>
          </a:xfrm>
          <a:custGeom>
            <a:avLst/>
            <a:gdLst/>
            <a:ahLst/>
            <a:cxnLst>
              <a:cxn ang="0">
                <a:pos x="0" y="452"/>
              </a:cxn>
              <a:cxn ang="0">
                <a:pos x="140" y="316"/>
              </a:cxn>
              <a:cxn ang="0">
                <a:pos x="234" y="228"/>
              </a:cxn>
              <a:cxn ang="0">
                <a:pos x="408" y="99"/>
              </a:cxn>
              <a:cxn ang="0">
                <a:pos x="500" y="47"/>
              </a:cxn>
              <a:cxn ang="0">
                <a:pos x="586" y="17"/>
              </a:cxn>
              <a:cxn ang="0">
                <a:pos x="677" y="3"/>
              </a:cxn>
              <a:cxn ang="0">
                <a:pos x="760" y="3"/>
              </a:cxn>
              <a:cxn ang="0">
                <a:pos x="837" y="16"/>
              </a:cxn>
              <a:cxn ang="0">
                <a:pos x="917" y="45"/>
              </a:cxn>
              <a:cxn ang="0">
                <a:pos x="1077" y="137"/>
              </a:cxn>
              <a:cxn ang="0">
                <a:pos x="1247" y="280"/>
              </a:cxn>
              <a:cxn ang="0">
                <a:pos x="1396" y="422"/>
              </a:cxn>
              <a:cxn ang="0">
                <a:pos x="1561" y="587"/>
              </a:cxn>
              <a:cxn ang="0">
                <a:pos x="1758" y="753"/>
              </a:cxn>
              <a:cxn ang="0">
                <a:pos x="1949" y="866"/>
              </a:cxn>
              <a:cxn ang="0">
                <a:pos x="2035" y="893"/>
              </a:cxn>
              <a:cxn ang="0">
                <a:pos x="2098" y="901"/>
              </a:cxn>
              <a:cxn ang="0">
                <a:pos x="2175" y="904"/>
              </a:cxn>
              <a:cxn ang="0">
                <a:pos x="2282" y="883"/>
              </a:cxn>
              <a:cxn ang="0">
                <a:pos x="2433" y="816"/>
              </a:cxn>
              <a:cxn ang="0">
                <a:pos x="2586" y="706"/>
              </a:cxn>
              <a:cxn ang="0">
                <a:pos x="2726" y="581"/>
              </a:cxn>
              <a:cxn ang="0">
                <a:pos x="2854" y="452"/>
              </a:cxn>
            </a:cxnLst>
            <a:rect l="0" t="0" r="r" b="b"/>
            <a:pathLst>
              <a:path w="2854" h="907">
                <a:moveTo>
                  <a:pt x="0" y="452"/>
                </a:moveTo>
                <a:cubicBezTo>
                  <a:pt x="23" y="429"/>
                  <a:pt x="101" y="353"/>
                  <a:pt x="140" y="316"/>
                </a:cubicBezTo>
                <a:cubicBezTo>
                  <a:pt x="179" y="279"/>
                  <a:pt x="195" y="264"/>
                  <a:pt x="234" y="228"/>
                </a:cubicBezTo>
                <a:cubicBezTo>
                  <a:pt x="273" y="192"/>
                  <a:pt x="364" y="129"/>
                  <a:pt x="408" y="99"/>
                </a:cubicBezTo>
                <a:cubicBezTo>
                  <a:pt x="452" y="69"/>
                  <a:pt x="469" y="60"/>
                  <a:pt x="500" y="47"/>
                </a:cubicBezTo>
                <a:cubicBezTo>
                  <a:pt x="530" y="33"/>
                  <a:pt x="558" y="25"/>
                  <a:pt x="586" y="17"/>
                </a:cubicBezTo>
                <a:cubicBezTo>
                  <a:pt x="615" y="10"/>
                  <a:pt x="648" y="5"/>
                  <a:pt x="677" y="3"/>
                </a:cubicBezTo>
                <a:cubicBezTo>
                  <a:pt x="706" y="0"/>
                  <a:pt x="734" y="1"/>
                  <a:pt x="760" y="3"/>
                </a:cubicBezTo>
                <a:cubicBezTo>
                  <a:pt x="786" y="5"/>
                  <a:pt x="811" y="9"/>
                  <a:pt x="837" y="16"/>
                </a:cubicBezTo>
                <a:cubicBezTo>
                  <a:pt x="863" y="24"/>
                  <a:pt x="877" y="25"/>
                  <a:pt x="917" y="45"/>
                </a:cubicBezTo>
                <a:cubicBezTo>
                  <a:pt x="957" y="65"/>
                  <a:pt x="1022" y="98"/>
                  <a:pt x="1077" y="137"/>
                </a:cubicBezTo>
                <a:cubicBezTo>
                  <a:pt x="1132" y="176"/>
                  <a:pt x="1194" y="233"/>
                  <a:pt x="1247" y="280"/>
                </a:cubicBezTo>
                <a:cubicBezTo>
                  <a:pt x="1301" y="327"/>
                  <a:pt x="1344" y="371"/>
                  <a:pt x="1396" y="422"/>
                </a:cubicBezTo>
                <a:cubicBezTo>
                  <a:pt x="1448" y="473"/>
                  <a:pt x="1501" y="532"/>
                  <a:pt x="1561" y="587"/>
                </a:cubicBezTo>
                <a:cubicBezTo>
                  <a:pt x="1622" y="641"/>
                  <a:pt x="1693" y="707"/>
                  <a:pt x="1758" y="753"/>
                </a:cubicBezTo>
                <a:cubicBezTo>
                  <a:pt x="1823" y="800"/>
                  <a:pt x="1904" y="843"/>
                  <a:pt x="1949" y="866"/>
                </a:cubicBezTo>
                <a:cubicBezTo>
                  <a:pt x="1995" y="888"/>
                  <a:pt x="2010" y="888"/>
                  <a:pt x="2035" y="893"/>
                </a:cubicBezTo>
                <a:cubicBezTo>
                  <a:pt x="2060" y="899"/>
                  <a:pt x="2075" y="899"/>
                  <a:pt x="2098" y="901"/>
                </a:cubicBezTo>
                <a:cubicBezTo>
                  <a:pt x="2122" y="903"/>
                  <a:pt x="2144" y="907"/>
                  <a:pt x="2175" y="904"/>
                </a:cubicBezTo>
                <a:cubicBezTo>
                  <a:pt x="2206" y="901"/>
                  <a:pt x="2239" y="898"/>
                  <a:pt x="2282" y="883"/>
                </a:cubicBezTo>
                <a:cubicBezTo>
                  <a:pt x="2325" y="868"/>
                  <a:pt x="2382" y="845"/>
                  <a:pt x="2433" y="816"/>
                </a:cubicBezTo>
                <a:cubicBezTo>
                  <a:pt x="2484" y="787"/>
                  <a:pt x="2536" y="745"/>
                  <a:pt x="2586" y="706"/>
                </a:cubicBezTo>
                <a:cubicBezTo>
                  <a:pt x="2635" y="667"/>
                  <a:pt x="2682" y="623"/>
                  <a:pt x="2726" y="581"/>
                </a:cubicBezTo>
                <a:cubicBezTo>
                  <a:pt x="2770" y="539"/>
                  <a:pt x="2833" y="473"/>
                  <a:pt x="2854" y="452"/>
                </a:cubicBezTo>
              </a:path>
            </a:pathLst>
          </a:custGeom>
          <a:noFill/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254000" y="3208338"/>
            <a:ext cx="8228013" cy="3175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479113" y="4666688"/>
            <a:ext cx="8228013" cy="3175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2"/>
          <p:cNvSpPr txBox="1">
            <a:spLocks noChangeArrowheads="1"/>
          </p:cNvSpPr>
          <p:nvPr/>
        </p:nvSpPr>
        <p:spPr bwMode="auto">
          <a:xfrm>
            <a:off x="2081248" y="2733118"/>
            <a:ext cx="3946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</a:rPr>
              <a:t>+</a:t>
            </a: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43" name="Text Box 42"/>
          <p:cNvSpPr txBox="1">
            <a:spLocks noChangeArrowheads="1"/>
          </p:cNvSpPr>
          <p:nvPr/>
        </p:nvSpPr>
        <p:spPr bwMode="auto">
          <a:xfrm>
            <a:off x="3138060" y="2737406"/>
            <a:ext cx="3946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</a:rPr>
              <a:t>+</a:t>
            </a: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45" name="Text Box 42"/>
          <p:cNvSpPr txBox="1">
            <a:spLocks noChangeArrowheads="1"/>
          </p:cNvSpPr>
          <p:nvPr/>
        </p:nvSpPr>
        <p:spPr bwMode="auto">
          <a:xfrm>
            <a:off x="5412801" y="2732357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–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6" name="Text Box 42"/>
          <p:cNvSpPr txBox="1">
            <a:spLocks noChangeArrowheads="1"/>
          </p:cNvSpPr>
          <p:nvPr/>
        </p:nvSpPr>
        <p:spPr bwMode="auto">
          <a:xfrm>
            <a:off x="4302908" y="2732357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–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7" name="Text Box 42"/>
          <p:cNvSpPr txBox="1">
            <a:spLocks noChangeArrowheads="1"/>
          </p:cNvSpPr>
          <p:nvPr/>
        </p:nvSpPr>
        <p:spPr bwMode="auto">
          <a:xfrm>
            <a:off x="2081248" y="4906637"/>
            <a:ext cx="31290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48" name="Text Box 42"/>
          <p:cNvSpPr txBox="1">
            <a:spLocks noChangeArrowheads="1"/>
          </p:cNvSpPr>
          <p:nvPr/>
        </p:nvSpPr>
        <p:spPr bwMode="auto">
          <a:xfrm>
            <a:off x="3138060" y="4906963"/>
            <a:ext cx="37702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49" name="Text Box 42"/>
          <p:cNvSpPr txBox="1">
            <a:spLocks noChangeArrowheads="1"/>
          </p:cNvSpPr>
          <p:nvPr/>
        </p:nvSpPr>
        <p:spPr bwMode="auto">
          <a:xfrm>
            <a:off x="4238788" y="4906963"/>
            <a:ext cx="44114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III.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51" name="Text Box 42"/>
          <p:cNvSpPr txBox="1">
            <a:spLocks noChangeArrowheads="1"/>
          </p:cNvSpPr>
          <p:nvPr/>
        </p:nvSpPr>
        <p:spPr bwMode="auto">
          <a:xfrm>
            <a:off x="5412801" y="4906637"/>
            <a:ext cx="44563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IV.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52" name="Line 4"/>
          <p:cNvSpPr>
            <a:spLocks noChangeShapeType="1"/>
          </p:cNvSpPr>
          <p:nvPr/>
        </p:nvSpPr>
        <p:spPr bwMode="auto">
          <a:xfrm>
            <a:off x="2814638" y="1123156"/>
            <a:ext cx="0" cy="5399087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4" name="Line 4"/>
          <p:cNvSpPr>
            <a:spLocks noChangeShapeType="1"/>
          </p:cNvSpPr>
          <p:nvPr/>
        </p:nvSpPr>
        <p:spPr bwMode="auto">
          <a:xfrm>
            <a:off x="3952875" y="1100137"/>
            <a:ext cx="0" cy="5399087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5" name="Line 4"/>
          <p:cNvSpPr>
            <a:spLocks noChangeShapeType="1"/>
          </p:cNvSpPr>
          <p:nvPr/>
        </p:nvSpPr>
        <p:spPr bwMode="auto">
          <a:xfrm>
            <a:off x="5079116" y="1142206"/>
            <a:ext cx="0" cy="5399087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6" name="Line 4"/>
          <p:cNvSpPr>
            <a:spLocks noChangeShapeType="1"/>
          </p:cNvSpPr>
          <p:nvPr/>
        </p:nvSpPr>
        <p:spPr bwMode="auto">
          <a:xfrm>
            <a:off x="6224588" y="1145381"/>
            <a:ext cx="0" cy="5399087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/>
            <a:r>
              <a:rPr lang="cs-CZ" b="1" dirty="0" smtClean="0">
                <a:solidFill>
                  <a:srgbClr val="990033"/>
                </a:solidFill>
              </a:rPr>
              <a:t>Funkce sinus - sinusoida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75" name="Text Box 10"/>
          <p:cNvSpPr txBox="1">
            <a:spLocks noChangeArrowheads="1"/>
          </p:cNvSpPr>
          <p:nvPr/>
        </p:nvSpPr>
        <p:spPr bwMode="auto">
          <a:xfrm>
            <a:off x="1362076" y="4359587"/>
            <a:ext cx="23436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dirty="0" smtClean="0"/>
              <a:t>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19269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  <p:bldP spid="42" grpId="0" build="allAtOnce"/>
      <p:bldP spid="43" grpId="0"/>
      <p:bldP spid="45" grpId="0"/>
      <p:bldP spid="46" grpId="0"/>
      <p:bldP spid="47" grpId="0" build="allAtOnce"/>
      <p:bldP spid="48" grpId="0" build="allAtOnce"/>
      <p:bldP spid="49" grpId="0" build="allAtOnce"/>
      <p:bldP spid="51" grpId="0" build="allAtOnce"/>
      <p:bldP spid="52" grpId="0" animBg="1"/>
      <p:bldP spid="54" grpId="0" animBg="1"/>
      <p:bldP spid="55" grpId="0" animBg="1"/>
      <p:bldP spid="56" grpId="0" animBg="1"/>
      <p:bldP spid="7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dirty="0" smtClean="0">
                <a:solidFill>
                  <a:srgbClr val="990033"/>
                </a:solidFill>
              </a:rPr>
              <a:t>Funkce sinus</a:t>
            </a:r>
            <a:endParaRPr lang="cs-CZ" b="1" dirty="0">
              <a:solidFill>
                <a:srgbClr val="990033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827584" y="1196752"/>
                <a:ext cx="8208912" cy="5400600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8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1800" b="0" i="0" smtClean="0"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18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180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1" smtClean="0">
                              <a:latin typeface="Cambria Math"/>
                            </a:rPr>
                            <m:t>𝑝𝑟𝑜𝑡𝑖𝑙𝑒h𝑙</m:t>
                          </m:r>
                          <m:r>
                            <a:rPr lang="cs-CZ" sz="1800" b="0" i="1" smtClean="0">
                              <a:latin typeface="Cambria Math"/>
                            </a:rPr>
                            <m:t>á</m:t>
                          </m:r>
                        </m:num>
                        <m:den>
                          <m:r>
                            <a:rPr lang="cs-CZ" sz="18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1800" b="0" i="1" smtClean="0">
                              <a:latin typeface="Cambria Math"/>
                            </a:rPr>
                            <m:t>ř</m:t>
                          </m:r>
                          <m:r>
                            <a:rPr lang="cs-CZ" sz="1800" b="0" i="1" smtClean="0">
                              <a:latin typeface="Cambria Math"/>
                            </a:rPr>
                            <m:t>𝑒𝑝𝑜𝑛𝑎</m:t>
                          </m:r>
                        </m:den>
                      </m:f>
                    </m:oMath>
                  </m:oMathPara>
                </a14:m>
                <a:endParaRPr lang="cs-CZ" sz="1800" dirty="0"/>
              </a:p>
              <a:p>
                <a:pPr>
                  <a:buNone/>
                </a:pPr>
                <a:r>
                  <a:rPr lang="el-GR" sz="1800" dirty="0" smtClean="0"/>
                  <a:t> </a:t>
                </a:r>
                <a:r>
                  <a:rPr lang="cs-CZ" sz="1800" b="1" dirty="0" smtClean="0"/>
                  <a:t>Další </a:t>
                </a:r>
                <a:r>
                  <a:rPr lang="cs-CZ" sz="1800" b="1" dirty="0"/>
                  <a:t>vlastnosti:</a:t>
                </a:r>
              </a:p>
              <a:p>
                <a:r>
                  <a:rPr lang="cs-CZ" sz="1800" dirty="0" smtClean="0"/>
                  <a:t>D(f)= R</a:t>
                </a:r>
                <a:endParaRPr lang="cs-CZ" sz="1800" dirty="0"/>
              </a:p>
              <a:p>
                <a:r>
                  <a:rPr lang="cs-CZ" sz="1800" dirty="0" smtClean="0"/>
                  <a:t>H(f)= </a:t>
                </a:r>
                <a:r>
                  <a:rPr lang="cs-CZ" sz="1800" dirty="0"/>
                  <a:t>⟨−1,1</a:t>
                </a:r>
                <a:r>
                  <a:rPr lang="cs-CZ" sz="1800" dirty="0" smtClean="0"/>
                  <a:t>⟩</a:t>
                </a:r>
              </a:p>
              <a:p>
                <a:r>
                  <a:rPr lang="cs-CZ" sz="1800" dirty="0" smtClean="0"/>
                  <a:t>periodická funkce,  perioda 2</a:t>
                </a:r>
                <a:r>
                  <a:rPr lang="el-GR" sz="1800" dirty="0" smtClean="0"/>
                  <a:t>π</a:t>
                </a:r>
                <a:r>
                  <a:rPr lang="cs-CZ" sz="1800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sin (</a:t>
                </a:r>
                <a:r>
                  <a:rPr lang="cs-CZ" sz="1800" dirty="0"/>
                  <a:t>x+ </a:t>
                </a:r>
                <a:r>
                  <a:rPr lang="cs-CZ" sz="1800" dirty="0" smtClean="0"/>
                  <a:t>2k</a:t>
                </a:r>
                <a:r>
                  <a:rPr lang="el-GR" sz="1800" dirty="0" smtClean="0"/>
                  <a:t>π</a:t>
                </a:r>
                <a:r>
                  <a:rPr lang="cs-CZ" sz="1800" dirty="0" smtClean="0"/>
                  <a:t>) = sin x, </a:t>
                </a:r>
                <a:r>
                  <a:rPr lang="cs-CZ" sz="1800" dirty="0"/>
                  <a:t>k ∈ Z</a:t>
                </a:r>
              </a:p>
              <a:p>
                <a:r>
                  <a:rPr lang="cs-CZ" sz="1800" dirty="0" smtClean="0"/>
                  <a:t>MAX </a:t>
                </a:r>
                <a:r>
                  <a:rPr lang="cs-CZ" sz="1800" dirty="0"/>
                  <a:t>má </a:t>
                </a:r>
                <a:r>
                  <a:rPr lang="cs-CZ" sz="1800" dirty="0" smtClean="0"/>
                  <a:t>v </a:t>
                </a:r>
                <a:r>
                  <a:rPr lang="cs-CZ" sz="1800" dirty="0"/>
                  <a:t>nekonečně mnoha </a:t>
                </a:r>
                <a:r>
                  <a:rPr lang="cs-CZ" sz="1800" dirty="0" smtClean="0"/>
                  <a:t>bodech</a:t>
                </a:r>
              </a:p>
              <a:p>
                <a:pPr>
                  <a:buNone/>
                </a:pPr>
                <a:r>
                  <a:rPr lang="cs-CZ" sz="1800" dirty="0" smtClean="0"/>
                  <a:t>       </a:t>
                </a:r>
                <a14:m>
                  <m:oMath xmlns:m="http://schemas.openxmlformats.org/officeDocument/2006/math">
                    <m:r>
                      <a:rPr lang="cs-CZ" sz="1800" i="1" smtClean="0">
                        <a:latin typeface="Cambria Math"/>
                      </a:rPr>
                      <m:t>𝑥</m:t>
                    </m:r>
                    <m:r>
                      <a:rPr lang="cs-CZ" sz="180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l-GR" sz="1800" i="1" dirty="0"/>
                          <m:t>π</m:t>
                        </m:r>
                      </m:num>
                      <m:den>
                        <m:r>
                          <a:rPr lang="cs-CZ" sz="180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el-GR" sz="1800" dirty="0" smtClean="0"/>
                  <a:t> +2</a:t>
                </a:r>
                <a:r>
                  <a:rPr lang="cs-CZ" sz="1800" i="1" dirty="0"/>
                  <a:t>k</a:t>
                </a:r>
                <a:r>
                  <a:rPr lang="el-GR" sz="1800" i="1" dirty="0"/>
                  <a:t>π</a:t>
                </a:r>
                <a:r>
                  <a:rPr lang="el-GR" sz="1800" dirty="0"/>
                  <a:t>, </a:t>
                </a:r>
                <a:r>
                  <a:rPr lang="cs-CZ" sz="1800" dirty="0"/>
                  <a:t>kde </a:t>
                </a:r>
                <a:r>
                  <a:rPr lang="cs-CZ" sz="1800" dirty="0" smtClean="0"/>
                  <a:t>k ∈ Z, hodnota </a:t>
                </a:r>
                <a:r>
                  <a:rPr lang="cs-CZ" sz="1800" dirty="0"/>
                  <a:t>maxima </a:t>
                </a:r>
                <a:r>
                  <a:rPr lang="cs-CZ" sz="1800" dirty="0" smtClean="0"/>
                  <a:t>= 1</a:t>
                </a:r>
                <a:endParaRPr lang="cs-CZ" sz="1800" dirty="0"/>
              </a:p>
              <a:p>
                <a:r>
                  <a:rPr lang="cs-CZ" sz="1800" dirty="0" smtClean="0"/>
                  <a:t>MIN má v nekonečně mnoha bodech </a:t>
                </a:r>
                <a14:m>
                  <m:oMath xmlns:m="http://schemas.openxmlformats.org/officeDocument/2006/math">
                    <m:r>
                      <a:rPr lang="cs-CZ" sz="1800" i="1">
                        <a:latin typeface="Cambria Math"/>
                      </a:rPr>
                      <m:t>𝑥</m:t>
                    </m:r>
                    <m:r>
                      <a:rPr lang="cs-CZ" sz="18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1800" b="0" i="1" smtClean="0">
                            <a:latin typeface="Cambria Math"/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el-GR" sz="1800" i="1" dirty="0"/>
                          <m:t>π</m:t>
                        </m:r>
                      </m:num>
                      <m:den>
                        <m:r>
                          <a:rPr lang="cs-CZ" sz="18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1800" i="1">
                        <a:latin typeface="Cambria Math"/>
                      </a:rPr>
                      <m:t> </m:t>
                    </m:r>
                  </m:oMath>
                </a14:m>
                <a:r>
                  <a:rPr lang="el-GR" sz="1800" dirty="0" smtClean="0"/>
                  <a:t>+2</a:t>
                </a:r>
                <a:r>
                  <a:rPr lang="cs-CZ" sz="1800" i="1" dirty="0"/>
                  <a:t>k</a:t>
                </a:r>
                <a:r>
                  <a:rPr lang="el-GR" sz="1800" i="1" dirty="0"/>
                  <a:t>π</a:t>
                </a:r>
                <a:r>
                  <a:rPr lang="el-GR" sz="1800" dirty="0"/>
                  <a:t>, </a:t>
                </a:r>
                <a:endParaRPr lang="cs-CZ" sz="1800" dirty="0" smtClean="0"/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kde k ∈ Z, </a:t>
                </a:r>
                <a:r>
                  <a:rPr lang="cs-CZ" sz="1800" dirty="0"/>
                  <a:t>hodnota </a:t>
                </a:r>
                <a:r>
                  <a:rPr lang="cs-CZ" sz="1800" dirty="0" smtClean="0"/>
                  <a:t>minima = </a:t>
                </a:r>
                <a:r>
                  <a:rPr lang="cs-CZ" sz="1800" dirty="0"/>
                  <a:t>−</a:t>
                </a:r>
                <a:r>
                  <a:rPr lang="cs-CZ" sz="1800" dirty="0" smtClean="0"/>
                  <a:t>1</a:t>
                </a:r>
                <a:endParaRPr lang="cs-CZ" sz="1800" dirty="0"/>
              </a:p>
              <a:p>
                <a:r>
                  <a:rPr lang="cs-CZ" sz="1800" dirty="0" smtClean="0"/>
                  <a:t>omezená funkce</a:t>
                </a:r>
              </a:p>
              <a:p>
                <a:r>
                  <a:rPr lang="cs-CZ" sz="1800" dirty="0" smtClean="0"/>
                  <a:t>není prostá</a:t>
                </a:r>
              </a:p>
              <a:p>
                <a:r>
                  <a:rPr lang="cs-CZ" sz="1800" dirty="0"/>
                  <a:t>lichá </a:t>
                </a:r>
                <a:r>
                  <a:rPr lang="cs-CZ" sz="1800" dirty="0" smtClean="0"/>
                  <a:t>funkce </a:t>
                </a:r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sin (–x)= –sin x </a:t>
                </a:r>
                <a:endParaRPr lang="cs-CZ" sz="1800" dirty="0"/>
              </a:p>
              <a:p>
                <a:endParaRPr lang="cs-CZ" sz="1800" dirty="0"/>
              </a:p>
              <a:p>
                <a:endParaRPr lang="cs-CZ" sz="1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7584" y="1196752"/>
                <a:ext cx="8208912" cy="5400600"/>
              </a:xfrm>
              <a:blipFill rotWithShape="1">
                <a:blip r:embed="rId2"/>
                <a:stretch>
                  <a:fillRect l="-5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2915816" y="5805264"/>
            <a:ext cx="324036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+mj-lt"/>
              </a:rPr>
              <a:t>(souměrná podle počátku)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230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Line 2"/>
          <p:cNvSpPr>
            <a:spLocks noChangeShapeType="1"/>
          </p:cNvSpPr>
          <p:nvPr/>
        </p:nvSpPr>
        <p:spPr bwMode="auto">
          <a:xfrm>
            <a:off x="8482013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5" name="Line 3"/>
          <p:cNvSpPr>
            <a:spLocks noChangeShapeType="1"/>
          </p:cNvSpPr>
          <p:nvPr/>
        </p:nvSpPr>
        <p:spPr bwMode="auto">
          <a:xfrm>
            <a:off x="323850" y="3933825"/>
            <a:ext cx="8496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6" name="Line 4"/>
          <p:cNvSpPr>
            <a:spLocks noChangeShapeType="1"/>
          </p:cNvSpPr>
          <p:nvPr/>
        </p:nvSpPr>
        <p:spPr bwMode="auto">
          <a:xfrm>
            <a:off x="1692275" y="1100138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28146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8" name="Line 6"/>
          <p:cNvSpPr>
            <a:spLocks noChangeShapeType="1"/>
          </p:cNvSpPr>
          <p:nvPr/>
        </p:nvSpPr>
        <p:spPr bwMode="auto">
          <a:xfrm>
            <a:off x="3952875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9" name="Line 7"/>
          <p:cNvSpPr>
            <a:spLocks noChangeShapeType="1"/>
          </p:cNvSpPr>
          <p:nvPr/>
        </p:nvSpPr>
        <p:spPr bwMode="auto">
          <a:xfrm>
            <a:off x="5087938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60" name="Line 8"/>
          <p:cNvSpPr>
            <a:spLocks noChangeShapeType="1"/>
          </p:cNvSpPr>
          <p:nvPr/>
        </p:nvSpPr>
        <p:spPr bwMode="auto">
          <a:xfrm>
            <a:off x="6210300" y="38989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2589213" y="3813175"/>
            <a:ext cx="3095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608263" y="405288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729038" y="3814763"/>
            <a:ext cx="3095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8667750" y="3870325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x</a:t>
            </a: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4775200" y="3822700"/>
            <a:ext cx="4079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3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67" name="Text Box 15"/>
          <p:cNvSpPr txBox="1">
            <a:spLocks noChangeArrowheads="1"/>
          </p:cNvSpPr>
          <p:nvPr/>
        </p:nvSpPr>
        <p:spPr bwMode="auto">
          <a:xfrm>
            <a:off x="4832350" y="4062413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68" name="Text Box 16"/>
          <p:cNvSpPr txBox="1">
            <a:spLocks noChangeArrowheads="1"/>
          </p:cNvSpPr>
          <p:nvPr/>
        </p:nvSpPr>
        <p:spPr bwMode="auto">
          <a:xfrm>
            <a:off x="6121400" y="3811588"/>
            <a:ext cx="407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69" name="Line 17"/>
          <p:cNvSpPr>
            <a:spLocks noChangeShapeType="1"/>
          </p:cNvSpPr>
          <p:nvPr/>
        </p:nvSpPr>
        <p:spPr bwMode="auto">
          <a:xfrm>
            <a:off x="73358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7059613" y="38449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5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7116763" y="40846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8170863" y="38195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3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73" name="Text Box 21"/>
          <p:cNvSpPr txBox="1">
            <a:spLocks noChangeArrowheads="1"/>
          </p:cNvSpPr>
          <p:nvPr/>
        </p:nvSpPr>
        <p:spPr bwMode="auto">
          <a:xfrm>
            <a:off x="1625600" y="38941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0</a:t>
            </a:r>
          </a:p>
        </p:txBody>
      </p:sp>
      <p:sp>
        <p:nvSpPr>
          <p:cNvPr id="74774" name="Text Box 22"/>
          <p:cNvSpPr txBox="1">
            <a:spLocks noChangeArrowheads="1"/>
          </p:cNvSpPr>
          <p:nvPr/>
        </p:nvSpPr>
        <p:spPr bwMode="auto">
          <a:xfrm>
            <a:off x="2316163" y="3689350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74775" name="Text Box 23"/>
          <p:cNvSpPr txBox="1">
            <a:spLocks noChangeArrowheads="1"/>
          </p:cNvSpPr>
          <p:nvPr/>
        </p:nvSpPr>
        <p:spPr bwMode="auto">
          <a:xfrm>
            <a:off x="1612900" y="29543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74776" name="Text Box 24"/>
          <p:cNvSpPr txBox="1">
            <a:spLocks noChangeArrowheads="1"/>
          </p:cNvSpPr>
          <p:nvPr/>
        </p:nvSpPr>
        <p:spPr bwMode="auto">
          <a:xfrm>
            <a:off x="712788" y="3860800"/>
            <a:ext cx="3413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74777" name="Text Box 25"/>
          <p:cNvSpPr txBox="1">
            <a:spLocks noChangeArrowheads="1"/>
          </p:cNvSpPr>
          <p:nvPr/>
        </p:nvSpPr>
        <p:spPr bwMode="auto">
          <a:xfrm>
            <a:off x="1625600" y="4602163"/>
            <a:ext cx="3413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74778" name="Line 26"/>
          <p:cNvSpPr>
            <a:spLocks noChangeShapeType="1"/>
          </p:cNvSpPr>
          <p:nvPr/>
        </p:nvSpPr>
        <p:spPr bwMode="auto">
          <a:xfrm>
            <a:off x="56515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79" name="Text Box 27"/>
          <p:cNvSpPr txBox="1">
            <a:spLocks noChangeArrowheads="1"/>
          </p:cNvSpPr>
          <p:nvPr/>
        </p:nvSpPr>
        <p:spPr bwMode="auto">
          <a:xfrm>
            <a:off x="330200" y="380841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 dirty="0">
                <a:latin typeface="Symbol" pitchFamily="18" charset="2"/>
              </a:rPr>
              <a:t>p</a:t>
            </a:r>
          </a:p>
        </p:txBody>
      </p:sp>
      <p:sp>
        <p:nvSpPr>
          <p:cNvPr id="74780" name="Text Box 28"/>
          <p:cNvSpPr txBox="1">
            <a:spLocks noChangeArrowheads="1"/>
          </p:cNvSpPr>
          <p:nvPr/>
        </p:nvSpPr>
        <p:spPr bwMode="auto">
          <a:xfrm>
            <a:off x="349250" y="4048125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81" name="Line 29"/>
          <p:cNvSpPr>
            <a:spLocks noChangeShapeType="1"/>
          </p:cNvSpPr>
          <p:nvPr/>
        </p:nvSpPr>
        <p:spPr bwMode="auto">
          <a:xfrm>
            <a:off x="304800" y="4111625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2" name="Line 30"/>
          <p:cNvSpPr>
            <a:spLocks noChangeShapeType="1"/>
          </p:cNvSpPr>
          <p:nvPr/>
        </p:nvSpPr>
        <p:spPr bwMode="auto">
          <a:xfrm>
            <a:off x="9731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3" name="Line 31"/>
          <p:cNvSpPr>
            <a:spLocks noChangeShapeType="1"/>
          </p:cNvSpPr>
          <p:nvPr/>
        </p:nvSpPr>
        <p:spPr bwMode="auto">
          <a:xfrm>
            <a:off x="241300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4" name="Line 32"/>
          <p:cNvSpPr>
            <a:spLocks noChangeShapeType="1"/>
          </p:cNvSpPr>
          <p:nvPr/>
        </p:nvSpPr>
        <p:spPr bwMode="auto">
          <a:xfrm rot="-5400000">
            <a:off x="1689101" y="31877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5" name="Line 33"/>
          <p:cNvSpPr>
            <a:spLocks noChangeShapeType="1"/>
          </p:cNvSpPr>
          <p:nvPr/>
        </p:nvSpPr>
        <p:spPr bwMode="auto">
          <a:xfrm rot="-5400000">
            <a:off x="1693863" y="4627562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6" name="Text Box 34"/>
          <p:cNvSpPr txBox="1">
            <a:spLocks noChangeArrowheads="1"/>
          </p:cNvSpPr>
          <p:nvPr/>
        </p:nvSpPr>
        <p:spPr bwMode="auto">
          <a:xfrm>
            <a:off x="7551426" y="3322638"/>
            <a:ext cx="1155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>
                <a:solidFill>
                  <a:srgbClr val="3366FF"/>
                </a:solidFill>
              </a:rPr>
              <a:t>y</a:t>
            </a:r>
            <a:r>
              <a:rPr lang="cs-CZ" b="1" i="1" dirty="0">
                <a:solidFill>
                  <a:srgbClr val="3366FF"/>
                </a:solidFill>
              </a:rPr>
              <a:t> = cos</a:t>
            </a:r>
            <a:r>
              <a:rPr lang="cs-CZ" b="1" dirty="0">
                <a:solidFill>
                  <a:srgbClr val="3366FF"/>
                </a:solidFill>
              </a:rPr>
              <a:t> x</a:t>
            </a:r>
          </a:p>
        </p:txBody>
      </p:sp>
      <p:sp>
        <p:nvSpPr>
          <p:cNvPr id="74788" name="Freeform 36"/>
          <p:cNvSpPr>
            <a:spLocks/>
          </p:cNvSpPr>
          <p:nvPr/>
        </p:nvSpPr>
        <p:spPr bwMode="auto">
          <a:xfrm>
            <a:off x="125413" y="3933825"/>
            <a:ext cx="425450" cy="403225"/>
          </a:xfrm>
          <a:custGeom>
            <a:avLst/>
            <a:gdLst/>
            <a:ahLst/>
            <a:cxnLst>
              <a:cxn ang="0">
                <a:pos x="0" y="254"/>
              </a:cxn>
              <a:cxn ang="0">
                <a:pos x="140" y="129"/>
              </a:cxn>
              <a:cxn ang="0">
                <a:pos x="268" y="0"/>
              </a:cxn>
            </a:cxnLst>
            <a:rect l="0" t="0" r="r" b="b"/>
            <a:pathLst>
              <a:path w="268" h="254">
                <a:moveTo>
                  <a:pt x="0" y="254"/>
                </a:moveTo>
                <a:cubicBezTo>
                  <a:pt x="23" y="233"/>
                  <a:pt x="96" y="171"/>
                  <a:pt x="140" y="129"/>
                </a:cubicBezTo>
                <a:cubicBezTo>
                  <a:pt x="184" y="87"/>
                  <a:pt x="247" y="21"/>
                  <a:pt x="268" y="0"/>
                </a:cubicBezTo>
              </a:path>
            </a:pathLst>
          </a:custGeom>
          <a:noFill/>
          <a:ln w="38100" cap="flat" cmpd="sng">
            <a:solidFill>
              <a:srgbClr val="33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9" name="Freeform 37"/>
          <p:cNvSpPr>
            <a:spLocks/>
          </p:cNvSpPr>
          <p:nvPr/>
        </p:nvSpPr>
        <p:spPr bwMode="auto">
          <a:xfrm>
            <a:off x="550863" y="3211513"/>
            <a:ext cx="4530725" cy="1439862"/>
          </a:xfrm>
          <a:custGeom>
            <a:avLst/>
            <a:gdLst/>
            <a:ahLst/>
            <a:cxnLst>
              <a:cxn ang="0">
                <a:pos x="0" y="452"/>
              </a:cxn>
              <a:cxn ang="0">
                <a:pos x="140" y="316"/>
              </a:cxn>
              <a:cxn ang="0">
                <a:pos x="234" y="228"/>
              </a:cxn>
              <a:cxn ang="0">
                <a:pos x="408" y="99"/>
              </a:cxn>
              <a:cxn ang="0">
                <a:pos x="500" y="47"/>
              </a:cxn>
              <a:cxn ang="0">
                <a:pos x="586" y="17"/>
              </a:cxn>
              <a:cxn ang="0">
                <a:pos x="677" y="3"/>
              </a:cxn>
              <a:cxn ang="0">
                <a:pos x="760" y="3"/>
              </a:cxn>
              <a:cxn ang="0">
                <a:pos x="837" y="16"/>
              </a:cxn>
              <a:cxn ang="0">
                <a:pos x="917" y="45"/>
              </a:cxn>
              <a:cxn ang="0">
                <a:pos x="1077" y="137"/>
              </a:cxn>
              <a:cxn ang="0">
                <a:pos x="1247" y="280"/>
              </a:cxn>
              <a:cxn ang="0">
                <a:pos x="1396" y="422"/>
              </a:cxn>
              <a:cxn ang="0">
                <a:pos x="1561" y="587"/>
              </a:cxn>
              <a:cxn ang="0">
                <a:pos x="1758" y="753"/>
              </a:cxn>
              <a:cxn ang="0">
                <a:pos x="1949" y="866"/>
              </a:cxn>
              <a:cxn ang="0">
                <a:pos x="2035" y="893"/>
              </a:cxn>
              <a:cxn ang="0">
                <a:pos x="2098" y="901"/>
              </a:cxn>
              <a:cxn ang="0">
                <a:pos x="2175" y="904"/>
              </a:cxn>
              <a:cxn ang="0">
                <a:pos x="2282" y="883"/>
              </a:cxn>
              <a:cxn ang="0">
                <a:pos x="2433" y="816"/>
              </a:cxn>
              <a:cxn ang="0">
                <a:pos x="2586" y="706"/>
              </a:cxn>
              <a:cxn ang="0">
                <a:pos x="2726" y="581"/>
              </a:cxn>
              <a:cxn ang="0">
                <a:pos x="2854" y="452"/>
              </a:cxn>
            </a:cxnLst>
            <a:rect l="0" t="0" r="r" b="b"/>
            <a:pathLst>
              <a:path w="2854" h="907">
                <a:moveTo>
                  <a:pt x="0" y="452"/>
                </a:moveTo>
                <a:cubicBezTo>
                  <a:pt x="23" y="429"/>
                  <a:pt x="101" y="353"/>
                  <a:pt x="140" y="316"/>
                </a:cubicBezTo>
                <a:cubicBezTo>
                  <a:pt x="179" y="279"/>
                  <a:pt x="195" y="264"/>
                  <a:pt x="234" y="228"/>
                </a:cubicBezTo>
                <a:cubicBezTo>
                  <a:pt x="273" y="192"/>
                  <a:pt x="364" y="129"/>
                  <a:pt x="408" y="99"/>
                </a:cubicBezTo>
                <a:cubicBezTo>
                  <a:pt x="452" y="69"/>
                  <a:pt x="469" y="60"/>
                  <a:pt x="500" y="47"/>
                </a:cubicBezTo>
                <a:cubicBezTo>
                  <a:pt x="530" y="33"/>
                  <a:pt x="558" y="25"/>
                  <a:pt x="586" y="17"/>
                </a:cubicBezTo>
                <a:cubicBezTo>
                  <a:pt x="615" y="10"/>
                  <a:pt x="648" y="5"/>
                  <a:pt x="677" y="3"/>
                </a:cubicBezTo>
                <a:cubicBezTo>
                  <a:pt x="706" y="0"/>
                  <a:pt x="734" y="1"/>
                  <a:pt x="760" y="3"/>
                </a:cubicBezTo>
                <a:cubicBezTo>
                  <a:pt x="786" y="5"/>
                  <a:pt x="811" y="9"/>
                  <a:pt x="837" y="16"/>
                </a:cubicBezTo>
                <a:cubicBezTo>
                  <a:pt x="863" y="24"/>
                  <a:pt x="877" y="25"/>
                  <a:pt x="917" y="45"/>
                </a:cubicBezTo>
                <a:cubicBezTo>
                  <a:pt x="957" y="65"/>
                  <a:pt x="1022" y="98"/>
                  <a:pt x="1077" y="137"/>
                </a:cubicBezTo>
                <a:cubicBezTo>
                  <a:pt x="1132" y="176"/>
                  <a:pt x="1194" y="233"/>
                  <a:pt x="1247" y="280"/>
                </a:cubicBezTo>
                <a:cubicBezTo>
                  <a:pt x="1301" y="327"/>
                  <a:pt x="1344" y="371"/>
                  <a:pt x="1396" y="422"/>
                </a:cubicBezTo>
                <a:cubicBezTo>
                  <a:pt x="1448" y="473"/>
                  <a:pt x="1501" y="532"/>
                  <a:pt x="1561" y="587"/>
                </a:cubicBezTo>
                <a:cubicBezTo>
                  <a:pt x="1622" y="641"/>
                  <a:pt x="1693" y="707"/>
                  <a:pt x="1758" y="753"/>
                </a:cubicBezTo>
                <a:cubicBezTo>
                  <a:pt x="1823" y="800"/>
                  <a:pt x="1904" y="843"/>
                  <a:pt x="1949" y="866"/>
                </a:cubicBezTo>
                <a:cubicBezTo>
                  <a:pt x="1995" y="888"/>
                  <a:pt x="2010" y="888"/>
                  <a:pt x="2035" y="893"/>
                </a:cubicBezTo>
                <a:cubicBezTo>
                  <a:pt x="2060" y="899"/>
                  <a:pt x="2075" y="899"/>
                  <a:pt x="2098" y="901"/>
                </a:cubicBezTo>
                <a:cubicBezTo>
                  <a:pt x="2122" y="903"/>
                  <a:pt x="2144" y="907"/>
                  <a:pt x="2175" y="904"/>
                </a:cubicBezTo>
                <a:cubicBezTo>
                  <a:pt x="2206" y="901"/>
                  <a:pt x="2239" y="898"/>
                  <a:pt x="2282" y="883"/>
                </a:cubicBezTo>
                <a:cubicBezTo>
                  <a:pt x="2325" y="868"/>
                  <a:pt x="2382" y="845"/>
                  <a:pt x="2433" y="816"/>
                </a:cubicBezTo>
                <a:cubicBezTo>
                  <a:pt x="2484" y="787"/>
                  <a:pt x="2536" y="745"/>
                  <a:pt x="2586" y="706"/>
                </a:cubicBezTo>
                <a:cubicBezTo>
                  <a:pt x="2635" y="667"/>
                  <a:pt x="2682" y="623"/>
                  <a:pt x="2726" y="581"/>
                </a:cubicBezTo>
                <a:cubicBezTo>
                  <a:pt x="2770" y="539"/>
                  <a:pt x="2833" y="473"/>
                  <a:pt x="2854" y="452"/>
                </a:cubicBezTo>
              </a:path>
            </a:pathLst>
          </a:custGeom>
          <a:noFill/>
          <a:ln w="38100" cap="flat" cmpd="sng">
            <a:solidFill>
              <a:srgbClr val="33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90" name="Freeform 38"/>
          <p:cNvSpPr>
            <a:spLocks/>
          </p:cNvSpPr>
          <p:nvPr/>
        </p:nvSpPr>
        <p:spPr bwMode="auto">
          <a:xfrm>
            <a:off x="5075238" y="3208338"/>
            <a:ext cx="3862387" cy="1439862"/>
          </a:xfrm>
          <a:custGeom>
            <a:avLst/>
            <a:gdLst/>
            <a:ahLst/>
            <a:cxnLst>
              <a:cxn ang="0">
                <a:pos x="0" y="452"/>
              </a:cxn>
              <a:cxn ang="0">
                <a:pos x="140" y="316"/>
              </a:cxn>
              <a:cxn ang="0">
                <a:pos x="234" y="228"/>
              </a:cxn>
              <a:cxn ang="0">
                <a:pos x="408" y="99"/>
              </a:cxn>
              <a:cxn ang="0">
                <a:pos x="500" y="47"/>
              </a:cxn>
              <a:cxn ang="0">
                <a:pos x="586" y="17"/>
              </a:cxn>
              <a:cxn ang="0">
                <a:pos x="677" y="3"/>
              </a:cxn>
              <a:cxn ang="0">
                <a:pos x="760" y="3"/>
              </a:cxn>
              <a:cxn ang="0">
                <a:pos x="837" y="16"/>
              </a:cxn>
              <a:cxn ang="0">
                <a:pos x="917" y="45"/>
              </a:cxn>
              <a:cxn ang="0">
                <a:pos x="1077" y="137"/>
              </a:cxn>
              <a:cxn ang="0">
                <a:pos x="1247" y="280"/>
              </a:cxn>
              <a:cxn ang="0">
                <a:pos x="1396" y="422"/>
              </a:cxn>
              <a:cxn ang="0">
                <a:pos x="1561" y="587"/>
              </a:cxn>
              <a:cxn ang="0">
                <a:pos x="1758" y="753"/>
              </a:cxn>
              <a:cxn ang="0">
                <a:pos x="1949" y="866"/>
              </a:cxn>
              <a:cxn ang="0">
                <a:pos x="2035" y="893"/>
              </a:cxn>
              <a:cxn ang="0">
                <a:pos x="2098" y="901"/>
              </a:cxn>
              <a:cxn ang="0">
                <a:pos x="2175" y="904"/>
              </a:cxn>
              <a:cxn ang="0">
                <a:pos x="2282" y="883"/>
              </a:cxn>
              <a:cxn ang="0">
                <a:pos x="2433" y="816"/>
              </a:cxn>
            </a:cxnLst>
            <a:rect l="0" t="0" r="r" b="b"/>
            <a:pathLst>
              <a:path w="2433" h="907">
                <a:moveTo>
                  <a:pt x="0" y="452"/>
                </a:moveTo>
                <a:cubicBezTo>
                  <a:pt x="23" y="429"/>
                  <a:pt x="101" y="353"/>
                  <a:pt x="140" y="316"/>
                </a:cubicBezTo>
                <a:cubicBezTo>
                  <a:pt x="179" y="279"/>
                  <a:pt x="195" y="264"/>
                  <a:pt x="234" y="228"/>
                </a:cubicBezTo>
                <a:cubicBezTo>
                  <a:pt x="273" y="192"/>
                  <a:pt x="364" y="129"/>
                  <a:pt x="408" y="99"/>
                </a:cubicBezTo>
                <a:cubicBezTo>
                  <a:pt x="452" y="69"/>
                  <a:pt x="469" y="60"/>
                  <a:pt x="500" y="47"/>
                </a:cubicBezTo>
                <a:cubicBezTo>
                  <a:pt x="530" y="33"/>
                  <a:pt x="558" y="25"/>
                  <a:pt x="586" y="17"/>
                </a:cubicBezTo>
                <a:cubicBezTo>
                  <a:pt x="615" y="10"/>
                  <a:pt x="648" y="5"/>
                  <a:pt x="677" y="3"/>
                </a:cubicBezTo>
                <a:cubicBezTo>
                  <a:pt x="706" y="0"/>
                  <a:pt x="734" y="1"/>
                  <a:pt x="760" y="3"/>
                </a:cubicBezTo>
                <a:cubicBezTo>
                  <a:pt x="786" y="5"/>
                  <a:pt x="811" y="9"/>
                  <a:pt x="837" y="16"/>
                </a:cubicBezTo>
                <a:cubicBezTo>
                  <a:pt x="863" y="24"/>
                  <a:pt x="877" y="25"/>
                  <a:pt x="917" y="45"/>
                </a:cubicBezTo>
                <a:cubicBezTo>
                  <a:pt x="957" y="65"/>
                  <a:pt x="1022" y="98"/>
                  <a:pt x="1077" y="137"/>
                </a:cubicBezTo>
                <a:cubicBezTo>
                  <a:pt x="1132" y="176"/>
                  <a:pt x="1194" y="233"/>
                  <a:pt x="1247" y="280"/>
                </a:cubicBezTo>
                <a:cubicBezTo>
                  <a:pt x="1301" y="327"/>
                  <a:pt x="1344" y="371"/>
                  <a:pt x="1396" y="422"/>
                </a:cubicBezTo>
                <a:cubicBezTo>
                  <a:pt x="1448" y="473"/>
                  <a:pt x="1501" y="532"/>
                  <a:pt x="1561" y="587"/>
                </a:cubicBezTo>
                <a:cubicBezTo>
                  <a:pt x="1622" y="641"/>
                  <a:pt x="1693" y="707"/>
                  <a:pt x="1758" y="753"/>
                </a:cubicBezTo>
                <a:cubicBezTo>
                  <a:pt x="1823" y="800"/>
                  <a:pt x="1904" y="843"/>
                  <a:pt x="1949" y="866"/>
                </a:cubicBezTo>
                <a:cubicBezTo>
                  <a:pt x="1995" y="888"/>
                  <a:pt x="2010" y="888"/>
                  <a:pt x="2035" y="893"/>
                </a:cubicBezTo>
                <a:cubicBezTo>
                  <a:pt x="2060" y="899"/>
                  <a:pt x="2075" y="899"/>
                  <a:pt x="2098" y="901"/>
                </a:cubicBezTo>
                <a:cubicBezTo>
                  <a:pt x="2122" y="903"/>
                  <a:pt x="2144" y="907"/>
                  <a:pt x="2175" y="904"/>
                </a:cubicBezTo>
                <a:cubicBezTo>
                  <a:pt x="2206" y="901"/>
                  <a:pt x="2239" y="898"/>
                  <a:pt x="2282" y="883"/>
                </a:cubicBezTo>
                <a:cubicBezTo>
                  <a:pt x="2325" y="868"/>
                  <a:pt x="2408" y="827"/>
                  <a:pt x="2433" y="816"/>
                </a:cubicBezTo>
              </a:path>
            </a:pathLst>
          </a:custGeom>
          <a:noFill/>
          <a:ln w="38100" cap="flat" cmpd="sng">
            <a:solidFill>
              <a:srgbClr val="3366FF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95" name="Text Box 43"/>
          <p:cNvSpPr txBox="1">
            <a:spLocks noChangeArrowheads="1"/>
          </p:cNvSpPr>
          <p:nvPr/>
        </p:nvSpPr>
        <p:spPr bwMode="auto">
          <a:xfrm>
            <a:off x="1652588" y="958850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y</a:t>
            </a:r>
          </a:p>
        </p:txBody>
      </p:sp>
      <p:sp>
        <p:nvSpPr>
          <p:cNvPr id="38" name="Text Box 42"/>
          <p:cNvSpPr txBox="1">
            <a:spLocks noChangeArrowheads="1"/>
          </p:cNvSpPr>
          <p:nvPr/>
        </p:nvSpPr>
        <p:spPr bwMode="auto">
          <a:xfrm>
            <a:off x="2081248" y="4906637"/>
            <a:ext cx="31290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39" name="Text Box 42"/>
          <p:cNvSpPr txBox="1">
            <a:spLocks noChangeArrowheads="1"/>
          </p:cNvSpPr>
          <p:nvPr/>
        </p:nvSpPr>
        <p:spPr bwMode="auto">
          <a:xfrm>
            <a:off x="3138060" y="4906963"/>
            <a:ext cx="37702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40" name="Text Box 42"/>
          <p:cNvSpPr txBox="1">
            <a:spLocks noChangeArrowheads="1"/>
          </p:cNvSpPr>
          <p:nvPr/>
        </p:nvSpPr>
        <p:spPr bwMode="auto">
          <a:xfrm>
            <a:off x="4238788" y="4906963"/>
            <a:ext cx="44114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III.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41" name="Text Box 42"/>
          <p:cNvSpPr txBox="1">
            <a:spLocks noChangeArrowheads="1"/>
          </p:cNvSpPr>
          <p:nvPr/>
        </p:nvSpPr>
        <p:spPr bwMode="auto">
          <a:xfrm>
            <a:off x="5412801" y="4906637"/>
            <a:ext cx="44563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IV.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42" name="Text Box 42"/>
          <p:cNvSpPr txBox="1">
            <a:spLocks noChangeArrowheads="1"/>
          </p:cNvSpPr>
          <p:nvPr/>
        </p:nvSpPr>
        <p:spPr bwMode="auto">
          <a:xfrm>
            <a:off x="2081248" y="2733118"/>
            <a:ext cx="3946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</a:rPr>
              <a:t>+</a:t>
            </a: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43" name="Text Box 42"/>
          <p:cNvSpPr txBox="1">
            <a:spLocks noChangeArrowheads="1"/>
          </p:cNvSpPr>
          <p:nvPr/>
        </p:nvSpPr>
        <p:spPr bwMode="auto">
          <a:xfrm>
            <a:off x="5480996" y="2735918"/>
            <a:ext cx="3946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</a:rPr>
              <a:t>+</a:t>
            </a: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44" name="Text Box 42"/>
          <p:cNvSpPr txBox="1">
            <a:spLocks noChangeArrowheads="1"/>
          </p:cNvSpPr>
          <p:nvPr/>
        </p:nvSpPr>
        <p:spPr bwMode="auto">
          <a:xfrm>
            <a:off x="3202667" y="2695869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–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5" name="Text Box 42"/>
          <p:cNvSpPr txBox="1">
            <a:spLocks noChangeArrowheads="1"/>
          </p:cNvSpPr>
          <p:nvPr/>
        </p:nvSpPr>
        <p:spPr bwMode="auto">
          <a:xfrm>
            <a:off x="4238788" y="2685118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–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6" name="Line 4"/>
          <p:cNvSpPr>
            <a:spLocks noChangeShapeType="1"/>
          </p:cNvSpPr>
          <p:nvPr/>
        </p:nvSpPr>
        <p:spPr bwMode="auto">
          <a:xfrm>
            <a:off x="2814638" y="1123156"/>
            <a:ext cx="0" cy="5399087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7" name="Line 4"/>
          <p:cNvSpPr>
            <a:spLocks noChangeShapeType="1"/>
          </p:cNvSpPr>
          <p:nvPr/>
        </p:nvSpPr>
        <p:spPr bwMode="auto">
          <a:xfrm>
            <a:off x="3952875" y="1100137"/>
            <a:ext cx="0" cy="5399087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8" name="Line 4"/>
          <p:cNvSpPr>
            <a:spLocks noChangeShapeType="1"/>
          </p:cNvSpPr>
          <p:nvPr/>
        </p:nvSpPr>
        <p:spPr bwMode="auto">
          <a:xfrm>
            <a:off x="5079116" y="1142206"/>
            <a:ext cx="0" cy="5399087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" name="Line 4"/>
          <p:cNvSpPr>
            <a:spLocks noChangeShapeType="1"/>
          </p:cNvSpPr>
          <p:nvPr/>
        </p:nvSpPr>
        <p:spPr bwMode="auto">
          <a:xfrm>
            <a:off x="6224588" y="1145381"/>
            <a:ext cx="0" cy="5399087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254000" y="3208338"/>
            <a:ext cx="8228013" cy="3175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479113" y="4666688"/>
            <a:ext cx="8228013" cy="3175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/>
            <a:r>
              <a:rPr lang="cs-CZ" b="1" dirty="0" smtClean="0">
                <a:solidFill>
                  <a:srgbClr val="990033"/>
                </a:solidFill>
              </a:rPr>
              <a:t>Funkce kosinus - </a:t>
            </a:r>
            <a:r>
              <a:rPr lang="cs-CZ" b="1" dirty="0" err="1" smtClean="0">
                <a:solidFill>
                  <a:srgbClr val="990033"/>
                </a:solidFill>
              </a:rPr>
              <a:t>kosinusoida</a:t>
            </a:r>
            <a:endParaRPr lang="cs-CZ" b="1" dirty="0">
              <a:solidFill>
                <a:srgbClr val="99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6169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build="allAtOnce"/>
      <p:bldP spid="39" grpId="0" build="allAtOnce"/>
      <p:bldP spid="40" grpId="0" build="allAtOnce"/>
      <p:bldP spid="41" grpId="0" build="allAtOnce"/>
      <p:bldP spid="42" grpId="0" build="allAtOnce"/>
      <p:bldP spid="43" grpId="0"/>
      <p:bldP spid="44" grpId="0"/>
      <p:bldP spid="45" grpId="0"/>
      <p:bldP spid="46" grpId="0" animBg="1"/>
      <p:bldP spid="47" grpId="0" animBg="1"/>
      <p:bldP spid="48" grpId="0" animBg="1"/>
      <p:bldP spid="4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dirty="0">
                <a:solidFill>
                  <a:srgbClr val="990033"/>
                </a:solidFill>
              </a:rPr>
              <a:t>Funkce </a:t>
            </a:r>
            <a:r>
              <a:rPr lang="cs-CZ" b="1" dirty="0" smtClean="0">
                <a:solidFill>
                  <a:srgbClr val="990033"/>
                </a:solidFill>
              </a:rPr>
              <a:t>kosinus</a:t>
            </a:r>
            <a:endParaRPr lang="cs-CZ" b="1" dirty="0">
              <a:solidFill>
                <a:srgbClr val="990033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755576" y="1196752"/>
                <a:ext cx="8280920" cy="5040560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80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8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1800" b="0" i="0" smtClean="0">
                              <a:latin typeface="Cambria Math"/>
                            </a:rPr>
                            <m:t>co</m:t>
                          </m:r>
                          <m:r>
                            <m:rPr>
                              <m:sty m:val="p"/>
                            </m:rPr>
                            <a:rPr lang="cs-CZ" sz="1800">
                              <a:latin typeface="Cambria Math"/>
                            </a:rPr>
                            <m:t>s</m:t>
                          </m:r>
                        </m:fName>
                        <m:e>
                          <m:r>
                            <a:rPr lang="cs-CZ" sz="1800" i="1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1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i="1">
                              <a:latin typeface="Cambria Math"/>
                            </a:rPr>
                            <m:t>𝑝</m:t>
                          </m:r>
                          <m:r>
                            <a:rPr lang="cs-CZ" sz="1800" b="0" i="1" smtClean="0">
                              <a:latin typeface="Cambria Math"/>
                            </a:rPr>
                            <m:t>ř</m:t>
                          </m:r>
                          <m:r>
                            <a:rPr lang="cs-CZ" sz="1800" b="0" i="1" smtClean="0">
                              <a:latin typeface="Cambria Math"/>
                            </a:rPr>
                            <m:t>𝑖𝑙𝑒h𝑙</m:t>
                          </m:r>
                          <m:r>
                            <a:rPr lang="cs-CZ" sz="1800" b="0" i="1" smtClean="0">
                              <a:latin typeface="Cambria Math"/>
                            </a:rPr>
                            <m:t>á</m:t>
                          </m:r>
                        </m:num>
                        <m:den>
                          <m:r>
                            <a:rPr lang="cs-CZ" sz="1800" i="1">
                              <a:latin typeface="Cambria Math"/>
                            </a:rPr>
                            <m:t>𝑝</m:t>
                          </m:r>
                          <m:r>
                            <a:rPr lang="cs-CZ" sz="1800" i="1">
                              <a:latin typeface="Cambria Math"/>
                            </a:rPr>
                            <m:t>ř</m:t>
                          </m:r>
                          <m:r>
                            <a:rPr lang="cs-CZ" sz="1800" i="1">
                              <a:latin typeface="Cambria Math"/>
                            </a:rPr>
                            <m:t>𝑒𝑝𝑜𝑛𝑎</m:t>
                          </m:r>
                        </m:den>
                      </m:f>
                    </m:oMath>
                  </m:oMathPara>
                </a14:m>
                <a:endParaRPr lang="cs-CZ" sz="1800" dirty="0"/>
              </a:p>
              <a:p>
                <a:pPr>
                  <a:buNone/>
                </a:pPr>
                <a:r>
                  <a:rPr lang="cs-CZ" sz="1800" b="1" dirty="0" smtClean="0"/>
                  <a:t>Další </a:t>
                </a:r>
                <a:r>
                  <a:rPr lang="cs-CZ" sz="1800" b="1" dirty="0"/>
                  <a:t>vlastnosti:</a:t>
                </a:r>
              </a:p>
              <a:p>
                <a:r>
                  <a:rPr lang="cs-CZ" sz="1800" dirty="0" smtClean="0"/>
                  <a:t>D(f)= R</a:t>
                </a:r>
                <a:endParaRPr lang="cs-CZ" sz="1800" dirty="0"/>
              </a:p>
              <a:p>
                <a:r>
                  <a:rPr lang="cs-CZ" sz="1800" dirty="0" smtClean="0"/>
                  <a:t>H(f)= </a:t>
                </a:r>
                <a:r>
                  <a:rPr lang="cs-CZ" sz="1800" dirty="0"/>
                  <a:t>⟨−1,1</a:t>
                </a:r>
                <a:r>
                  <a:rPr lang="cs-CZ" sz="1800" dirty="0" smtClean="0"/>
                  <a:t>⟩</a:t>
                </a:r>
              </a:p>
              <a:p>
                <a:r>
                  <a:rPr lang="cs-CZ" sz="1800" dirty="0" smtClean="0"/>
                  <a:t>periodická funkce,  perioda 2</a:t>
                </a:r>
                <a:r>
                  <a:rPr lang="el-GR" sz="1800" dirty="0" smtClean="0"/>
                  <a:t>π</a:t>
                </a:r>
                <a:endParaRPr lang="cs-CZ" sz="1800" dirty="0" smtClean="0"/>
              </a:p>
              <a:p>
                <a:pPr marL="0" indent="0">
                  <a:buNone/>
                </a:pPr>
                <a:r>
                  <a:rPr lang="cs-CZ" sz="1800" dirty="0" smtClean="0"/>
                  <a:t>       cos </a:t>
                </a:r>
                <a:r>
                  <a:rPr lang="cs-CZ" sz="1800" dirty="0"/>
                  <a:t>(x+ 2k</a:t>
                </a:r>
                <a:r>
                  <a:rPr lang="el-GR" sz="1800" dirty="0"/>
                  <a:t>π</a:t>
                </a:r>
                <a:r>
                  <a:rPr lang="cs-CZ" sz="1800" dirty="0"/>
                  <a:t>) = </a:t>
                </a:r>
                <a:r>
                  <a:rPr lang="cs-CZ" sz="1800" dirty="0" smtClean="0"/>
                  <a:t>cos </a:t>
                </a:r>
                <a:r>
                  <a:rPr lang="cs-CZ" sz="1800" dirty="0"/>
                  <a:t>x, k ∈ Z</a:t>
                </a:r>
              </a:p>
              <a:p>
                <a:r>
                  <a:rPr lang="cs-CZ" sz="1800" dirty="0" smtClean="0"/>
                  <a:t>MAX </a:t>
                </a:r>
                <a:r>
                  <a:rPr lang="cs-CZ" sz="1800" dirty="0"/>
                  <a:t>má </a:t>
                </a:r>
                <a:r>
                  <a:rPr lang="cs-CZ" sz="1800" dirty="0" smtClean="0"/>
                  <a:t>v </a:t>
                </a:r>
                <a:r>
                  <a:rPr lang="cs-CZ" sz="1800" dirty="0"/>
                  <a:t>nekonečně mnoha </a:t>
                </a:r>
                <a:r>
                  <a:rPr lang="cs-CZ" sz="1800" dirty="0" smtClean="0"/>
                  <a:t>bodech</a:t>
                </a:r>
              </a:p>
              <a:p>
                <a:pPr>
                  <a:buNone/>
                </a:pPr>
                <a:r>
                  <a:rPr lang="cs-CZ" sz="1800" dirty="0" smtClean="0"/>
                  <a:t>       </a:t>
                </a:r>
                <a:r>
                  <a:rPr lang="cs-CZ" sz="1800" i="1" dirty="0" smtClean="0"/>
                  <a:t>x</a:t>
                </a:r>
                <a:r>
                  <a:rPr lang="cs-CZ" sz="1800" dirty="0" smtClean="0"/>
                  <a:t>=0</a:t>
                </a:r>
                <a:r>
                  <a:rPr lang="el-GR" sz="1800" dirty="0" smtClean="0"/>
                  <a:t> +2</a:t>
                </a:r>
                <a:r>
                  <a:rPr lang="cs-CZ" sz="1800" i="1" dirty="0"/>
                  <a:t>k</a:t>
                </a:r>
                <a:r>
                  <a:rPr lang="el-GR" sz="1800" i="1" dirty="0"/>
                  <a:t>π</a:t>
                </a:r>
                <a:r>
                  <a:rPr lang="el-GR" sz="1800" dirty="0"/>
                  <a:t>, </a:t>
                </a:r>
                <a:r>
                  <a:rPr lang="cs-CZ" sz="1800" dirty="0"/>
                  <a:t>kde </a:t>
                </a:r>
                <a:r>
                  <a:rPr lang="cs-CZ" sz="1800" dirty="0" smtClean="0"/>
                  <a:t>k ∈ Z, hodnota </a:t>
                </a:r>
                <a:r>
                  <a:rPr lang="cs-CZ" sz="1800" dirty="0"/>
                  <a:t>maxima </a:t>
                </a:r>
                <a:r>
                  <a:rPr lang="cs-CZ" sz="1800" dirty="0" smtClean="0"/>
                  <a:t>= 1</a:t>
                </a:r>
                <a:endParaRPr lang="cs-CZ" sz="1800" dirty="0"/>
              </a:p>
              <a:p>
                <a:r>
                  <a:rPr lang="cs-CZ" sz="1800" dirty="0" smtClean="0"/>
                  <a:t>MIN má v nekonečně mnoha bodech  x=</a:t>
                </a:r>
                <a:r>
                  <a:rPr lang="el-GR" sz="1800" i="1" dirty="0" smtClean="0"/>
                  <a:t>π</a:t>
                </a:r>
                <a:r>
                  <a:rPr lang="el-GR" sz="1800" dirty="0" smtClean="0"/>
                  <a:t>+2</a:t>
                </a:r>
                <a:r>
                  <a:rPr lang="cs-CZ" sz="1800" i="1" dirty="0"/>
                  <a:t>k</a:t>
                </a:r>
                <a:r>
                  <a:rPr lang="el-GR" sz="1800" i="1" dirty="0"/>
                  <a:t>π</a:t>
                </a:r>
                <a:r>
                  <a:rPr lang="el-GR" sz="1800" dirty="0"/>
                  <a:t>, </a:t>
                </a:r>
                <a:r>
                  <a:rPr lang="cs-CZ" sz="1800" dirty="0"/>
                  <a:t>kde k </a:t>
                </a:r>
                <a:r>
                  <a:rPr lang="cs-CZ" sz="1800" dirty="0" smtClean="0"/>
                  <a:t>∈ Z, </a:t>
                </a:r>
                <a:r>
                  <a:rPr lang="cs-CZ" sz="1800" dirty="0"/>
                  <a:t>hodnota </a:t>
                </a:r>
                <a:r>
                  <a:rPr lang="cs-CZ" sz="1800" dirty="0" smtClean="0"/>
                  <a:t>minima = </a:t>
                </a:r>
                <a:r>
                  <a:rPr lang="cs-CZ" sz="1800" dirty="0"/>
                  <a:t>−</a:t>
                </a:r>
                <a:r>
                  <a:rPr lang="cs-CZ" sz="1800" dirty="0" smtClean="0"/>
                  <a:t>1</a:t>
                </a:r>
                <a:endParaRPr lang="cs-CZ" sz="1800" dirty="0"/>
              </a:p>
              <a:p>
                <a:r>
                  <a:rPr lang="cs-CZ" sz="1800" dirty="0" smtClean="0"/>
                  <a:t>sudá funkce</a:t>
                </a:r>
              </a:p>
              <a:p>
                <a:pPr marL="0" indent="0">
                  <a:buNone/>
                </a:pPr>
                <a:r>
                  <a:rPr lang="cs-CZ" sz="1800" dirty="0" smtClean="0"/>
                  <a:t>       cos </a:t>
                </a:r>
                <a:r>
                  <a:rPr lang="cs-CZ" sz="1800" dirty="0"/>
                  <a:t>(–x)= </a:t>
                </a:r>
                <a:r>
                  <a:rPr lang="cs-CZ" sz="1800" dirty="0" smtClean="0"/>
                  <a:t>cos </a:t>
                </a:r>
                <a:r>
                  <a:rPr lang="cs-CZ" sz="1800" dirty="0"/>
                  <a:t>x </a:t>
                </a:r>
                <a:r>
                  <a:rPr lang="cs-CZ" sz="1800" dirty="0" smtClean="0"/>
                  <a:t> (souměrná podle osy y)</a:t>
                </a:r>
              </a:p>
              <a:p>
                <a:r>
                  <a:rPr lang="cs-CZ" sz="1800" dirty="0" smtClean="0"/>
                  <a:t>není prostá</a:t>
                </a:r>
              </a:p>
              <a:p>
                <a:r>
                  <a:rPr lang="cs-CZ" sz="1800" dirty="0" smtClean="0"/>
                  <a:t>omezená funkce</a:t>
                </a:r>
                <a:endParaRPr lang="cs-CZ" sz="1800" dirty="0"/>
              </a:p>
              <a:p>
                <a:endParaRPr lang="cs-CZ" sz="1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55576" y="1196752"/>
                <a:ext cx="8280920" cy="5040560"/>
              </a:xfrm>
              <a:blipFill rotWithShape="1">
                <a:blip r:embed="rId2"/>
                <a:stretch>
                  <a:fillRect l="-6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024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Line 2"/>
          <p:cNvSpPr>
            <a:spLocks noChangeShapeType="1"/>
          </p:cNvSpPr>
          <p:nvPr/>
        </p:nvSpPr>
        <p:spPr bwMode="auto">
          <a:xfrm>
            <a:off x="8427484" y="320198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5" name="Line 3"/>
          <p:cNvSpPr>
            <a:spLocks noChangeShapeType="1"/>
          </p:cNvSpPr>
          <p:nvPr/>
        </p:nvSpPr>
        <p:spPr bwMode="auto">
          <a:xfrm>
            <a:off x="269321" y="3241675"/>
            <a:ext cx="8496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6" name="Line 4"/>
          <p:cNvSpPr>
            <a:spLocks noChangeShapeType="1"/>
          </p:cNvSpPr>
          <p:nvPr/>
        </p:nvSpPr>
        <p:spPr bwMode="auto">
          <a:xfrm>
            <a:off x="1639334" y="1152673"/>
            <a:ext cx="0" cy="3488441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2760109" y="320198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8" name="Line 6"/>
          <p:cNvSpPr>
            <a:spLocks noChangeShapeType="1"/>
          </p:cNvSpPr>
          <p:nvPr/>
        </p:nvSpPr>
        <p:spPr bwMode="auto">
          <a:xfrm>
            <a:off x="3898346" y="320516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59" name="Line 7"/>
          <p:cNvSpPr>
            <a:spLocks noChangeShapeType="1"/>
          </p:cNvSpPr>
          <p:nvPr/>
        </p:nvSpPr>
        <p:spPr bwMode="auto">
          <a:xfrm>
            <a:off x="5033409" y="320516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60" name="Line 8"/>
          <p:cNvSpPr>
            <a:spLocks noChangeShapeType="1"/>
          </p:cNvSpPr>
          <p:nvPr/>
        </p:nvSpPr>
        <p:spPr bwMode="auto">
          <a:xfrm>
            <a:off x="6155771" y="320675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2534684" y="3121025"/>
            <a:ext cx="3095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553734" y="33607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674509" y="3122613"/>
            <a:ext cx="3095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8613221" y="3178175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x</a:t>
            </a: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4720671" y="3130550"/>
            <a:ext cx="4079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3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67" name="Text Box 15"/>
          <p:cNvSpPr txBox="1">
            <a:spLocks noChangeArrowheads="1"/>
          </p:cNvSpPr>
          <p:nvPr/>
        </p:nvSpPr>
        <p:spPr bwMode="auto">
          <a:xfrm>
            <a:off x="4777821" y="3370263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68" name="Text Box 16"/>
          <p:cNvSpPr txBox="1">
            <a:spLocks noChangeArrowheads="1"/>
          </p:cNvSpPr>
          <p:nvPr/>
        </p:nvSpPr>
        <p:spPr bwMode="auto">
          <a:xfrm>
            <a:off x="6066871" y="3119438"/>
            <a:ext cx="407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69" name="Line 17"/>
          <p:cNvSpPr>
            <a:spLocks noChangeShapeType="1"/>
          </p:cNvSpPr>
          <p:nvPr/>
        </p:nvSpPr>
        <p:spPr bwMode="auto">
          <a:xfrm>
            <a:off x="7281309" y="320198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7005084" y="315277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5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7062234" y="339248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8116334" y="312737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3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74773" name="Text Box 21"/>
          <p:cNvSpPr txBox="1">
            <a:spLocks noChangeArrowheads="1"/>
          </p:cNvSpPr>
          <p:nvPr/>
        </p:nvSpPr>
        <p:spPr bwMode="auto">
          <a:xfrm>
            <a:off x="1571071" y="320198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0</a:t>
            </a:r>
          </a:p>
        </p:txBody>
      </p:sp>
      <p:sp>
        <p:nvSpPr>
          <p:cNvPr id="74774" name="Text Box 22"/>
          <p:cNvSpPr txBox="1">
            <a:spLocks noChangeArrowheads="1"/>
          </p:cNvSpPr>
          <p:nvPr/>
        </p:nvSpPr>
        <p:spPr bwMode="auto">
          <a:xfrm>
            <a:off x="2261634" y="2997200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74775" name="Text Box 23"/>
          <p:cNvSpPr txBox="1">
            <a:spLocks noChangeArrowheads="1"/>
          </p:cNvSpPr>
          <p:nvPr/>
        </p:nvSpPr>
        <p:spPr bwMode="auto">
          <a:xfrm>
            <a:off x="1558371" y="226218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74776" name="Text Box 24"/>
          <p:cNvSpPr txBox="1">
            <a:spLocks noChangeArrowheads="1"/>
          </p:cNvSpPr>
          <p:nvPr/>
        </p:nvSpPr>
        <p:spPr bwMode="auto">
          <a:xfrm>
            <a:off x="658259" y="3168650"/>
            <a:ext cx="3413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74777" name="Text Box 25"/>
          <p:cNvSpPr txBox="1">
            <a:spLocks noChangeArrowheads="1"/>
          </p:cNvSpPr>
          <p:nvPr/>
        </p:nvSpPr>
        <p:spPr bwMode="auto">
          <a:xfrm>
            <a:off x="1571071" y="3910013"/>
            <a:ext cx="3413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74778" name="Line 26"/>
          <p:cNvSpPr>
            <a:spLocks noChangeShapeType="1"/>
          </p:cNvSpPr>
          <p:nvPr/>
        </p:nvSpPr>
        <p:spPr bwMode="auto">
          <a:xfrm>
            <a:off x="510621" y="320357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79" name="Text Box 27"/>
          <p:cNvSpPr txBox="1">
            <a:spLocks noChangeArrowheads="1"/>
          </p:cNvSpPr>
          <p:nvPr/>
        </p:nvSpPr>
        <p:spPr bwMode="auto">
          <a:xfrm>
            <a:off x="275671" y="31162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74780" name="Text Box 28"/>
          <p:cNvSpPr txBox="1">
            <a:spLocks noChangeArrowheads="1"/>
          </p:cNvSpPr>
          <p:nvPr/>
        </p:nvSpPr>
        <p:spPr bwMode="auto">
          <a:xfrm>
            <a:off x="294721" y="3355975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74781" name="Line 29"/>
          <p:cNvSpPr>
            <a:spLocks noChangeShapeType="1"/>
          </p:cNvSpPr>
          <p:nvPr/>
        </p:nvSpPr>
        <p:spPr bwMode="auto">
          <a:xfrm>
            <a:off x="250271" y="3419475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2" name="Line 30"/>
          <p:cNvSpPr>
            <a:spLocks noChangeShapeType="1"/>
          </p:cNvSpPr>
          <p:nvPr/>
        </p:nvSpPr>
        <p:spPr bwMode="auto">
          <a:xfrm>
            <a:off x="918609" y="320198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3" name="Line 31"/>
          <p:cNvSpPr>
            <a:spLocks noChangeShapeType="1"/>
          </p:cNvSpPr>
          <p:nvPr/>
        </p:nvSpPr>
        <p:spPr bwMode="auto">
          <a:xfrm>
            <a:off x="2358471" y="320357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4" name="Line 32"/>
          <p:cNvSpPr>
            <a:spLocks noChangeShapeType="1"/>
          </p:cNvSpPr>
          <p:nvPr/>
        </p:nvSpPr>
        <p:spPr bwMode="auto">
          <a:xfrm rot="-5400000">
            <a:off x="1634572" y="249555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5" name="Line 33"/>
          <p:cNvSpPr>
            <a:spLocks noChangeShapeType="1"/>
          </p:cNvSpPr>
          <p:nvPr/>
        </p:nvSpPr>
        <p:spPr bwMode="auto">
          <a:xfrm rot="-5400000">
            <a:off x="1639334" y="3935412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6" name="Text Box 34"/>
          <p:cNvSpPr txBox="1">
            <a:spLocks noChangeArrowheads="1"/>
          </p:cNvSpPr>
          <p:nvPr/>
        </p:nvSpPr>
        <p:spPr bwMode="auto">
          <a:xfrm>
            <a:off x="5849384" y="2043275"/>
            <a:ext cx="1155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>
                <a:solidFill>
                  <a:srgbClr val="00B0F0"/>
                </a:solidFill>
              </a:rPr>
              <a:t>y</a:t>
            </a:r>
            <a:r>
              <a:rPr lang="cs-CZ" b="1" i="1" dirty="0">
                <a:solidFill>
                  <a:srgbClr val="00B0F0"/>
                </a:solidFill>
              </a:rPr>
              <a:t> = cos</a:t>
            </a:r>
            <a:r>
              <a:rPr lang="cs-CZ" b="1" dirty="0">
                <a:solidFill>
                  <a:srgbClr val="00B0F0"/>
                </a:solidFill>
              </a:rPr>
              <a:t> x</a:t>
            </a:r>
          </a:p>
        </p:txBody>
      </p:sp>
      <p:sp>
        <p:nvSpPr>
          <p:cNvPr id="74788" name="Freeform 36"/>
          <p:cNvSpPr>
            <a:spLocks/>
          </p:cNvSpPr>
          <p:nvPr/>
        </p:nvSpPr>
        <p:spPr bwMode="auto">
          <a:xfrm>
            <a:off x="70884" y="3241675"/>
            <a:ext cx="425450" cy="403225"/>
          </a:xfrm>
          <a:custGeom>
            <a:avLst/>
            <a:gdLst/>
            <a:ahLst/>
            <a:cxnLst>
              <a:cxn ang="0">
                <a:pos x="0" y="254"/>
              </a:cxn>
              <a:cxn ang="0">
                <a:pos x="140" y="129"/>
              </a:cxn>
              <a:cxn ang="0">
                <a:pos x="268" y="0"/>
              </a:cxn>
            </a:cxnLst>
            <a:rect l="0" t="0" r="r" b="b"/>
            <a:pathLst>
              <a:path w="268" h="254">
                <a:moveTo>
                  <a:pt x="0" y="254"/>
                </a:moveTo>
                <a:cubicBezTo>
                  <a:pt x="23" y="233"/>
                  <a:pt x="96" y="171"/>
                  <a:pt x="140" y="129"/>
                </a:cubicBezTo>
                <a:cubicBezTo>
                  <a:pt x="184" y="87"/>
                  <a:pt x="247" y="21"/>
                  <a:pt x="268" y="0"/>
                </a:cubicBezTo>
              </a:path>
            </a:pathLst>
          </a:custGeom>
          <a:noFill/>
          <a:ln w="28575" cap="flat" cmpd="sng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89" name="Freeform 37"/>
          <p:cNvSpPr>
            <a:spLocks/>
          </p:cNvSpPr>
          <p:nvPr/>
        </p:nvSpPr>
        <p:spPr bwMode="auto">
          <a:xfrm>
            <a:off x="496334" y="2519363"/>
            <a:ext cx="4530725" cy="1439862"/>
          </a:xfrm>
          <a:custGeom>
            <a:avLst/>
            <a:gdLst/>
            <a:ahLst/>
            <a:cxnLst>
              <a:cxn ang="0">
                <a:pos x="0" y="452"/>
              </a:cxn>
              <a:cxn ang="0">
                <a:pos x="140" y="316"/>
              </a:cxn>
              <a:cxn ang="0">
                <a:pos x="234" y="228"/>
              </a:cxn>
              <a:cxn ang="0">
                <a:pos x="408" y="99"/>
              </a:cxn>
              <a:cxn ang="0">
                <a:pos x="500" y="47"/>
              </a:cxn>
              <a:cxn ang="0">
                <a:pos x="586" y="17"/>
              </a:cxn>
              <a:cxn ang="0">
                <a:pos x="677" y="3"/>
              </a:cxn>
              <a:cxn ang="0">
                <a:pos x="760" y="3"/>
              </a:cxn>
              <a:cxn ang="0">
                <a:pos x="837" y="16"/>
              </a:cxn>
              <a:cxn ang="0">
                <a:pos x="917" y="45"/>
              </a:cxn>
              <a:cxn ang="0">
                <a:pos x="1077" y="137"/>
              </a:cxn>
              <a:cxn ang="0">
                <a:pos x="1247" y="280"/>
              </a:cxn>
              <a:cxn ang="0">
                <a:pos x="1396" y="422"/>
              </a:cxn>
              <a:cxn ang="0">
                <a:pos x="1561" y="587"/>
              </a:cxn>
              <a:cxn ang="0">
                <a:pos x="1758" y="753"/>
              </a:cxn>
              <a:cxn ang="0">
                <a:pos x="1949" y="866"/>
              </a:cxn>
              <a:cxn ang="0">
                <a:pos x="2035" y="893"/>
              </a:cxn>
              <a:cxn ang="0">
                <a:pos x="2098" y="901"/>
              </a:cxn>
              <a:cxn ang="0">
                <a:pos x="2175" y="904"/>
              </a:cxn>
              <a:cxn ang="0">
                <a:pos x="2282" y="883"/>
              </a:cxn>
              <a:cxn ang="0">
                <a:pos x="2433" y="816"/>
              </a:cxn>
              <a:cxn ang="0">
                <a:pos x="2586" y="706"/>
              </a:cxn>
              <a:cxn ang="0">
                <a:pos x="2726" y="581"/>
              </a:cxn>
              <a:cxn ang="0">
                <a:pos x="2854" y="452"/>
              </a:cxn>
            </a:cxnLst>
            <a:rect l="0" t="0" r="r" b="b"/>
            <a:pathLst>
              <a:path w="2854" h="907">
                <a:moveTo>
                  <a:pt x="0" y="452"/>
                </a:moveTo>
                <a:cubicBezTo>
                  <a:pt x="23" y="429"/>
                  <a:pt x="101" y="353"/>
                  <a:pt x="140" y="316"/>
                </a:cubicBezTo>
                <a:cubicBezTo>
                  <a:pt x="179" y="279"/>
                  <a:pt x="195" y="264"/>
                  <a:pt x="234" y="228"/>
                </a:cubicBezTo>
                <a:cubicBezTo>
                  <a:pt x="273" y="192"/>
                  <a:pt x="364" y="129"/>
                  <a:pt x="408" y="99"/>
                </a:cubicBezTo>
                <a:cubicBezTo>
                  <a:pt x="452" y="69"/>
                  <a:pt x="469" y="60"/>
                  <a:pt x="500" y="47"/>
                </a:cubicBezTo>
                <a:cubicBezTo>
                  <a:pt x="530" y="33"/>
                  <a:pt x="558" y="25"/>
                  <a:pt x="586" y="17"/>
                </a:cubicBezTo>
                <a:cubicBezTo>
                  <a:pt x="615" y="10"/>
                  <a:pt x="648" y="5"/>
                  <a:pt x="677" y="3"/>
                </a:cubicBezTo>
                <a:cubicBezTo>
                  <a:pt x="706" y="0"/>
                  <a:pt x="734" y="1"/>
                  <a:pt x="760" y="3"/>
                </a:cubicBezTo>
                <a:cubicBezTo>
                  <a:pt x="786" y="5"/>
                  <a:pt x="811" y="9"/>
                  <a:pt x="837" y="16"/>
                </a:cubicBezTo>
                <a:cubicBezTo>
                  <a:pt x="863" y="24"/>
                  <a:pt x="877" y="25"/>
                  <a:pt x="917" y="45"/>
                </a:cubicBezTo>
                <a:cubicBezTo>
                  <a:pt x="957" y="65"/>
                  <a:pt x="1022" y="98"/>
                  <a:pt x="1077" y="137"/>
                </a:cubicBezTo>
                <a:cubicBezTo>
                  <a:pt x="1132" y="176"/>
                  <a:pt x="1194" y="233"/>
                  <a:pt x="1247" y="280"/>
                </a:cubicBezTo>
                <a:cubicBezTo>
                  <a:pt x="1301" y="327"/>
                  <a:pt x="1344" y="371"/>
                  <a:pt x="1396" y="422"/>
                </a:cubicBezTo>
                <a:cubicBezTo>
                  <a:pt x="1448" y="473"/>
                  <a:pt x="1501" y="532"/>
                  <a:pt x="1561" y="587"/>
                </a:cubicBezTo>
                <a:cubicBezTo>
                  <a:pt x="1622" y="641"/>
                  <a:pt x="1693" y="707"/>
                  <a:pt x="1758" y="753"/>
                </a:cubicBezTo>
                <a:cubicBezTo>
                  <a:pt x="1823" y="800"/>
                  <a:pt x="1904" y="843"/>
                  <a:pt x="1949" y="866"/>
                </a:cubicBezTo>
                <a:cubicBezTo>
                  <a:pt x="1995" y="888"/>
                  <a:pt x="2010" y="888"/>
                  <a:pt x="2035" y="893"/>
                </a:cubicBezTo>
                <a:cubicBezTo>
                  <a:pt x="2060" y="899"/>
                  <a:pt x="2075" y="899"/>
                  <a:pt x="2098" y="901"/>
                </a:cubicBezTo>
                <a:cubicBezTo>
                  <a:pt x="2122" y="903"/>
                  <a:pt x="2144" y="907"/>
                  <a:pt x="2175" y="904"/>
                </a:cubicBezTo>
                <a:cubicBezTo>
                  <a:pt x="2206" y="901"/>
                  <a:pt x="2239" y="898"/>
                  <a:pt x="2282" y="883"/>
                </a:cubicBezTo>
                <a:cubicBezTo>
                  <a:pt x="2325" y="868"/>
                  <a:pt x="2382" y="845"/>
                  <a:pt x="2433" y="816"/>
                </a:cubicBezTo>
                <a:cubicBezTo>
                  <a:pt x="2484" y="787"/>
                  <a:pt x="2536" y="745"/>
                  <a:pt x="2586" y="706"/>
                </a:cubicBezTo>
                <a:cubicBezTo>
                  <a:pt x="2635" y="667"/>
                  <a:pt x="2682" y="623"/>
                  <a:pt x="2726" y="581"/>
                </a:cubicBezTo>
                <a:cubicBezTo>
                  <a:pt x="2770" y="539"/>
                  <a:pt x="2833" y="473"/>
                  <a:pt x="2854" y="452"/>
                </a:cubicBezTo>
              </a:path>
            </a:pathLst>
          </a:custGeom>
          <a:noFill/>
          <a:ln w="28575" cap="flat" cmpd="sng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4790" name="Freeform 38"/>
          <p:cNvSpPr>
            <a:spLocks/>
          </p:cNvSpPr>
          <p:nvPr/>
        </p:nvSpPr>
        <p:spPr bwMode="auto">
          <a:xfrm>
            <a:off x="5020709" y="2516188"/>
            <a:ext cx="3862387" cy="1439862"/>
          </a:xfrm>
          <a:custGeom>
            <a:avLst/>
            <a:gdLst/>
            <a:ahLst/>
            <a:cxnLst>
              <a:cxn ang="0">
                <a:pos x="0" y="452"/>
              </a:cxn>
              <a:cxn ang="0">
                <a:pos x="140" y="316"/>
              </a:cxn>
              <a:cxn ang="0">
                <a:pos x="234" y="228"/>
              </a:cxn>
              <a:cxn ang="0">
                <a:pos x="408" y="99"/>
              </a:cxn>
              <a:cxn ang="0">
                <a:pos x="500" y="47"/>
              </a:cxn>
              <a:cxn ang="0">
                <a:pos x="586" y="17"/>
              </a:cxn>
              <a:cxn ang="0">
                <a:pos x="677" y="3"/>
              </a:cxn>
              <a:cxn ang="0">
                <a:pos x="760" y="3"/>
              </a:cxn>
              <a:cxn ang="0">
                <a:pos x="837" y="16"/>
              </a:cxn>
              <a:cxn ang="0">
                <a:pos x="917" y="45"/>
              </a:cxn>
              <a:cxn ang="0">
                <a:pos x="1077" y="137"/>
              </a:cxn>
              <a:cxn ang="0">
                <a:pos x="1247" y="280"/>
              </a:cxn>
              <a:cxn ang="0">
                <a:pos x="1396" y="422"/>
              </a:cxn>
              <a:cxn ang="0">
                <a:pos x="1561" y="587"/>
              </a:cxn>
              <a:cxn ang="0">
                <a:pos x="1758" y="753"/>
              </a:cxn>
              <a:cxn ang="0">
                <a:pos x="1949" y="866"/>
              </a:cxn>
              <a:cxn ang="0">
                <a:pos x="2035" y="893"/>
              </a:cxn>
              <a:cxn ang="0">
                <a:pos x="2098" y="901"/>
              </a:cxn>
              <a:cxn ang="0">
                <a:pos x="2175" y="904"/>
              </a:cxn>
              <a:cxn ang="0">
                <a:pos x="2282" y="883"/>
              </a:cxn>
              <a:cxn ang="0">
                <a:pos x="2433" y="816"/>
              </a:cxn>
            </a:cxnLst>
            <a:rect l="0" t="0" r="r" b="b"/>
            <a:pathLst>
              <a:path w="2433" h="907">
                <a:moveTo>
                  <a:pt x="0" y="452"/>
                </a:moveTo>
                <a:cubicBezTo>
                  <a:pt x="23" y="429"/>
                  <a:pt x="101" y="353"/>
                  <a:pt x="140" y="316"/>
                </a:cubicBezTo>
                <a:cubicBezTo>
                  <a:pt x="179" y="279"/>
                  <a:pt x="195" y="264"/>
                  <a:pt x="234" y="228"/>
                </a:cubicBezTo>
                <a:cubicBezTo>
                  <a:pt x="273" y="192"/>
                  <a:pt x="364" y="129"/>
                  <a:pt x="408" y="99"/>
                </a:cubicBezTo>
                <a:cubicBezTo>
                  <a:pt x="452" y="69"/>
                  <a:pt x="469" y="60"/>
                  <a:pt x="500" y="47"/>
                </a:cubicBezTo>
                <a:cubicBezTo>
                  <a:pt x="530" y="33"/>
                  <a:pt x="558" y="25"/>
                  <a:pt x="586" y="17"/>
                </a:cubicBezTo>
                <a:cubicBezTo>
                  <a:pt x="615" y="10"/>
                  <a:pt x="648" y="5"/>
                  <a:pt x="677" y="3"/>
                </a:cubicBezTo>
                <a:cubicBezTo>
                  <a:pt x="706" y="0"/>
                  <a:pt x="734" y="1"/>
                  <a:pt x="760" y="3"/>
                </a:cubicBezTo>
                <a:cubicBezTo>
                  <a:pt x="786" y="5"/>
                  <a:pt x="811" y="9"/>
                  <a:pt x="837" y="16"/>
                </a:cubicBezTo>
                <a:cubicBezTo>
                  <a:pt x="863" y="24"/>
                  <a:pt x="877" y="25"/>
                  <a:pt x="917" y="45"/>
                </a:cubicBezTo>
                <a:cubicBezTo>
                  <a:pt x="957" y="65"/>
                  <a:pt x="1022" y="98"/>
                  <a:pt x="1077" y="137"/>
                </a:cubicBezTo>
                <a:cubicBezTo>
                  <a:pt x="1132" y="176"/>
                  <a:pt x="1194" y="233"/>
                  <a:pt x="1247" y="280"/>
                </a:cubicBezTo>
                <a:cubicBezTo>
                  <a:pt x="1301" y="327"/>
                  <a:pt x="1344" y="371"/>
                  <a:pt x="1396" y="422"/>
                </a:cubicBezTo>
                <a:cubicBezTo>
                  <a:pt x="1448" y="473"/>
                  <a:pt x="1501" y="532"/>
                  <a:pt x="1561" y="587"/>
                </a:cubicBezTo>
                <a:cubicBezTo>
                  <a:pt x="1622" y="641"/>
                  <a:pt x="1693" y="707"/>
                  <a:pt x="1758" y="753"/>
                </a:cubicBezTo>
                <a:cubicBezTo>
                  <a:pt x="1823" y="800"/>
                  <a:pt x="1904" y="843"/>
                  <a:pt x="1949" y="866"/>
                </a:cubicBezTo>
                <a:cubicBezTo>
                  <a:pt x="1995" y="888"/>
                  <a:pt x="2010" y="888"/>
                  <a:pt x="2035" y="893"/>
                </a:cubicBezTo>
                <a:cubicBezTo>
                  <a:pt x="2060" y="899"/>
                  <a:pt x="2075" y="899"/>
                  <a:pt x="2098" y="901"/>
                </a:cubicBezTo>
                <a:cubicBezTo>
                  <a:pt x="2122" y="903"/>
                  <a:pt x="2144" y="907"/>
                  <a:pt x="2175" y="904"/>
                </a:cubicBezTo>
                <a:cubicBezTo>
                  <a:pt x="2206" y="901"/>
                  <a:pt x="2239" y="898"/>
                  <a:pt x="2282" y="883"/>
                </a:cubicBezTo>
                <a:cubicBezTo>
                  <a:pt x="2325" y="868"/>
                  <a:pt x="2408" y="827"/>
                  <a:pt x="2433" y="816"/>
                </a:cubicBezTo>
              </a:path>
            </a:pathLst>
          </a:custGeom>
          <a:noFill/>
          <a:ln w="28575" cap="flat" cmpd="sng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199471" y="2516188"/>
            <a:ext cx="8751888" cy="1447800"/>
            <a:chOff x="199471" y="2516188"/>
            <a:chExt cx="8751888" cy="1447800"/>
          </a:xfrm>
        </p:grpSpPr>
        <p:sp>
          <p:nvSpPr>
            <p:cNvPr id="74792" name="Freeform 40"/>
            <p:cNvSpPr>
              <a:spLocks/>
            </p:cNvSpPr>
            <p:nvPr/>
          </p:nvSpPr>
          <p:spPr bwMode="auto">
            <a:xfrm>
              <a:off x="6160534" y="2516188"/>
              <a:ext cx="2790825" cy="1195387"/>
            </a:xfrm>
            <a:custGeom>
              <a:avLst/>
              <a:gdLst/>
              <a:ahLst/>
              <a:cxnLst>
                <a:cxn ang="0">
                  <a:pos x="0" y="452"/>
                </a:cxn>
                <a:cxn ang="0">
                  <a:pos x="140" y="316"/>
                </a:cxn>
                <a:cxn ang="0">
                  <a:pos x="234" y="228"/>
                </a:cxn>
                <a:cxn ang="0">
                  <a:pos x="408" y="99"/>
                </a:cxn>
                <a:cxn ang="0">
                  <a:pos x="500" y="47"/>
                </a:cxn>
                <a:cxn ang="0">
                  <a:pos x="586" y="17"/>
                </a:cxn>
                <a:cxn ang="0">
                  <a:pos x="677" y="3"/>
                </a:cxn>
                <a:cxn ang="0">
                  <a:pos x="760" y="3"/>
                </a:cxn>
                <a:cxn ang="0">
                  <a:pos x="837" y="16"/>
                </a:cxn>
                <a:cxn ang="0">
                  <a:pos x="917" y="45"/>
                </a:cxn>
                <a:cxn ang="0">
                  <a:pos x="1077" y="137"/>
                </a:cxn>
                <a:cxn ang="0">
                  <a:pos x="1247" y="280"/>
                </a:cxn>
                <a:cxn ang="0">
                  <a:pos x="1396" y="422"/>
                </a:cxn>
                <a:cxn ang="0">
                  <a:pos x="1561" y="587"/>
                </a:cxn>
                <a:cxn ang="0">
                  <a:pos x="1758" y="753"/>
                </a:cxn>
              </a:cxnLst>
              <a:rect l="0" t="0" r="r" b="b"/>
              <a:pathLst>
                <a:path w="1758" h="753">
                  <a:moveTo>
                    <a:pt x="0" y="452"/>
                  </a:moveTo>
                  <a:cubicBezTo>
                    <a:pt x="23" y="429"/>
                    <a:pt x="101" y="353"/>
                    <a:pt x="140" y="316"/>
                  </a:cubicBezTo>
                  <a:cubicBezTo>
                    <a:pt x="179" y="279"/>
                    <a:pt x="195" y="264"/>
                    <a:pt x="234" y="228"/>
                  </a:cubicBezTo>
                  <a:cubicBezTo>
                    <a:pt x="273" y="192"/>
                    <a:pt x="364" y="129"/>
                    <a:pt x="408" y="99"/>
                  </a:cubicBezTo>
                  <a:cubicBezTo>
                    <a:pt x="452" y="69"/>
                    <a:pt x="469" y="60"/>
                    <a:pt x="500" y="47"/>
                  </a:cubicBezTo>
                  <a:cubicBezTo>
                    <a:pt x="530" y="33"/>
                    <a:pt x="558" y="25"/>
                    <a:pt x="586" y="17"/>
                  </a:cubicBezTo>
                  <a:cubicBezTo>
                    <a:pt x="615" y="10"/>
                    <a:pt x="648" y="5"/>
                    <a:pt x="677" y="3"/>
                  </a:cubicBezTo>
                  <a:cubicBezTo>
                    <a:pt x="706" y="0"/>
                    <a:pt x="734" y="1"/>
                    <a:pt x="760" y="3"/>
                  </a:cubicBezTo>
                  <a:cubicBezTo>
                    <a:pt x="786" y="5"/>
                    <a:pt x="811" y="9"/>
                    <a:pt x="837" y="16"/>
                  </a:cubicBezTo>
                  <a:cubicBezTo>
                    <a:pt x="863" y="24"/>
                    <a:pt x="877" y="25"/>
                    <a:pt x="917" y="45"/>
                  </a:cubicBezTo>
                  <a:cubicBezTo>
                    <a:pt x="957" y="65"/>
                    <a:pt x="1022" y="98"/>
                    <a:pt x="1077" y="137"/>
                  </a:cubicBezTo>
                  <a:cubicBezTo>
                    <a:pt x="1132" y="176"/>
                    <a:pt x="1194" y="233"/>
                    <a:pt x="1247" y="280"/>
                  </a:cubicBezTo>
                  <a:cubicBezTo>
                    <a:pt x="1301" y="327"/>
                    <a:pt x="1344" y="371"/>
                    <a:pt x="1396" y="422"/>
                  </a:cubicBezTo>
                  <a:cubicBezTo>
                    <a:pt x="1448" y="473"/>
                    <a:pt x="1501" y="532"/>
                    <a:pt x="1561" y="587"/>
                  </a:cubicBezTo>
                  <a:cubicBezTo>
                    <a:pt x="1622" y="641"/>
                    <a:pt x="1725" y="725"/>
                    <a:pt x="1758" y="753"/>
                  </a:cubicBezTo>
                </a:path>
              </a:pathLst>
            </a:custGeom>
            <a:noFill/>
            <a:ln w="38100" cap="flat" cmpd="sng">
              <a:solidFill>
                <a:srgbClr val="990033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199471" y="2519363"/>
              <a:ext cx="5967413" cy="1444625"/>
              <a:chOff x="199471" y="2519363"/>
              <a:chExt cx="5967413" cy="1444625"/>
            </a:xfrm>
          </p:grpSpPr>
          <p:sp>
            <p:nvSpPr>
              <p:cNvPr id="74791" name="Freeform 39"/>
              <p:cNvSpPr>
                <a:spLocks/>
              </p:cNvSpPr>
              <p:nvPr/>
            </p:nvSpPr>
            <p:spPr bwMode="auto">
              <a:xfrm>
                <a:off x="1636159" y="2519363"/>
                <a:ext cx="4530725" cy="1439862"/>
              </a:xfrm>
              <a:custGeom>
                <a:avLst/>
                <a:gdLst/>
                <a:ahLst/>
                <a:cxnLst>
                  <a:cxn ang="0">
                    <a:pos x="0" y="452"/>
                  </a:cxn>
                  <a:cxn ang="0">
                    <a:pos x="140" y="316"/>
                  </a:cxn>
                  <a:cxn ang="0">
                    <a:pos x="234" y="228"/>
                  </a:cxn>
                  <a:cxn ang="0">
                    <a:pos x="408" y="99"/>
                  </a:cxn>
                  <a:cxn ang="0">
                    <a:pos x="500" y="47"/>
                  </a:cxn>
                  <a:cxn ang="0">
                    <a:pos x="586" y="17"/>
                  </a:cxn>
                  <a:cxn ang="0">
                    <a:pos x="677" y="3"/>
                  </a:cxn>
                  <a:cxn ang="0">
                    <a:pos x="760" y="3"/>
                  </a:cxn>
                  <a:cxn ang="0">
                    <a:pos x="837" y="16"/>
                  </a:cxn>
                  <a:cxn ang="0">
                    <a:pos x="917" y="45"/>
                  </a:cxn>
                  <a:cxn ang="0">
                    <a:pos x="1077" y="137"/>
                  </a:cxn>
                  <a:cxn ang="0">
                    <a:pos x="1247" y="280"/>
                  </a:cxn>
                  <a:cxn ang="0">
                    <a:pos x="1396" y="422"/>
                  </a:cxn>
                  <a:cxn ang="0">
                    <a:pos x="1561" y="587"/>
                  </a:cxn>
                  <a:cxn ang="0">
                    <a:pos x="1758" y="753"/>
                  </a:cxn>
                  <a:cxn ang="0">
                    <a:pos x="1949" y="866"/>
                  </a:cxn>
                  <a:cxn ang="0">
                    <a:pos x="2035" y="893"/>
                  </a:cxn>
                  <a:cxn ang="0">
                    <a:pos x="2098" y="901"/>
                  </a:cxn>
                  <a:cxn ang="0">
                    <a:pos x="2175" y="904"/>
                  </a:cxn>
                  <a:cxn ang="0">
                    <a:pos x="2282" y="883"/>
                  </a:cxn>
                  <a:cxn ang="0">
                    <a:pos x="2433" y="816"/>
                  </a:cxn>
                  <a:cxn ang="0">
                    <a:pos x="2586" y="706"/>
                  </a:cxn>
                  <a:cxn ang="0">
                    <a:pos x="2726" y="581"/>
                  </a:cxn>
                  <a:cxn ang="0">
                    <a:pos x="2854" y="452"/>
                  </a:cxn>
                </a:cxnLst>
                <a:rect l="0" t="0" r="r" b="b"/>
                <a:pathLst>
                  <a:path w="2854" h="907">
                    <a:moveTo>
                      <a:pt x="0" y="452"/>
                    </a:moveTo>
                    <a:cubicBezTo>
                      <a:pt x="23" y="429"/>
                      <a:pt x="101" y="353"/>
                      <a:pt x="140" y="316"/>
                    </a:cubicBezTo>
                    <a:cubicBezTo>
                      <a:pt x="179" y="279"/>
                      <a:pt x="195" y="264"/>
                      <a:pt x="234" y="228"/>
                    </a:cubicBezTo>
                    <a:cubicBezTo>
                      <a:pt x="273" y="192"/>
                      <a:pt x="364" y="129"/>
                      <a:pt x="408" y="99"/>
                    </a:cubicBezTo>
                    <a:cubicBezTo>
                      <a:pt x="452" y="69"/>
                      <a:pt x="469" y="60"/>
                      <a:pt x="500" y="47"/>
                    </a:cubicBezTo>
                    <a:cubicBezTo>
                      <a:pt x="530" y="33"/>
                      <a:pt x="558" y="25"/>
                      <a:pt x="586" y="17"/>
                    </a:cubicBezTo>
                    <a:cubicBezTo>
                      <a:pt x="615" y="10"/>
                      <a:pt x="648" y="5"/>
                      <a:pt x="677" y="3"/>
                    </a:cubicBezTo>
                    <a:cubicBezTo>
                      <a:pt x="706" y="0"/>
                      <a:pt x="734" y="1"/>
                      <a:pt x="760" y="3"/>
                    </a:cubicBezTo>
                    <a:cubicBezTo>
                      <a:pt x="786" y="5"/>
                      <a:pt x="811" y="9"/>
                      <a:pt x="837" y="16"/>
                    </a:cubicBezTo>
                    <a:cubicBezTo>
                      <a:pt x="863" y="24"/>
                      <a:pt x="877" y="25"/>
                      <a:pt x="917" y="45"/>
                    </a:cubicBezTo>
                    <a:cubicBezTo>
                      <a:pt x="957" y="65"/>
                      <a:pt x="1022" y="98"/>
                      <a:pt x="1077" y="137"/>
                    </a:cubicBezTo>
                    <a:cubicBezTo>
                      <a:pt x="1132" y="176"/>
                      <a:pt x="1194" y="233"/>
                      <a:pt x="1247" y="280"/>
                    </a:cubicBezTo>
                    <a:cubicBezTo>
                      <a:pt x="1301" y="327"/>
                      <a:pt x="1344" y="371"/>
                      <a:pt x="1396" y="422"/>
                    </a:cubicBezTo>
                    <a:cubicBezTo>
                      <a:pt x="1448" y="473"/>
                      <a:pt x="1501" y="532"/>
                      <a:pt x="1561" y="587"/>
                    </a:cubicBezTo>
                    <a:cubicBezTo>
                      <a:pt x="1622" y="641"/>
                      <a:pt x="1693" y="707"/>
                      <a:pt x="1758" y="753"/>
                    </a:cubicBezTo>
                    <a:cubicBezTo>
                      <a:pt x="1823" y="800"/>
                      <a:pt x="1904" y="843"/>
                      <a:pt x="1949" y="866"/>
                    </a:cubicBezTo>
                    <a:cubicBezTo>
                      <a:pt x="1995" y="888"/>
                      <a:pt x="2010" y="888"/>
                      <a:pt x="2035" y="893"/>
                    </a:cubicBezTo>
                    <a:cubicBezTo>
                      <a:pt x="2060" y="899"/>
                      <a:pt x="2075" y="899"/>
                      <a:pt x="2098" y="901"/>
                    </a:cubicBezTo>
                    <a:cubicBezTo>
                      <a:pt x="2122" y="903"/>
                      <a:pt x="2144" y="907"/>
                      <a:pt x="2175" y="904"/>
                    </a:cubicBezTo>
                    <a:cubicBezTo>
                      <a:pt x="2206" y="901"/>
                      <a:pt x="2239" y="898"/>
                      <a:pt x="2282" y="883"/>
                    </a:cubicBezTo>
                    <a:cubicBezTo>
                      <a:pt x="2325" y="868"/>
                      <a:pt x="2382" y="845"/>
                      <a:pt x="2433" y="816"/>
                    </a:cubicBezTo>
                    <a:cubicBezTo>
                      <a:pt x="2484" y="787"/>
                      <a:pt x="2536" y="745"/>
                      <a:pt x="2586" y="706"/>
                    </a:cubicBezTo>
                    <a:cubicBezTo>
                      <a:pt x="2635" y="667"/>
                      <a:pt x="2682" y="623"/>
                      <a:pt x="2726" y="581"/>
                    </a:cubicBezTo>
                    <a:cubicBezTo>
                      <a:pt x="2770" y="539"/>
                      <a:pt x="2833" y="473"/>
                      <a:pt x="2854" y="452"/>
                    </a:cubicBezTo>
                  </a:path>
                </a:pathLst>
              </a:custGeom>
              <a:noFill/>
              <a:ln w="38100" cap="flat" cmpd="sng">
                <a:solidFill>
                  <a:srgbClr val="990033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793" name="Freeform 41"/>
              <p:cNvSpPr>
                <a:spLocks/>
              </p:cNvSpPr>
              <p:nvPr/>
            </p:nvSpPr>
            <p:spPr bwMode="auto">
              <a:xfrm>
                <a:off x="199471" y="3241675"/>
                <a:ext cx="1436688" cy="722313"/>
              </a:xfrm>
              <a:custGeom>
                <a:avLst/>
                <a:gdLst/>
                <a:ahLst/>
                <a:cxnLst>
                  <a:cxn ang="0">
                    <a:pos x="0" y="414"/>
                  </a:cxn>
                  <a:cxn ang="0">
                    <a:pos x="86" y="441"/>
                  </a:cxn>
                  <a:cxn ang="0">
                    <a:pos x="149" y="449"/>
                  </a:cxn>
                  <a:cxn ang="0">
                    <a:pos x="226" y="452"/>
                  </a:cxn>
                  <a:cxn ang="0">
                    <a:pos x="333" y="431"/>
                  </a:cxn>
                  <a:cxn ang="0">
                    <a:pos x="484" y="364"/>
                  </a:cxn>
                  <a:cxn ang="0">
                    <a:pos x="637" y="254"/>
                  </a:cxn>
                  <a:cxn ang="0">
                    <a:pos x="777" y="129"/>
                  </a:cxn>
                  <a:cxn ang="0">
                    <a:pos x="905" y="0"/>
                  </a:cxn>
                </a:cxnLst>
                <a:rect l="0" t="0" r="r" b="b"/>
                <a:pathLst>
                  <a:path w="905" h="455">
                    <a:moveTo>
                      <a:pt x="0" y="414"/>
                    </a:moveTo>
                    <a:cubicBezTo>
                      <a:pt x="14" y="418"/>
                      <a:pt x="61" y="436"/>
                      <a:pt x="86" y="441"/>
                    </a:cubicBezTo>
                    <a:cubicBezTo>
                      <a:pt x="111" y="447"/>
                      <a:pt x="126" y="447"/>
                      <a:pt x="149" y="449"/>
                    </a:cubicBezTo>
                    <a:cubicBezTo>
                      <a:pt x="173" y="451"/>
                      <a:pt x="195" y="455"/>
                      <a:pt x="226" y="452"/>
                    </a:cubicBezTo>
                    <a:cubicBezTo>
                      <a:pt x="257" y="449"/>
                      <a:pt x="290" y="446"/>
                      <a:pt x="333" y="431"/>
                    </a:cubicBezTo>
                    <a:cubicBezTo>
                      <a:pt x="376" y="416"/>
                      <a:pt x="433" y="393"/>
                      <a:pt x="484" y="364"/>
                    </a:cubicBezTo>
                    <a:cubicBezTo>
                      <a:pt x="535" y="335"/>
                      <a:pt x="587" y="293"/>
                      <a:pt x="637" y="254"/>
                    </a:cubicBezTo>
                    <a:cubicBezTo>
                      <a:pt x="686" y="215"/>
                      <a:pt x="733" y="171"/>
                      <a:pt x="777" y="129"/>
                    </a:cubicBezTo>
                    <a:cubicBezTo>
                      <a:pt x="821" y="87"/>
                      <a:pt x="884" y="21"/>
                      <a:pt x="905" y="0"/>
                    </a:cubicBezTo>
                  </a:path>
                </a:pathLst>
              </a:custGeom>
              <a:noFill/>
              <a:ln w="38100" cap="flat" cmpd="sng">
                <a:solidFill>
                  <a:srgbClr val="990033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74794" name="Text Box 42"/>
          <p:cNvSpPr txBox="1">
            <a:spLocks noChangeArrowheads="1"/>
          </p:cNvSpPr>
          <p:nvPr/>
        </p:nvSpPr>
        <p:spPr bwMode="auto">
          <a:xfrm>
            <a:off x="2367706" y="2047876"/>
            <a:ext cx="10922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>
                <a:solidFill>
                  <a:srgbClr val="990033"/>
                </a:solidFill>
              </a:rPr>
              <a:t>y</a:t>
            </a:r>
            <a:r>
              <a:rPr lang="cs-CZ" b="1" i="1" dirty="0">
                <a:solidFill>
                  <a:srgbClr val="990033"/>
                </a:solidFill>
              </a:rPr>
              <a:t> = sin</a:t>
            </a:r>
            <a:r>
              <a:rPr lang="cs-CZ" b="1" dirty="0">
                <a:solidFill>
                  <a:srgbClr val="990033"/>
                </a:solidFill>
              </a:rPr>
              <a:t> x</a:t>
            </a:r>
          </a:p>
        </p:txBody>
      </p:sp>
      <p:sp>
        <p:nvSpPr>
          <p:cNvPr id="74795" name="Text Box 43"/>
          <p:cNvSpPr txBox="1">
            <a:spLocks noChangeArrowheads="1"/>
          </p:cNvSpPr>
          <p:nvPr/>
        </p:nvSpPr>
        <p:spPr bwMode="auto">
          <a:xfrm>
            <a:off x="1767660" y="1368698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dirty="0"/>
              <a:t>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648161" y="4693371"/>
                <a:ext cx="2762488" cy="7199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0=</m:t>
                          </m:r>
                          <m:func>
                            <m:func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400">
                                  <a:latin typeface="Cambria Math"/>
                                </a:rPr>
                                <m:t>sin</m:t>
                              </m:r>
                              <m:r>
                                <a:rPr lang="cs-CZ" sz="2400">
                                  <a:latin typeface="Cambria Math"/>
                                </a:rPr>
                                <m:t> </m:t>
                              </m:r>
                            </m:fName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(0+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400" i="1">
                              <a:latin typeface="Cambria Math"/>
                            </a:rPr>
                            <m:t>)</m:t>
                          </m:r>
                        </m:e>
                      </m:func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8161" y="4693371"/>
                <a:ext cx="2762488" cy="7199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28377" y="4641114"/>
                <a:ext cx="3196260" cy="8244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=</m:t>
                          </m:r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latin typeface="Cambria Math"/>
                                </a:rPr>
                                <m:t>sin</m:t>
                              </m:r>
                              <m:r>
                                <a:rPr lang="cs-CZ" sz="2800">
                                  <a:latin typeface="Cambria Math"/>
                                </a:rPr>
                                <m:t> </m:t>
                              </m:r>
                            </m:fName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8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i="1"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28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800" i="1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func>
                          <m:r>
                            <a:rPr lang="cs-CZ" sz="2800" i="1">
                              <a:latin typeface="Cambria Math"/>
                            </a:rPr>
                            <m:t>)</m:t>
                          </m:r>
                        </m:e>
                      </m:func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377" y="4641114"/>
                <a:ext cx="3196260" cy="82445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/>
            <a:r>
              <a:rPr lang="cs-CZ" b="1" dirty="0" smtClean="0">
                <a:solidFill>
                  <a:srgbClr val="990033"/>
                </a:solidFill>
              </a:rPr>
              <a:t>Vztah funkce sin x a cos x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3" name="Čárový popisek 1 2"/>
          <p:cNvSpPr/>
          <p:nvPr/>
        </p:nvSpPr>
        <p:spPr>
          <a:xfrm>
            <a:off x="5350467" y="4205024"/>
            <a:ext cx="474322" cy="360040"/>
          </a:xfrm>
          <a:prstGeom prst="borderCallout1">
            <a:avLst>
              <a:gd name="adj1" fmla="val 63758"/>
              <a:gd name="adj2" fmla="val -8333"/>
              <a:gd name="adj3" fmla="val 144648"/>
              <a:gd name="adj4" fmla="val -578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6" name="Čárový popisek 1 45"/>
          <p:cNvSpPr/>
          <p:nvPr/>
        </p:nvSpPr>
        <p:spPr>
          <a:xfrm>
            <a:off x="7267783" y="4196011"/>
            <a:ext cx="474322" cy="360040"/>
          </a:xfrm>
          <a:prstGeom prst="borderCallout1">
            <a:avLst>
              <a:gd name="adj1" fmla="val 57328"/>
              <a:gd name="adj2" fmla="val -8333"/>
              <a:gd name="adj3" fmla="val 135004"/>
              <a:gd name="adj4" fmla="val -627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38272" y="5280715"/>
                <a:ext cx="3246723" cy="8244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–</m:t>
                          </m:r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</a:rPr>
                            <m:t>)=</m:t>
                          </m:r>
                          <m:func>
                            <m:func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800">
                                  <a:latin typeface="Cambria Math"/>
                                </a:rPr>
                                <m:t>sin</m:t>
                              </m:r>
                              <m:r>
                                <a:rPr lang="cs-CZ" sz="2800">
                                  <a:latin typeface="Cambria Math"/>
                                </a:rPr>
                                <m:t> </m:t>
                              </m:r>
                            </m:fName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800" i="1"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  <m:r>
                            <a:rPr lang="cs-CZ" sz="2800" i="1">
                              <a:latin typeface="Cambria Math"/>
                            </a:rPr>
                            <m:t>)</m:t>
                          </m:r>
                        </m:e>
                      </m:func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272" y="5280715"/>
                <a:ext cx="3246723" cy="8244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008376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34875E-6 L -0.12639 -0.003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19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3" grpId="0"/>
      <p:bldP spid="3" grpId="0" animBg="1"/>
      <p:bldP spid="46" grpId="0" animBg="1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  <p:sp>
        <p:nvSpPr>
          <p:cNvPr id="2" name="Obdélník 1"/>
          <p:cNvSpPr/>
          <p:nvPr/>
        </p:nvSpPr>
        <p:spPr>
          <a:xfrm>
            <a:off x="395536" y="3730165"/>
            <a:ext cx="8352928" cy="28469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ru-RU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dirty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2112</TotalTime>
  <Words>481</Words>
  <Application>Microsoft Office PowerPoint</Application>
  <PresentationFormat>Předvádění na obrazovce (4:3)</PresentationFormat>
  <Paragraphs>140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 a Jazyková škola s právem státní jazykové zkoušky,  Hradec Králové</vt:lpstr>
      <vt:lpstr>Prezentace aplikace PowerPoint</vt:lpstr>
      <vt:lpstr>Funkce sinus</vt:lpstr>
      <vt:lpstr>Prezentace aplikace PowerPoint</vt:lpstr>
      <vt:lpstr>Funkce kosinus</vt:lpstr>
      <vt:lpstr>Prezentace aplikace PowerPoint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305</cp:revision>
  <dcterms:created xsi:type="dcterms:W3CDTF">2012-11-30T22:17:21Z</dcterms:created>
  <dcterms:modified xsi:type="dcterms:W3CDTF">2014-06-22T14:08:41Z</dcterms:modified>
</cp:coreProperties>
</file>