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93" r:id="rId3"/>
    <p:sldId id="294" r:id="rId4"/>
    <p:sldId id="295" r:id="rId5"/>
    <p:sldId id="296" r:id="rId6"/>
    <p:sldId id="297" r:id="rId7"/>
    <p:sldId id="299" r:id="rId8"/>
    <p:sldId id="301" r:id="rId9"/>
    <p:sldId id="302" r:id="rId10"/>
    <p:sldId id="298" r:id="rId11"/>
    <p:sldId id="304" r:id="rId12"/>
    <p:sldId id="303" r:id="rId13"/>
    <p:sldId id="306" r:id="rId14"/>
    <p:sldId id="305" r:id="rId15"/>
    <p:sldId id="307" r:id="rId16"/>
    <p:sldId id="309" r:id="rId17"/>
    <p:sldId id="310" r:id="rId18"/>
    <p:sldId id="308" r:id="rId19"/>
    <p:sldId id="311" r:id="rId20"/>
    <p:sldId id="27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4" Type="http://schemas.openxmlformats.org/officeDocument/2006/relationships/image" Target="../media/image27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image" Target="../media/image33.wmf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image" Target="../media/image40.wmf"/><Relationship Id="rId6" Type="http://schemas.openxmlformats.org/officeDocument/2006/relationships/image" Target="../media/image45.wmf"/><Relationship Id="rId5" Type="http://schemas.openxmlformats.org/officeDocument/2006/relationships/image" Target="../media/image44.wmf"/><Relationship Id="rId4" Type="http://schemas.openxmlformats.org/officeDocument/2006/relationships/image" Target="../media/image43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wmf"/><Relationship Id="rId1" Type="http://schemas.openxmlformats.org/officeDocument/2006/relationships/image" Target="../media/image45.wmf"/><Relationship Id="rId5" Type="http://schemas.openxmlformats.org/officeDocument/2006/relationships/image" Target="../media/image49.wmf"/><Relationship Id="rId4" Type="http://schemas.openxmlformats.org/officeDocument/2006/relationships/image" Target="../media/image48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image" Target="../media/image51.wmf"/><Relationship Id="rId1" Type="http://schemas.openxmlformats.org/officeDocument/2006/relationships/image" Target="../media/image50.wmf"/><Relationship Id="rId4" Type="http://schemas.openxmlformats.org/officeDocument/2006/relationships/image" Target="../media/image53.wmf"/></Relationships>
</file>

<file path=ppt/drawings/_rels/vmlDrawing14.v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3" Type="http://schemas.openxmlformats.org/officeDocument/2006/relationships/image" Target="../media/image56.wmf"/><Relationship Id="rId7" Type="http://schemas.openxmlformats.org/officeDocument/2006/relationships/image" Target="../media/image60.wmf"/><Relationship Id="rId2" Type="http://schemas.openxmlformats.org/officeDocument/2006/relationships/image" Target="../media/image55.wmf"/><Relationship Id="rId1" Type="http://schemas.openxmlformats.org/officeDocument/2006/relationships/image" Target="../media/image54.wmf"/><Relationship Id="rId6" Type="http://schemas.openxmlformats.org/officeDocument/2006/relationships/image" Target="../media/image59.wmf"/><Relationship Id="rId5" Type="http://schemas.openxmlformats.org/officeDocument/2006/relationships/image" Target="../media/image58.wmf"/><Relationship Id="rId4" Type="http://schemas.openxmlformats.org/officeDocument/2006/relationships/image" Target="../media/image57.wmf"/><Relationship Id="rId9" Type="http://schemas.openxmlformats.org/officeDocument/2006/relationships/image" Target="../media/image62.wmf"/></Relationships>
</file>

<file path=ppt/drawings/_rels/vmlDrawing15.v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image" Target="../media/image65.wmf"/><Relationship Id="rId7" Type="http://schemas.openxmlformats.org/officeDocument/2006/relationships/image" Target="../media/image69.wmf"/><Relationship Id="rId2" Type="http://schemas.openxmlformats.org/officeDocument/2006/relationships/image" Target="../media/image64.wmf"/><Relationship Id="rId1" Type="http://schemas.openxmlformats.org/officeDocument/2006/relationships/image" Target="../media/image63.wmf"/><Relationship Id="rId6" Type="http://schemas.openxmlformats.org/officeDocument/2006/relationships/image" Target="../media/image68.wmf"/><Relationship Id="rId11" Type="http://schemas.openxmlformats.org/officeDocument/2006/relationships/image" Target="../media/image73.wmf"/><Relationship Id="rId5" Type="http://schemas.openxmlformats.org/officeDocument/2006/relationships/image" Target="../media/image67.wmf"/><Relationship Id="rId10" Type="http://schemas.openxmlformats.org/officeDocument/2006/relationships/image" Target="../media/image72.wmf"/><Relationship Id="rId4" Type="http://schemas.openxmlformats.org/officeDocument/2006/relationships/image" Target="../media/image66.wmf"/><Relationship Id="rId9" Type="http://schemas.openxmlformats.org/officeDocument/2006/relationships/image" Target="../media/image71.wmf"/></Relationships>
</file>

<file path=ppt/drawings/_rels/vmlDrawing16.v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image" Target="../media/image65.wmf"/><Relationship Id="rId7" Type="http://schemas.openxmlformats.org/officeDocument/2006/relationships/image" Target="../media/image69.wmf"/><Relationship Id="rId2" Type="http://schemas.openxmlformats.org/officeDocument/2006/relationships/image" Target="../media/image64.wmf"/><Relationship Id="rId1" Type="http://schemas.openxmlformats.org/officeDocument/2006/relationships/image" Target="../media/image63.wmf"/><Relationship Id="rId6" Type="http://schemas.openxmlformats.org/officeDocument/2006/relationships/image" Target="../media/image68.wmf"/><Relationship Id="rId11" Type="http://schemas.openxmlformats.org/officeDocument/2006/relationships/image" Target="../media/image73.wmf"/><Relationship Id="rId5" Type="http://schemas.openxmlformats.org/officeDocument/2006/relationships/image" Target="../media/image67.wmf"/><Relationship Id="rId10" Type="http://schemas.openxmlformats.org/officeDocument/2006/relationships/image" Target="../media/image72.wmf"/><Relationship Id="rId4" Type="http://schemas.openxmlformats.org/officeDocument/2006/relationships/image" Target="../media/image66.wmf"/><Relationship Id="rId9" Type="http://schemas.openxmlformats.org/officeDocument/2006/relationships/image" Target="../media/image7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22.6.2014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2183D-9A93-4086-8A98-2146ADCFA717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676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6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2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4.bin"/><Relationship Id="rId5" Type="http://schemas.openxmlformats.org/officeDocument/2006/relationships/oleObject" Target="../embeddings/oleObject23.bin"/><Relationship Id="rId4" Type="http://schemas.openxmlformats.org/officeDocument/2006/relationships/oleObject" Target="../embeddings/oleObject22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0.bin"/><Relationship Id="rId3" Type="http://schemas.openxmlformats.org/officeDocument/2006/relationships/notesSlide" Target="../notesSlides/notesSlide11.xml"/><Relationship Id="rId7" Type="http://schemas.openxmlformats.org/officeDocument/2006/relationships/oleObject" Target="../embeddings/oleObject2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28.bin"/><Relationship Id="rId5" Type="http://schemas.openxmlformats.org/officeDocument/2006/relationships/oleObject" Target="../embeddings/oleObject27.bin"/><Relationship Id="rId4" Type="http://schemas.openxmlformats.org/officeDocument/2006/relationships/oleObject" Target="../embeddings/oleObject26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5.bin"/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3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33.bin"/><Relationship Id="rId5" Type="http://schemas.openxmlformats.org/officeDocument/2006/relationships/oleObject" Target="../embeddings/oleObject32.bin"/><Relationship Id="rId10" Type="http://schemas.openxmlformats.org/officeDocument/2006/relationships/oleObject" Target="../embeddings/oleObject37.bin"/><Relationship Id="rId4" Type="http://schemas.openxmlformats.org/officeDocument/2006/relationships/oleObject" Target="../embeddings/oleObject31.bin"/><Relationship Id="rId9" Type="http://schemas.openxmlformats.org/officeDocument/2006/relationships/oleObject" Target="../embeddings/oleObject36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2.bin"/><Relationship Id="rId3" Type="http://schemas.openxmlformats.org/officeDocument/2006/relationships/notesSlide" Target="../notesSlides/notesSlide13.xml"/><Relationship Id="rId7" Type="http://schemas.openxmlformats.org/officeDocument/2006/relationships/oleObject" Target="../embeddings/oleObject4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40.bin"/><Relationship Id="rId5" Type="http://schemas.openxmlformats.org/officeDocument/2006/relationships/oleObject" Target="../embeddings/oleObject39.bin"/><Relationship Id="rId4" Type="http://schemas.openxmlformats.org/officeDocument/2006/relationships/oleObject" Target="../embeddings/oleObject38.bin"/><Relationship Id="rId9" Type="http://schemas.openxmlformats.org/officeDocument/2006/relationships/oleObject" Target="../embeddings/oleObject43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8.bin"/><Relationship Id="rId3" Type="http://schemas.openxmlformats.org/officeDocument/2006/relationships/notesSlide" Target="../notesSlides/notesSlide14.xml"/><Relationship Id="rId7" Type="http://schemas.openxmlformats.org/officeDocument/2006/relationships/oleObject" Target="../embeddings/oleObject4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46.bin"/><Relationship Id="rId5" Type="http://schemas.openxmlformats.org/officeDocument/2006/relationships/oleObject" Target="../embeddings/oleObject45.bin"/><Relationship Id="rId4" Type="http://schemas.openxmlformats.org/officeDocument/2006/relationships/oleObject" Target="../embeddings/oleObject44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7" Type="http://schemas.openxmlformats.org/officeDocument/2006/relationships/oleObject" Target="../embeddings/oleObject5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51.bin"/><Relationship Id="rId5" Type="http://schemas.openxmlformats.org/officeDocument/2006/relationships/oleObject" Target="../embeddings/oleObject50.bin"/><Relationship Id="rId4" Type="http://schemas.openxmlformats.org/officeDocument/2006/relationships/oleObject" Target="../embeddings/oleObject49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7.bin"/><Relationship Id="rId3" Type="http://schemas.openxmlformats.org/officeDocument/2006/relationships/notesSlide" Target="../notesSlides/notesSlide16.xml"/><Relationship Id="rId7" Type="http://schemas.openxmlformats.org/officeDocument/2006/relationships/oleObject" Target="../embeddings/oleObject56.bin"/><Relationship Id="rId12" Type="http://schemas.openxmlformats.org/officeDocument/2006/relationships/oleObject" Target="../embeddings/oleObject6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55.bin"/><Relationship Id="rId11" Type="http://schemas.openxmlformats.org/officeDocument/2006/relationships/oleObject" Target="../embeddings/oleObject60.bin"/><Relationship Id="rId5" Type="http://schemas.openxmlformats.org/officeDocument/2006/relationships/oleObject" Target="../embeddings/oleObject54.bin"/><Relationship Id="rId10" Type="http://schemas.openxmlformats.org/officeDocument/2006/relationships/oleObject" Target="../embeddings/oleObject59.bin"/><Relationship Id="rId4" Type="http://schemas.openxmlformats.org/officeDocument/2006/relationships/oleObject" Target="../embeddings/oleObject53.bin"/><Relationship Id="rId9" Type="http://schemas.openxmlformats.org/officeDocument/2006/relationships/oleObject" Target="../embeddings/oleObject58.bin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6.bin"/><Relationship Id="rId13" Type="http://schemas.openxmlformats.org/officeDocument/2006/relationships/oleObject" Target="../embeddings/oleObject71.bin"/><Relationship Id="rId3" Type="http://schemas.openxmlformats.org/officeDocument/2006/relationships/notesSlide" Target="../notesSlides/notesSlide17.xml"/><Relationship Id="rId7" Type="http://schemas.openxmlformats.org/officeDocument/2006/relationships/oleObject" Target="../embeddings/oleObject65.bin"/><Relationship Id="rId12" Type="http://schemas.openxmlformats.org/officeDocument/2006/relationships/oleObject" Target="../embeddings/oleObject7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64.bin"/><Relationship Id="rId11" Type="http://schemas.openxmlformats.org/officeDocument/2006/relationships/oleObject" Target="../embeddings/oleObject69.bin"/><Relationship Id="rId5" Type="http://schemas.openxmlformats.org/officeDocument/2006/relationships/oleObject" Target="../embeddings/oleObject63.bin"/><Relationship Id="rId10" Type="http://schemas.openxmlformats.org/officeDocument/2006/relationships/oleObject" Target="../embeddings/oleObject68.bin"/><Relationship Id="rId4" Type="http://schemas.openxmlformats.org/officeDocument/2006/relationships/oleObject" Target="../embeddings/oleObject62.bin"/><Relationship Id="rId9" Type="http://schemas.openxmlformats.org/officeDocument/2006/relationships/oleObject" Target="../embeddings/oleObject67.bin"/><Relationship Id="rId14" Type="http://schemas.openxmlformats.org/officeDocument/2006/relationships/oleObject" Target="../embeddings/oleObject72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7.bin"/><Relationship Id="rId13" Type="http://schemas.openxmlformats.org/officeDocument/2006/relationships/oleObject" Target="../embeddings/oleObject82.bin"/><Relationship Id="rId3" Type="http://schemas.openxmlformats.org/officeDocument/2006/relationships/notesSlide" Target="../notesSlides/notesSlide18.xml"/><Relationship Id="rId7" Type="http://schemas.openxmlformats.org/officeDocument/2006/relationships/oleObject" Target="../embeddings/oleObject76.bin"/><Relationship Id="rId12" Type="http://schemas.openxmlformats.org/officeDocument/2006/relationships/oleObject" Target="../embeddings/oleObject8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75.bin"/><Relationship Id="rId11" Type="http://schemas.openxmlformats.org/officeDocument/2006/relationships/oleObject" Target="../embeddings/oleObject80.bin"/><Relationship Id="rId5" Type="http://schemas.openxmlformats.org/officeDocument/2006/relationships/oleObject" Target="../embeddings/oleObject74.bin"/><Relationship Id="rId10" Type="http://schemas.openxmlformats.org/officeDocument/2006/relationships/oleObject" Target="../embeddings/oleObject79.bin"/><Relationship Id="rId4" Type="http://schemas.openxmlformats.org/officeDocument/2006/relationships/oleObject" Target="../embeddings/oleObject73.bin"/><Relationship Id="rId9" Type="http://schemas.openxmlformats.org/officeDocument/2006/relationships/oleObject" Target="../embeddings/oleObject78.bin"/><Relationship Id="rId14" Type="http://schemas.openxmlformats.org/officeDocument/2006/relationships/oleObject" Target="../embeddings/oleObject83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2427512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VY_32_INOVACE_7_ROVNICE_02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S NEZNÁMOU VE JMENOVATELI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Vymezení pojmu lineární rovnice s neznámou ve jmenovateli, ukázka řešení příkladů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pojmu lineární rovnice s neznámou ve jmenovateli, výklad postupu při řešení, ukázka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řešení příkladů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628800"/>
            <a:ext cx="8712968" cy="3959845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Vymezení pojmu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lineární rovnice s neznámou ve jmenovateli</a:t>
            </a:r>
          </a:p>
          <a:p>
            <a:pPr>
              <a:spcBef>
                <a:spcPts val="180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Postup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řešení 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lineární rovnice s neznámou ve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jmenovateli</a:t>
            </a:r>
          </a:p>
          <a:p>
            <a:pPr>
              <a:spcBef>
                <a:spcPts val="180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Řešené příklady</a:t>
            </a:r>
          </a:p>
          <a:p>
            <a:pPr>
              <a:spcBef>
                <a:spcPts val="1800"/>
              </a:spcBef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Cvičení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baseline="-250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49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254968" y="3181747"/>
            <a:ext cx="87129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Každá lineární rovnice                   o jedné neznámé má vždy 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právě jeden kořen         .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628800"/>
            <a:ext cx="8712968" cy="1368153"/>
          </a:xfrm>
        </p:spPr>
        <p:txBody>
          <a:bodyPr/>
          <a:lstStyle/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 tvaru                   (nebo            ) s neznámou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kde 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a, b, 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jsou reálná čísla a            se nazývají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lineární rovnice</a:t>
            </a:r>
            <a:r>
              <a:rPr lang="cs-CZ" sz="2400" i="1" dirty="0" smtClean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(nebo </a:t>
            </a:r>
            <a:r>
              <a:rPr lang="cs-CZ" sz="2400" i="1" dirty="0" smtClean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rovnice 1. stupně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 jedné neznámé.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72106463"/>
              </p:ext>
            </p:extLst>
          </p:nvPr>
        </p:nvGraphicFramePr>
        <p:xfrm>
          <a:off x="2267744" y="1628800"/>
          <a:ext cx="1538378" cy="432048"/>
        </p:xfrm>
        <a:graphic>
          <a:graphicData uri="http://schemas.openxmlformats.org/presentationml/2006/ole">
            <p:oleObj spid="_x0000_s2318" name="Rovnice" r:id="rId4" imgW="634680" imgH="177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43496168"/>
              </p:ext>
            </p:extLst>
          </p:nvPr>
        </p:nvGraphicFramePr>
        <p:xfrm>
          <a:off x="4572000" y="1700808"/>
          <a:ext cx="1080122" cy="360040"/>
        </p:xfrm>
        <a:graphic>
          <a:graphicData uri="http://schemas.openxmlformats.org/presentationml/2006/ole">
            <p:oleObj spid="_x0000_s2319" name="Rovnice" r:id="rId5" imgW="419040" imgH="1396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093330966"/>
              </p:ext>
            </p:extLst>
          </p:nvPr>
        </p:nvGraphicFramePr>
        <p:xfrm>
          <a:off x="4283968" y="2060848"/>
          <a:ext cx="915987" cy="458787"/>
        </p:xfrm>
        <a:graphic>
          <a:graphicData uri="http://schemas.openxmlformats.org/presentationml/2006/ole">
            <p:oleObj spid="_x0000_s2320" name="Rovnice" r:id="rId6" imgW="35532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24277413"/>
              </p:ext>
            </p:extLst>
          </p:nvPr>
        </p:nvGraphicFramePr>
        <p:xfrm>
          <a:off x="2843808" y="3501008"/>
          <a:ext cx="685800" cy="1016000"/>
        </p:xfrm>
        <a:graphic>
          <a:graphicData uri="http://schemas.openxmlformats.org/presentationml/2006/ole">
            <p:oleObj spid="_x0000_s2321" name="Rovnice" r:id="rId7" imgW="26640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61069990"/>
              </p:ext>
            </p:extLst>
          </p:nvPr>
        </p:nvGraphicFramePr>
        <p:xfrm>
          <a:off x="3347864" y="3191669"/>
          <a:ext cx="1538287" cy="431800"/>
        </p:xfrm>
        <a:graphic>
          <a:graphicData uri="http://schemas.openxmlformats.org/presentationml/2006/ole">
            <p:oleObj spid="_x0000_s2322" name="Rovnice" r:id="rId8" imgW="634449" imgH="177646" progId="Equation.3">
              <p:embed/>
            </p:oleObj>
          </a:graphicData>
        </a:graphic>
      </p:graphicFrame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211510" y="4509120"/>
            <a:ext cx="8712968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Právě jeden kořen mají i rovnice, které se ekvivalentními úpravami změní na lineární rovnice o jedné neznámé. 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 bwMode="auto">
          <a:xfrm>
            <a:off x="211510" y="5517232"/>
            <a:ext cx="8712968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 je lineární, lze-li ji ekvivalentními úpravami převést na lineární.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2608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628800"/>
            <a:ext cx="8564313" cy="1368153"/>
          </a:xfrm>
        </p:spPr>
        <p:txBody>
          <a:bodyPr/>
          <a:lstStyle/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Rovnice, ve které jsou obsaženy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zlomky s neznámou ve jmenovateli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ekvivalentními úpravami ji lze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převést na lineární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rovnici,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nazývá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lineární rovnice s neznámou ve jmenovateli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8" y="3212976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Příklady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58563056"/>
              </p:ext>
            </p:extLst>
          </p:nvPr>
        </p:nvGraphicFramePr>
        <p:xfrm>
          <a:off x="338014" y="3717032"/>
          <a:ext cx="2376264" cy="792088"/>
        </p:xfrm>
        <a:graphic>
          <a:graphicData uri="http://schemas.openxmlformats.org/presentationml/2006/ole">
            <p:oleObj spid="_x0000_s3252" name="Rovnice" r:id="rId4" imgW="1180800" imgH="39348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841331407"/>
              </p:ext>
            </p:extLst>
          </p:nvPr>
        </p:nvGraphicFramePr>
        <p:xfrm>
          <a:off x="4139952" y="3645024"/>
          <a:ext cx="2606225" cy="792088"/>
        </p:xfrm>
        <a:graphic>
          <a:graphicData uri="http://schemas.openxmlformats.org/presentationml/2006/ole">
            <p:oleObj spid="_x0000_s3253" name="Rovnice" r:id="rId5" imgW="129528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71766613"/>
              </p:ext>
            </p:extLst>
          </p:nvPr>
        </p:nvGraphicFramePr>
        <p:xfrm>
          <a:off x="4139952" y="4797152"/>
          <a:ext cx="2963943" cy="792088"/>
        </p:xfrm>
        <a:graphic>
          <a:graphicData uri="http://schemas.openxmlformats.org/presentationml/2006/ole">
            <p:oleObj spid="_x0000_s3254" name="Rovnice" r:id="rId6" imgW="1473120" imgH="3934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612467424"/>
              </p:ext>
            </p:extLst>
          </p:nvPr>
        </p:nvGraphicFramePr>
        <p:xfrm>
          <a:off x="323528" y="4813126"/>
          <a:ext cx="2682879" cy="792088"/>
        </p:xfrm>
        <a:graphic>
          <a:graphicData uri="http://schemas.openxmlformats.org/presentationml/2006/ole">
            <p:oleObj spid="_x0000_s3255" name="Rovnice" r:id="rId7" imgW="133344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62856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484784"/>
            <a:ext cx="8564313" cy="5112568"/>
          </a:xfrm>
        </p:spPr>
        <p:txBody>
          <a:bodyPr/>
          <a:lstStyle/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Postup při řešení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určit podmínky </a:t>
            </a:r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(určit, kterých hodnot nesmí nabývat proměnná, neboli určit, pro které hodnoty se jmenovatel nesmí roven nule –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nelze dělit nulou!)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určit nejmenší společný násobek jmenovatelů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obě strany rovnice vynásobit společným jmenovatelem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převést na tvar lineární rovnice pomocí ekvivalentních úprav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určit kořen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kořen porovnat s podmínkami</a:t>
            </a:r>
          </a:p>
          <a:p>
            <a:pPr marL="457200" indent="-457200">
              <a:spcBef>
                <a:spcPts val="1800"/>
              </a:spcBef>
              <a:buAutoNum type="arabicPeriod"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42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79512" y="1270695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Příklad – výklad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spcBef>
                <a:spcPts val="3000"/>
              </a:spcBef>
              <a:buFont typeface="+mj-lt"/>
              <a:buAutoNum type="arabicPeriod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určit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podmínky </a:t>
            </a: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(určit, kterých hodnot nesmí nabývat proměnná, neboli určit, pro které hodnoty se jmenovatel nesmí roven nule </a:t>
            </a:r>
            <a:r>
              <a:rPr lang="cs-CZ" sz="2400" dirty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400" i="1" dirty="0">
                <a:solidFill>
                  <a:srgbClr val="33CC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nelze dělit nulou!)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628675430"/>
              </p:ext>
            </p:extLst>
          </p:nvPr>
        </p:nvGraphicFramePr>
        <p:xfrm>
          <a:off x="395536" y="1772816"/>
          <a:ext cx="2376264" cy="792088"/>
        </p:xfrm>
        <a:graphic>
          <a:graphicData uri="http://schemas.openxmlformats.org/presentationml/2006/ole">
            <p:oleObj spid="_x0000_s4189" name="Rovnice" r:id="rId4" imgW="118080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9581432"/>
              </p:ext>
            </p:extLst>
          </p:nvPr>
        </p:nvGraphicFramePr>
        <p:xfrm>
          <a:off x="323528" y="4005064"/>
          <a:ext cx="5189538" cy="2095500"/>
        </p:xfrm>
        <a:graphic>
          <a:graphicData uri="http://schemas.openxmlformats.org/presentationml/2006/ole">
            <p:oleObj spid="_x0000_s4190" name="Rovnice" r:id="rId5" imgW="2577960" imgH="104112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80783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79512" y="1270695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Příklad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</a:t>
            </a:r>
          </a:p>
          <a:p>
            <a:pPr marL="457200" indent="-457200">
              <a:spcBef>
                <a:spcPts val="3000"/>
              </a:spcBef>
              <a:buFont typeface="+mj-lt"/>
              <a:buAutoNum type="arabicPeriod" startAt="2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určit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nejmenší společný násobek </a:t>
            </a: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jmenovatelů</a:t>
            </a:r>
          </a:p>
          <a:p>
            <a:pPr marL="457200" indent="-457200">
              <a:spcBef>
                <a:spcPts val="3000"/>
              </a:spcBef>
              <a:buFont typeface="+mj-lt"/>
              <a:buAutoNum type="arabicPeriod" startAt="2"/>
            </a:pPr>
            <a:endParaRPr lang="cs-CZ" sz="2400" i="1" dirty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spcBef>
                <a:spcPts val="3000"/>
              </a:spcBef>
              <a:buFont typeface="+mj-lt"/>
              <a:buAutoNum type="arabicPeriod" startAt="2"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obě strany rovnice vynásobit společným jmenovatelem</a:t>
            </a:r>
          </a:p>
          <a:p>
            <a:pPr marL="457200" indent="-457200">
              <a:spcBef>
                <a:spcPts val="3000"/>
              </a:spcBef>
              <a:buFont typeface="+mj-lt"/>
              <a:buAutoNum type="arabicPeriod" startAt="2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99983211"/>
              </p:ext>
            </p:extLst>
          </p:nvPr>
        </p:nvGraphicFramePr>
        <p:xfrm>
          <a:off x="251520" y="2564904"/>
          <a:ext cx="4268788" cy="792163"/>
        </p:xfrm>
        <a:graphic>
          <a:graphicData uri="http://schemas.openxmlformats.org/presentationml/2006/ole">
            <p:oleObj spid="_x0000_s6235" name="Rovnice" r:id="rId4" imgW="2120760" imgH="393480" progId="Equation.3">
              <p:embed/>
            </p:oleObj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86969121"/>
              </p:ext>
            </p:extLst>
          </p:nvPr>
        </p:nvGraphicFramePr>
        <p:xfrm>
          <a:off x="323528" y="4005064"/>
          <a:ext cx="6288088" cy="1227138"/>
        </p:xfrm>
        <a:graphic>
          <a:graphicData uri="http://schemas.openxmlformats.org/presentationml/2006/ole">
            <p:oleObj spid="_x0000_s6236" name="Rovnice" r:id="rId5" imgW="3124200" imgH="609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32940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79512" y="1270695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Příklad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</a:t>
            </a: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spcBef>
                <a:spcPts val="1800"/>
              </a:spcBef>
              <a:buFont typeface="+mj-lt"/>
              <a:buAutoNum type="arabicPeriod" startAt="4"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převést na tvar lineární rovnice pomocí ekvivalentních úprav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spcBef>
                <a:spcPts val="1800"/>
              </a:spcBef>
              <a:buFont typeface="+mj-lt"/>
              <a:buAutoNum type="arabicPeriod" startAt="5"/>
            </a:pP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určit kořen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5054597"/>
              </p:ext>
            </p:extLst>
          </p:nvPr>
        </p:nvGraphicFramePr>
        <p:xfrm>
          <a:off x="251520" y="2708920"/>
          <a:ext cx="6288088" cy="1841500"/>
        </p:xfrm>
        <a:graphic>
          <a:graphicData uri="http://schemas.openxmlformats.org/presentationml/2006/ole">
            <p:oleObj spid="_x0000_s8303" name="Rovnice" r:id="rId4" imgW="3124080" imgH="91440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35392668"/>
              </p:ext>
            </p:extLst>
          </p:nvPr>
        </p:nvGraphicFramePr>
        <p:xfrm>
          <a:off x="323528" y="5013176"/>
          <a:ext cx="1814512" cy="869950"/>
        </p:xfrm>
        <a:graphic>
          <a:graphicData uri="http://schemas.openxmlformats.org/presentationml/2006/ole">
            <p:oleObj spid="_x0000_s8304" name="Rovnice" r:id="rId5" imgW="901440" imgH="431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1069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79512" y="1270695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Příklad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 </a:t>
            </a:r>
          </a:p>
          <a:p>
            <a:pPr marL="457200" indent="-457200">
              <a:spcBef>
                <a:spcPts val="3000"/>
              </a:spcBef>
              <a:buFont typeface="+mj-lt"/>
              <a:buAutoNum type="arabicPeriod" startAt="6"/>
            </a:pPr>
            <a:r>
              <a:rPr lang="cs-CZ" sz="2400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kořen </a:t>
            </a:r>
            <a:r>
              <a:rPr lang="cs-CZ" sz="2400" i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porovnat s podmínkami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15377724"/>
              </p:ext>
            </p:extLst>
          </p:nvPr>
        </p:nvGraphicFramePr>
        <p:xfrm>
          <a:off x="971600" y="2564904"/>
          <a:ext cx="1816100" cy="1227137"/>
        </p:xfrm>
        <a:graphic>
          <a:graphicData uri="http://schemas.openxmlformats.org/presentationml/2006/ole">
            <p:oleObj spid="_x0000_s9279" name="Rovnice" r:id="rId4" imgW="901440" imgH="609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03402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545432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1 – procvičování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81415469"/>
              </p:ext>
            </p:extLst>
          </p:nvPr>
        </p:nvGraphicFramePr>
        <p:xfrm>
          <a:off x="545432" y="1804174"/>
          <a:ext cx="2606225" cy="792088"/>
        </p:xfrm>
        <a:graphic>
          <a:graphicData uri="http://schemas.openxmlformats.org/presentationml/2006/ole">
            <p:oleObj spid="_x0000_s5327" name="Rovnice" r:id="rId4" imgW="129528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0591845"/>
              </p:ext>
            </p:extLst>
          </p:nvPr>
        </p:nvGraphicFramePr>
        <p:xfrm>
          <a:off x="539380" y="2596262"/>
          <a:ext cx="8402638" cy="1277938"/>
        </p:xfrm>
        <a:graphic>
          <a:graphicData uri="http://schemas.openxmlformats.org/presentationml/2006/ole">
            <p:oleObj spid="_x0000_s5328" name="Rovnice" r:id="rId5" imgW="4178160" imgH="6346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67253892"/>
              </p:ext>
            </p:extLst>
          </p:nvPr>
        </p:nvGraphicFramePr>
        <p:xfrm>
          <a:off x="525663" y="3861048"/>
          <a:ext cx="3651250" cy="792162"/>
        </p:xfrm>
        <a:graphic>
          <a:graphicData uri="http://schemas.openxmlformats.org/presentationml/2006/ole">
            <p:oleObj spid="_x0000_s5329" name="Rovnice" r:id="rId6" imgW="181584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09856521"/>
              </p:ext>
            </p:extLst>
          </p:nvPr>
        </p:nvGraphicFramePr>
        <p:xfrm>
          <a:off x="546995" y="4797152"/>
          <a:ext cx="6842126" cy="792163"/>
        </p:xfrm>
        <a:graphic>
          <a:graphicData uri="http://schemas.openxmlformats.org/presentationml/2006/ole">
            <p:oleObj spid="_x0000_s5330" name="Rovnice" r:id="rId7" imgW="3403440" imgH="393480" progId="Equation.3">
              <p:embed/>
            </p:oleObj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54458215"/>
              </p:ext>
            </p:extLst>
          </p:nvPr>
        </p:nvGraphicFramePr>
        <p:xfrm>
          <a:off x="519561" y="5661248"/>
          <a:ext cx="3932237" cy="460375"/>
        </p:xfrm>
        <a:graphic>
          <a:graphicData uri="http://schemas.openxmlformats.org/presentationml/2006/ole">
            <p:oleObj spid="_x0000_s5331" name="Rovnice" r:id="rId8" imgW="1955520" imgH="2286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7504" y="2596262"/>
            <a:ext cx="68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1.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3" y="3789040"/>
            <a:ext cx="68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2.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2" y="4725144"/>
            <a:ext cx="68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3.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8586" y="5589240"/>
            <a:ext cx="68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4.</a:t>
            </a:r>
            <a:endParaRPr lang="cs-CZ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932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545432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Font typeface="Arial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1 – procvičování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3000"/>
              </a:spcBef>
              <a:buFont typeface="Arial" charset="0"/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rovnice má nekonečně mnoho řešení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192574292"/>
              </p:ext>
            </p:extLst>
          </p:nvPr>
        </p:nvGraphicFramePr>
        <p:xfrm>
          <a:off x="545432" y="1988840"/>
          <a:ext cx="3932237" cy="460375"/>
        </p:xfrm>
        <a:graphic>
          <a:graphicData uri="http://schemas.openxmlformats.org/presentationml/2006/ole">
            <p:oleObj spid="_x0000_s11407" name="Rovnice" r:id="rId4" imgW="1955520" imgH="2286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8585" y="2060848"/>
            <a:ext cx="68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5.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4554" y="3789040"/>
            <a:ext cx="68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6.</a:t>
            </a:r>
            <a:endParaRPr lang="cs-CZ" i="1" dirty="0">
              <a:solidFill>
                <a:srgbClr val="00B0F0"/>
              </a:solidFill>
            </a:endParaRPr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35154632"/>
              </p:ext>
            </p:extLst>
          </p:nvPr>
        </p:nvGraphicFramePr>
        <p:xfrm>
          <a:off x="874713" y="2430463"/>
          <a:ext cx="3344862" cy="409575"/>
        </p:xfrm>
        <a:graphic>
          <a:graphicData uri="http://schemas.openxmlformats.org/presentationml/2006/ole">
            <p:oleObj spid="_x0000_s11408" name="Rovnice" r:id="rId5" imgW="1663560" imgH="20304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922593653"/>
              </p:ext>
            </p:extLst>
          </p:nvPr>
        </p:nvGraphicFramePr>
        <p:xfrm>
          <a:off x="2411760" y="2852936"/>
          <a:ext cx="688975" cy="357187"/>
        </p:xfrm>
        <a:graphic>
          <a:graphicData uri="http://schemas.openxmlformats.org/presentationml/2006/ole">
            <p:oleObj spid="_x0000_s11409" name="Rovnice" r:id="rId6" imgW="342720" imgH="17748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29022754"/>
              </p:ext>
            </p:extLst>
          </p:nvPr>
        </p:nvGraphicFramePr>
        <p:xfrm>
          <a:off x="1835696" y="3789040"/>
          <a:ext cx="1914525" cy="434975"/>
        </p:xfrm>
        <a:graphic>
          <a:graphicData uri="http://schemas.openxmlformats.org/presentationml/2006/ole">
            <p:oleObj spid="_x0000_s11410" name="Rovnice" r:id="rId7" imgW="952200" imgH="215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26778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7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procvičování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90954019"/>
              </p:ext>
            </p:extLst>
          </p:nvPr>
        </p:nvGraphicFramePr>
        <p:xfrm>
          <a:off x="336897" y="1772816"/>
          <a:ext cx="2682879" cy="792088"/>
        </p:xfrm>
        <a:graphic>
          <a:graphicData uri="http://schemas.openxmlformats.org/presentationml/2006/ole">
            <p:oleObj spid="_x0000_s10425" name="Rovnice" r:id="rId4" imgW="133344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83074230"/>
              </p:ext>
            </p:extLst>
          </p:nvPr>
        </p:nvGraphicFramePr>
        <p:xfrm>
          <a:off x="323527" y="2636912"/>
          <a:ext cx="7640638" cy="1277938"/>
        </p:xfrm>
        <a:graphic>
          <a:graphicData uri="http://schemas.openxmlformats.org/presentationml/2006/ole">
            <p:oleObj spid="_x0000_s10426" name="Rovnice" r:id="rId5" imgW="3797280" imgH="6346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31066587"/>
              </p:ext>
            </p:extLst>
          </p:nvPr>
        </p:nvGraphicFramePr>
        <p:xfrm>
          <a:off x="340320" y="3861048"/>
          <a:ext cx="5213350" cy="792162"/>
        </p:xfrm>
        <a:graphic>
          <a:graphicData uri="http://schemas.openxmlformats.org/presentationml/2006/ole">
            <p:oleObj spid="_x0000_s10427" name="Rovnice" r:id="rId6" imgW="259056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79145521"/>
              </p:ext>
            </p:extLst>
          </p:nvPr>
        </p:nvGraphicFramePr>
        <p:xfrm>
          <a:off x="319732" y="4725144"/>
          <a:ext cx="8280400" cy="842963"/>
        </p:xfrm>
        <a:graphic>
          <a:graphicData uri="http://schemas.openxmlformats.org/presentationml/2006/ole">
            <p:oleObj spid="_x0000_s10428" name="Rovnice" r:id="rId7" imgW="4114800" imgH="4190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9284605"/>
              </p:ext>
            </p:extLst>
          </p:nvPr>
        </p:nvGraphicFramePr>
        <p:xfrm>
          <a:off x="395536" y="5733256"/>
          <a:ext cx="5724525" cy="460375"/>
        </p:xfrm>
        <a:graphic>
          <a:graphicData uri="http://schemas.openxmlformats.org/presentationml/2006/ole">
            <p:oleObj spid="_x0000_s10429" name="Rovnice" r:id="rId8" imgW="2844720" imgH="228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9566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7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procvičování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06251218"/>
              </p:ext>
            </p:extLst>
          </p:nvPr>
        </p:nvGraphicFramePr>
        <p:xfrm>
          <a:off x="323527" y="1772816"/>
          <a:ext cx="5724525" cy="458787"/>
        </p:xfrm>
        <a:graphic>
          <a:graphicData uri="http://schemas.openxmlformats.org/presentationml/2006/ole">
            <p:oleObj spid="_x0000_s13541" name="Rovnice" r:id="rId4" imgW="2844720" imgH="22860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71080917"/>
              </p:ext>
            </p:extLst>
          </p:nvPr>
        </p:nvGraphicFramePr>
        <p:xfrm>
          <a:off x="333449" y="2420888"/>
          <a:ext cx="7383463" cy="458787"/>
        </p:xfrm>
        <a:graphic>
          <a:graphicData uri="http://schemas.openxmlformats.org/presentationml/2006/ole">
            <p:oleObj spid="_x0000_s13542" name="Rovnice" r:id="rId5" imgW="3670200" imgH="22860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27952842"/>
              </p:ext>
            </p:extLst>
          </p:nvPr>
        </p:nvGraphicFramePr>
        <p:xfrm>
          <a:off x="342974" y="2996952"/>
          <a:ext cx="6489700" cy="407988"/>
        </p:xfrm>
        <a:graphic>
          <a:graphicData uri="http://schemas.openxmlformats.org/presentationml/2006/ole">
            <p:oleObj spid="_x0000_s13543" name="Rovnice" r:id="rId6" imgW="3225600" imgH="20304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611414149"/>
              </p:ext>
            </p:extLst>
          </p:nvPr>
        </p:nvGraphicFramePr>
        <p:xfrm>
          <a:off x="323527" y="3501008"/>
          <a:ext cx="2990850" cy="407987"/>
        </p:xfrm>
        <a:graphic>
          <a:graphicData uri="http://schemas.openxmlformats.org/presentationml/2006/ole">
            <p:oleObj spid="_x0000_s13544" name="Rovnice" r:id="rId7" imgW="1485720" imgH="20304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557599923"/>
              </p:ext>
            </p:extLst>
          </p:nvPr>
        </p:nvGraphicFramePr>
        <p:xfrm>
          <a:off x="1043608" y="3978573"/>
          <a:ext cx="1176338" cy="357187"/>
        </p:xfrm>
        <a:graphic>
          <a:graphicData uri="http://schemas.openxmlformats.org/presentationml/2006/ole">
            <p:oleObj spid="_x0000_s13545" name="Rovnice" r:id="rId8" imgW="583920" imgH="177480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947497869"/>
              </p:ext>
            </p:extLst>
          </p:nvPr>
        </p:nvGraphicFramePr>
        <p:xfrm>
          <a:off x="1187624" y="4365104"/>
          <a:ext cx="1023937" cy="357188"/>
        </p:xfrm>
        <a:graphic>
          <a:graphicData uri="http://schemas.openxmlformats.org/presentationml/2006/ole">
            <p:oleObj spid="_x0000_s13546" name="Rovnice" r:id="rId9" imgW="507960" imgH="17748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815602244"/>
              </p:ext>
            </p:extLst>
          </p:nvPr>
        </p:nvGraphicFramePr>
        <p:xfrm>
          <a:off x="1033463" y="4759325"/>
          <a:ext cx="1331912" cy="433388"/>
        </p:xfrm>
        <a:graphic>
          <a:graphicData uri="http://schemas.openxmlformats.org/presentationml/2006/ole">
            <p:oleObj spid="_x0000_s13547" name="Rovnice" r:id="rId10" imgW="660240" imgH="215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0072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7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3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procvičování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2229567"/>
              </p:ext>
            </p:extLst>
          </p:nvPr>
        </p:nvGraphicFramePr>
        <p:xfrm>
          <a:off x="467544" y="1772816"/>
          <a:ext cx="2963943" cy="792088"/>
        </p:xfrm>
        <a:graphic>
          <a:graphicData uri="http://schemas.openxmlformats.org/presentationml/2006/ole">
            <p:oleObj spid="_x0000_s12465" name="Rovnice" r:id="rId4" imgW="147312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08969131"/>
              </p:ext>
            </p:extLst>
          </p:nvPr>
        </p:nvGraphicFramePr>
        <p:xfrm>
          <a:off x="467544" y="2636912"/>
          <a:ext cx="8048626" cy="1635125"/>
        </p:xfrm>
        <a:graphic>
          <a:graphicData uri="http://schemas.openxmlformats.org/presentationml/2006/ole">
            <p:oleObj spid="_x0000_s12466" name="Rovnice" r:id="rId5" imgW="4000320" imgH="81252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5595448"/>
              </p:ext>
            </p:extLst>
          </p:nvPr>
        </p:nvGraphicFramePr>
        <p:xfrm>
          <a:off x="539552" y="3789040"/>
          <a:ext cx="4803775" cy="792163"/>
        </p:xfrm>
        <a:graphic>
          <a:graphicData uri="http://schemas.openxmlformats.org/presentationml/2006/ole">
            <p:oleObj spid="_x0000_s12467" name="Rovnice" r:id="rId6" imgW="238752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29569488"/>
              </p:ext>
            </p:extLst>
          </p:nvPr>
        </p:nvGraphicFramePr>
        <p:xfrm>
          <a:off x="395536" y="4725144"/>
          <a:ext cx="8021637" cy="792162"/>
        </p:xfrm>
        <a:graphic>
          <a:graphicData uri="http://schemas.openxmlformats.org/presentationml/2006/ole">
            <p:oleObj spid="_x0000_s12468" name="Rovnice" r:id="rId7" imgW="398772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88987561"/>
              </p:ext>
            </p:extLst>
          </p:nvPr>
        </p:nvGraphicFramePr>
        <p:xfrm>
          <a:off x="467544" y="5517232"/>
          <a:ext cx="2860675" cy="485775"/>
        </p:xfrm>
        <a:graphic>
          <a:graphicData uri="http://schemas.openxmlformats.org/presentationml/2006/ole">
            <p:oleObj spid="_x0000_s12469" name="Rovnice" r:id="rId8" imgW="1422360" imgH="2412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96257439"/>
              </p:ext>
            </p:extLst>
          </p:nvPr>
        </p:nvGraphicFramePr>
        <p:xfrm>
          <a:off x="467544" y="6093296"/>
          <a:ext cx="3883026" cy="460375"/>
        </p:xfrm>
        <a:graphic>
          <a:graphicData uri="http://schemas.openxmlformats.org/presentationml/2006/ole">
            <p:oleObj spid="_x0000_s12470" name="Rovnice" r:id="rId9" imgW="1930320" imgH="228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853804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7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3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procvičování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698456175"/>
              </p:ext>
            </p:extLst>
          </p:nvPr>
        </p:nvGraphicFramePr>
        <p:xfrm>
          <a:off x="338410" y="1772816"/>
          <a:ext cx="3883026" cy="460375"/>
        </p:xfrm>
        <a:graphic>
          <a:graphicData uri="http://schemas.openxmlformats.org/presentationml/2006/ole">
            <p:oleObj spid="_x0000_s14481" name="Rovnice" r:id="rId4" imgW="1930320" imgH="22860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36659496"/>
              </p:ext>
            </p:extLst>
          </p:nvPr>
        </p:nvGraphicFramePr>
        <p:xfrm>
          <a:off x="323527" y="2369145"/>
          <a:ext cx="3679825" cy="407988"/>
        </p:xfrm>
        <a:graphic>
          <a:graphicData uri="http://schemas.openxmlformats.org/presentationml/2006/ole">
            <p:oleObj spid="_x0000_s14482" name="Rovnice" r:id="rId5" imgW="1828800" imgH="2030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83049871"/>
              </p:ext>
            </p:extLst>
          </p:nvPr>
        </p:nvGraphicFramePr>
        <p:xfrm>
          <a:off x="334987" y="2852936"/>
          <a:ext cx="1303338" cy="357188"/>
        </p:xfrm>
        <a:graphic>
          <a:graphicData uri="http://schemas.openxmlformats.org/presentationml/2006/ole">
            <p:oleObj spid="_x0000_s14483" name="Rovnice" r:id="rId6" imgW="647640" imgH="17748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10389440"/>
              </p:ext>
            </p:extLst>
          </p:nvPr>
        </p:nvGraphicFramePr>
        <p:xfrm>
          <a:off x="467544" y="3284984"/>
          <a:ext cx="869950" cy="357187"/>
        </p:xfrm>
        <a:graphic>
          <a:graphicData uri="http://schemas.openxmlformats.org/presentationml/2006/ole">
            <p:oleObj spid="_x0000_s14484" name="Rovnice" r:id="rId7" imgW="431640" imgH="17748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04657126"/>
              </p:ext>
            </p:extLst>
          </p:nvPr>
        </p:nvGraphicFramePr>
        <p:xfrm>
          <a:off x="327025" y="3678238"/>
          <a:ext cx="1152525" cy="433387"/>
        </p:xfrm>
        <a:graphic>
          <a:graphicData uri="http://schemas.openxmlformats.org/presentationml/2006/ole">
            <p:oleObj spid="_x0000_s14485" name="Rovnice" r:id="rId8" imgW="571320" imgH="215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09510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7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4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procvičování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73260301"/>
              </p:ext>
            </p:extLst>
          </p:nvPr>
        </p:nvGraphicFramePr>
        <p:xfrm>
          <a:off x="347685" y="1700808"/>
          <a:ext cx="3628274" cy="792088"/>
        </p:xfrm>
        <a:graphic>
          <a:graphicData uri="http://schemas.openxmlformats.org/presentationml/2006/ole">
            <p:oleObj spid="_x0000_s15466" name="Rovnice" r:id="rId4" imgW="1803240" imgH="39348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69226365"/>
              </p:ext>
            </p:extLst>
          </p:nvPr>
        </p:nvGraphicFramePr>
        <p:xfrm>
          <a:off x="334962" y="2651125"/>
          <a:ext cx="7510462" cy="1711325"/>
        </p:xfrm>
        <a:graphic>
          <a:graphicData uri="http://schemas.openxmlformats.org/presentationml/2006/ole">
            <p:oleObj spid="_x0000_s15467" name="Rovnice" r:id="rId5" imgW="3733560" imgH="85068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002041668"/>
              </p:ext>
            </p:extLst>
          </p:nvPr>
        </p:nvGraphicFramePr>
        <p:xfrm>
          <a:off x="326603" y="4509120"/>
          <a:ext cx="5313363" cy="792163"/>
        </p:xfrm>
        <a:graphic>
          <a:graphicData uri="http://schemas.openxmlformats.org/presentationml/2006/ole">
            <p:oleObj spid="_x0000_s15468" name="Rovnice" r:id="rId6" imgW="2641320" imgH="393480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63493995"/>
              </p:ext>
            </p:extLst>
          </p:nvPr>
        </p:nvGraphicFramePr>
        <p:xfrm>
          <a:off x="323527" y="5517232"/>
          <a:ext cx="8250238" cy="792162"/>
        </p:xfrm>
        <a:graphic>
          <a:graphicData uri="http://schemas.openxmlformats.org/presentationml/2006/ole">
            <p:oleObj spid="_x0000_s15469" name="Rovnice" r:id="rId7" imgW="410184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45903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7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4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procvičování</a:t>
            </a: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05325959"/>
              </p:ext>
            </p:extLst>
          </p:nvPr>
        </p:nvGraphicFramePr>
        <p:xfrm>
          <a:off x="314399" y="1700808"/>
          <a:ext cx="8250238" cy="792162"/>
        </p:xfrm>
        <a:graphic>
          <a:graphicData uri="http://schemas.openxmlformats.org/presentationml/2006/ole">
            <p:oleObj spid="_x0000_s16615" name="Rovnice" r:id="rId4" imgW="410184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270191030"/>
              </p:ext>
            </p:extLst>
          </p:nvPr>
        </p:nvGraphicFramePr>
        <p:xfrm>
          <a:off x="323527" y="2563440"/>
          <a:ext cx="4700588" cy="434975"/>
        </p:xfrm>
        <a:graphic>
          <a:graphicData uri="http://schemas.openxmlformats.org/presentationml/2006/ole">
            <p:oleObj spid="_x0000_s16616" name="Rovnice" r:id="rId5" imgW="2336760" imgH="2156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72229005"/>
              </p:ext>
            </p:extLst>
          </p:nvPr>
        </p:nvGraphicFramePr>
        <p:xfrm>
          <a:off x="323527" y="3068960"/>
          <a:ext cx="5722938" cy="460375"/>
        </p:xfrm>
        <a:graphic>
          <a:graphicData uri="http://schemas.openxmlformats.org/presentationml/2006/ole">
            <p:oleObj spid="_x0000_s16617" name="Rovnice" r:id="rId6" imgW="2844720" imgH="2286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063065872"/>
              </p:ext>
            </p:extLst>
          </p:nvPr>
        </p:nvGraphicFramePr>
        <p:xfrm>
          <a:off x="323527" y="3955529"/>
          <a:ext cx="4240213" cy="409575"/>
        </p:xfrm>
        <a:graphic>
          <a:graphicData uri="http://schemas.openxmlformats.org/presentationml/2006/ole">
            <p:oleObj spid="_x0000_s16618" name="Rovnice" r:id="rId7" imgW="2108160" imgH="20304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174798062"/>
              </p:ext>
            </p:extLst>
          </p:nvPr>
        </p:nvGraphicFramePr>
        <p:xfrm>
          <a:off x="314399" y="3573016"/>
          <a:ext cx="4548188" cy="460375"/>
        </p:xfrm>
        <a:graphic>
          <a:graphicData uri="http://schemas.openxmlformats.org/presentationml/2006/ole">
            <p:oleObj spid="_x0000_s16619" name="Rovnice" r:id="rId8" imgW="2260440" imgH="22860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80433110"/>
              </p:ext>
            </p:extLst>
          </p:nvPr>
        </p:nvGraphicFramePr>
        <p:xfrm>
          <a:off x="323527" y="4365104"/>
          <a:ext cx="3524250" cy="409575"/>
        </p:xfrm>
        <a:graphic>
          <a:graphicData uri="http://schemas.openxmlformats.org/presentationml/2006/ole">
            <p:oleObj spid="_x0000_s16620" name="Rovnice" r:id="rId9" imgW="1752480" imgH="20304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35904558"/>
              </p:ext>
            </p:extLst>
          </p:nvPr>
        </p:nvGraphicFramePr>
        <p:xfrm>
          <a:off x="481013" y="4797425"/>
          <a:ext cx="969962" cy="358775"/>
        </p:xfrm>
        <a:graphic>
          <a:graphicData uri="http://schemas.openxmlformats.org/presentationml/2006/ole">
            <p:oleObj spid="_x0000_s16621" name="Rovnice" r:id="rId10" imgW="482400" imgH="177480" progId="Equation.3">
              <p:embed/>
            </p:oleObj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020311358"/>
              </p:ext>
            </p:extLst>
          </p:nvPr>
        </p:nvGraphicFramePr>
        <p:xfrm>
          <a:off x="611560" y="5157192"/>
          <a:ext cx="714375" cy="358775"/>
        </p:xfrm>
        <a:graphic>
          <a:graphicData uri="http://schemas.openxmlformats.org/presentationml/2006/ole">
            <p:oleObj spid="_x0000_s16622" name="Rovnice" r:id="rId11" imgW="355320" imgH="177480" progId="Equation.3">
              <p:embed/>
            </p:oleObj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51615632"/>
              </p:ext>
            </p:extLst>
          </p:nvPr>
        </p:nvGraphicFramePr>
        <p:xfrm>
          <a:off x="484188" y="5694363"/>
          <a:ext cx="968375" cy="434975"/>
        </p:xfrm>
        <a:graphic>
          <a:graphicData uri="http://schemas.openxmlformats.org/presentationml/2006/ole">
            <p:oleObj spid="_x0000_s16623" name="Rovnice" r:id="rId12" imgW="482400" imgH="215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53233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6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Cvičení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rovnice:</a:t>
            </a: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19144825"/>
              </p:ext>
            </p:extLst>
          </p:nvPr>
        </p:nvGraphicFramePr>
        <p:xfrm>
          <a:off x="284758" y="2955181"/>
          <a:ext cx="3438525" cy="720725"/>
        </p:xfrm>
        <a:graphic>
          <a:graphicData uri="http://schemas.openxmlformats.org/presentationml/2006/ole">
            <p:oleObj spid="_x0000_s17557" name="Rovnice" r:id="rId4" imgW="1879560" imgH="393480" progId="Equation.3">
              <p:embed/>
            </p:oleObj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40823346"/>
              </p:ext>
            </p:extLst>
          </p:nvPr>
        </p:nvGraphicFramePr>
        <p:xfrm>
          <a:off x="270471" y="2132856"/>
          <a:ext cx="4132262" cy="779463"/>
        </p:xfrm>
        <a:graphic>
          <a:graphicData uri="http://schemas.openxmlformats.org/presentationml/2006/ole">
            <p:oleObj spid="_x0000_s17558" name="Rovnice" r:id="rId5" imgW="2222280" imgH="41904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801371220"/>
              </p:ext>
            </p:extLst>
          </p:nvPr>
        </p:nvGraphicFramePr>
        <p:xfrm>
          <a:off x="295871" y="3747344"/>
          <a:ext cx="3670300" cy="719137"/>
        </p:xfrm>
        <a:graphic>
          <a:graphicData uri="http://schemas.openxmlformats.org/presentationml/2006/ole">
            <p:oleObj spid="_x0000_s17559" name="Rovnice" r:id="rId6" imgW="20062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30880810"/>
              </p:ext>
            </p:extLst>
          </p:nvPr>
        </p:nvGraphicFramePr>
        <p:xfrm>
          <a:off x="268883" y="4466481"/>
          <a:ext cx="3860800" cy="739775"/>
        </p:xfrm>
        <a:graphic>
          <a:graphicData uri="http://schemas.openxmlformats.org/presentationml/2006/ole">
            <p:oleObj spid="_x0000_s17560" name="Rovnice" r:id="rId7" imgW="205740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20361430"/>
              </p:ext>
            </p:extLst>
          </p:nvPr>
        </p:nvGraphicFramePr>
        <p:xfrm>
          <a:off x="297458" y="5187206"/>
          <a:ext cx="4225925" cy="720725"/>
        </p:xfrm>
        <a:graphic>
          <a:graphicData uri="http://schemas.openxmlformats.org/presentationml/2006/ole">
            <p:oleObj spid="_x0000_s17561" name="Rovnice" r:id="rId8" imgW="231120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49372358"/>
              </p:ext>
            </p:extLst>
          </p:nvPr>
        </p:nvGraphicFramePr>
        <p:xfrm>
          <a:off x="251520" y="5948758"/>
          <a:ext cx="4131179" cy="792610"/>
        </p:xfrm>
        <a:graphic>
          <a:graphicData uri="http://schemas.openxmlformats.org/presentationml/2006/ole">
            <p:oleObj spid="_x0000_s17562" name="Rovnice" r:id="rId9" imgW="2184120" imgH="419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208706873"/>
              </p:ext>
            </p:extLst>
          </p:nvPr>
        </p:nvGraphicFramePr>
        <p:xfrm>
          <a:off x="4697413" y="2205038"/>
          <a:ext cx="3668712" cy="719137"/>
        </p:xfrm>
        <a:graphic>
          <a:graphicData uri="http://schemas.openxmlformats.org/presentationml/2006/ole">
            <p:oleObj spid="_x0000_s17563" name="Rovnice" r:id="rId10" imgW="200628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57777181"/>
              </p:ext>
            </p:extLst>
          </p:nvPr>
        </p:nvGraphicFramePr>
        <p:xfrm>
          <a:off x="4757968" y="2996952"/>
          <a:ext cx="4129871" cy="720080"/>
        </p:xfrm>
        <a:graphic>
          <a:graphicData uri="http://schemas.openxmlformats.org/presentationml/2006/ole">
            <p:oleObj spid="_x0000_s17564" name="Rovnice" r:id="rId11" imgW="2476440" imgH="43164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35089307"/>
              </p:ext>
            </p:extLst>
          </p:nvPr>
        </p:nvGraphicFramePr>
        <p:xfrm>
          <a:off x="4788024" y="3793480"/>
          <a:ext cx="2800350" cy="711200"/>
        </p:xfrm>
        <a:graphic>
          <a:graphicData uri="http://schemas.openxmlformats.org/presentationml/2006/ole">
            <p:oleObj spid="_x0000_s17565" name="Rovnice" r:id="rId12" imgW="1701720" imgH="43164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937866535"/>
              </p:ext>
            </p:extLst>
          </p:nvPr>
        </p:nvGraphicFramePr>
        <p:xfrm>
          <a:off x="4716016" y="4494268"/>
          <a:ext cx="3528392" cy="749783"/>
        </p:xfrm>
        <a:graphic>
          <a:graphicData uri="http://schemas.openxmlformats.org/presentationml/2006/ole">
            <p:oleObj spid="_x0000_s17566" name="Rovnice" r:id="rId13" imgW="2032000" imgH="431800" progId="Equation.3">
              <p:embed/>
            </p:oleObj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66828449"/>
              </p:ext>
            </p:extLst>
          </p:nvPr>
        </p:nvGraphicFramePr>
        <p:xfrm>
          <a:off x="4716016" y="5218982"/>
          <a:ext cx="4355977" cy="740516"/>
        </p:xfrm>
        <a:graphic>
          <a:graphicData uri="http://schemas.openxmlformats.org/presentationml/2006/ole">
            <p:oleObj spid="_x0000_s17567" name="Rovnice" r:id="rId14" imgW="2539800" imgH="431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23759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395536" y="188640"/>
            <a:ext cx="7931150" cy="1426964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Lineární rovnice s neznámou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ve jmenovateli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323526" y="1196752"/>
            <a:ext cx="8564313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Cvičení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Řešte v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rovnice – řešení</a:t>
            </a:r>
          </a:p>
          <a:p>
            <a:pPr marL="0" indent="0">
              <a:spcBef>
                <a:spcPts val="180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1800"/>
              </a:spcBef>
              <a:buFont typeface="Arial" charset="0"/>
              <a:buNone/>
            </a:pPr>
            <a:endParaRPr lang="cs-CZ" sz="2400" i="1" dirty="0" smtClean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82596820"/>
              </p:ext>
            </p:extLst>
          </p:nvPr>
        </p:nvGraphicFramePr>
        <p:xfrm>
          <a:off x="284758" y="2955181"/>
          <a:ext cx="3438525" cy="720725"/>
        </p:xfrm>
        <a:graphic>
          <a:graphicData uri="http://schemas.openxmlformats.org/presentationml/2006/ole">
            <p:oleObj spid="_x0000_s18456" name="Rovnice" r:id="rId4" imgW="1879560" imgH="393480" progId="Equation.3">
              <p:embed/>
            </p:oleObj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61528828"/>
              </p:ext>
            </p:extLst>
          </p:nvPr>
        </p:nvGraphicFramePr>
        <p:xfrm>
          <a:off x="270471" y="2132856"/>
          <a:ext cx="4132262" cy="779463"/>
        </p:xfrm>
        <a:graphic>
          <a:graphicData uri="http://schemas.openxmlformats.org/presentationml/2006/ole">
            <p:oleObj spid="_x0000_s18457" name="Rovnice" r:id="rId5" imgW="2222280" imgH="41904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03856019"/>
              </p:ext>
            </p:extLst>
          </p:nvPr>
        </p:nvGraphicFramePr>
        <p:xfrm>
          <a:off x="295871" y="3747344"/>
          <a:ext cx="3670300" cy="719137"/>
        </p:xfrm>
        <a:graphic>
          <a:graphicData uri="http://schemas.openxmlformats.org/presentationml/2006/ole">
            <p:oleObj spid="_x0000_s18458" name="Rovnice" r:id="rId6" imgW="20062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73285584"/>
              </p:ext>
            </p:extLst>
          </p:nvPr>
        </p:nvGraphicFramePr>
        <p:xfrm>
          <a:off x="268883" y="4466481"/>
          <a:ext cx="3860800" cy="739775"/>
        </p:xfrm>
        <a:graphic>
          <a:graphicData uri="http://schemas.openxmlformats.org/presentationml/2006/ole">
            <p:oleObj spid="_x0000_s18459" name="Rovnice" r:id="rId7" imgW="205740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21858204"/>
              </p:ext>
            </p:extLst>
          </p:nvPr>
        </p:nvGraphicFramePr>
        <p:xfrm>
          <a:off x="297458" y="5187206"/>
          <a:ext cx="4225925" cy="720725"/>
        </p:xfrm>
        <a:graphic>
          <a:graphicData uri="http://schemas.openxmlformats.org/presentationml/2006/ole">
            <p:oleObj spid="_x0000_s18460" name="Rovnice" r:id="rId8" imgW="231120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694842335"/>
              </p:ext>
            </p:extLst>
          </p:nvPr>
        </p:nvGraphicFramePr>
        <p:xfrm>
          <a:off x="251520" y="5948758"/>
          <a:ext cx="4131179" cy="792610"/>
        </p:xfrm>
        <a:graphic>
          <a:graphicData uri="http://schemas.openxmlformats.org/presentationml/2006/ole">
            <p:oleObj spid="_x0000_s18461" name="Rovnice" r:id="rId9" imgW="2184120" imgH="419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634998761"/>
              </p:ext>
            </p:extLst>
          </p:nvPr>
        </p:nvGraphicFramePr>
        <p:xfrm>
          <a:off x="4697413" y="2205038"/>
          <a:ext cx="3668712" cy="719137"/>
        </p:xfrm>
        <a:graphic>
          <a:graphicData uri="http://schemas.openxmlformats.org/presentationml/2006/ole">
            <p:oleObj spid="_x0000_s18462" name="Rovnice" r:id="rId10" imgW="200628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76658729"/>
              </p:ext>
            </p:extLst>
          </p:nvPr>
        </p:nvGraphicFramePr>
        <p:xfrm>
          <a:off x="4757968" y="2996952"/>
          <a:ext cx="4129871" cy="720080"/>
        </p:xfrm>
        <a:graphic>
          <a:graphicData uri="http://schemas.openxmlformats.org/presentationml/2006/ole">
            <p:oleObj spid="_x0000_s18463" name="Rovnice" r:id="rId11" imgW="2476440" imgH="43164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648600053"/>
              </p:ext>
            </p:extLst>
          </p:nvPr>
        </p:nvGraphicFramePr>
        <p:xfrm>
          <a:off x="4788024" y="3793480"/>
          <a:ext cx="2800350" cy="711200"/>
        </p:xfrm>
        <a:graphic>
          <a:graphicData uri="http://schemas.openxmlformats.org/presentationml/2006/ole">
            <p:oleObj spid="_x0000_s18464" name="Rovnice" r:id="rId12" imgW="1701720" imgH="43164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074815972"/>
              </p:ext>
            </p:extLst>
          </p:nvPr>
        </p:nvGraphicFramePr>
        <p:xfrm>
          <a:off x="4716016" y="4494268"/>
          <a:ext cx="3528392" cy="749783"/>
        </p:xfrm>
        <a:graphic>
          <a:graphicData uri="http://schemas.openxmlformats.org/presentationml/2006/ole">
            <p:oleObj spid="_x0000_s18465" name="Rovnice" r:id="rId13" imgW="2032000" imgH="431800" progId="Equation.3">
              <p:embed/>
            </p:oleObj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48817625"/>
              </p:ext>
            </p:extLst>
          </p:nvPr>
        </p:nvGraphicFramePr>
        <p:xfrm>
          <a:off x="4716016" y="5218982"/>
          <a:ext cx="4355977" cy="740516"/>
        </p:xfrm>
        <a:graphic>
          <a:graphicData uri="http://schemas.openxmlformats.org/presentationml/2006/ole">
            <p:oleObj spid="_x0000_s18466" name="Rovnice" r:id="rId14" imgW="2539800" imgH="431640" progId="Equation.3">
              <p:embed/>
            </p:oleObj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2123728" y="2204864"/>
            <a:ext cx="864096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3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52328" y="3032770"/>
            <a:ext cx="864096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chemeClr val="bg1"/>
                </a:solidFill>
              </a:rPr>
              <a:t>{ }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2328" y="3789040"/>
            <a:ext cx="864096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chemeClr val="bg1"/>
                </a:solidFill>
              </a:rPr>
              <a:t>6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2328" y="4552156"/>
            <a:ext cx="864096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chemeClr val="bg1"/>
                </a:solidFill>
              </a:rPr>
              <a:t>8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56545" y="5296991"/>
            <a:ext cx="864096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−</a:t>
            </a:r>
            <a:r>
              <a:rPr lang="en-US" sz="3600" b="1" dirty="0" smtClean="0">
                <a:solidFill>
                  <a:schemeClr val="bg1"/>
                </a:solidFill>
              </a:rPr>
              <a:t>4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56545" y="6021288"/>
            <a:ext cx="864096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412060" y="2204863"/>
            <a:ext cx="2736304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R</a:t>
            </a:r>
            <a:r>
              <a:rPr lang="cs-CZ" sz="3600" b="1" dirty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</a:rPr>
              <a:t>− </a:t>
            </a:r>
            <a:r>
              <a:rPr lang="en-US" sz="3600" b="1" dirty="0" smtClean="0">
                <a:solidFill>
                  <a:schemeClr val="bg1"/>
                </a:solidFill>
              </a:rPr>
              <a:t>{</a:t>
            </a:r>
            <a:r>
              <a:rPr lang="cs-CZ" sz="3600" b="1" dirty="0" smtClean="0">
                <a:solidFill>
                  <a:schemeClr val="bg1"/>
                </a:solidFill>
              </a:rPr>
              <a:t>−1; 3</a:t>
            </a:r>
            <a:r>
              <a:rPr lang="en-US" sz="3600" b="1" dirty="0" smtClean="0">
                <a:solidFill>
                  <a:schemeClr val="bg1"/>
                </a:solidFill>
              </a:rPr>
              <a:t> }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10472" y="3789039"/>
            <a:ext cx="2736304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− </a:t>
            </a:r>
            <a:r>
              <a:rPr lang="cs-CZ" sz="3600" b="1" dirty="0" smtClean="0">
                <a:solidFill>
                  <a:schemeClr val="bg1"/>
                </a:solidFill>
              </a:rPr>
              <a:t>3/7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411266" y="4552156"/>
            <a:ext cx="2736304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9/10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395961" y="3022129"/>
            <a:ext cx="2736304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− </a:t>
            </a:r>
            <a:r>
              <a:rPr lang="cs-CZ" sz="3600" b="1" dirty="0" smtClean="0">
                <a:solidFill>
                  <a:schemeClr val="bg1"/>
                </a:solidFill>
              </a:rPr>
              <a:t>17/2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410472" y="5305722"/>
            <a:ext cx="2736304" cy="646331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− </a:t>
            </a:r>
            <a:r>
              <a:rPr lang="cs-CZ" sz="3600" b="1" dirty="0" smtClean="0">
                <a:solidFill>
                  <a:schemeClr val="bg1"/>
                </a:solidFill>
              </a:rPr>
              <a:t>2/3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982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3" grpId="0" animBg="1"/>
      <p:bldP spid="34" grpId="0" animBg="1"/>
      <p:bldP spid="3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				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/>
              <a:t>MIKULČÁK, Jiří. </a:t>
            </a:r>
            <a:r>
              <a:rPr lang="cs-CZ" sz="1800" i="1" dirty="0"/>
              <a:t>Přehled učiva matematiky základní školy</a:t>
            </a:r>
            <a:r>
              <a:rPr lang="cs-CZ" sz="1800" dirty="0"/>
              <a:t>. 1. vyd. Praha: Státní pedagogické nakladatelství, 1993, 257 s. Pomocné knihy pro žáky (Státní pedagogické nakladatelství). ISBN 80-042-6357-7. </a:t>
            </a:r>
            <a:endParaRPr lang="cs-CZ" sz="1800" dirty="0" smtClean="0"/>
          </a:p>
          <a:p>
            <a:pPr marL="0" indent="0" eaLnBrk="1" hangingPunct="1">
              <a:buNone/>
            </a:pPr>
            <a:r>
              <a:rPr lang="cs-CZ" sz="1800" dirty="0"/>
              <a:t>JANEČEK, František. </a:t>
            </a:r>
            <a:r>
              <a:rPr lang="cs-CZ" sz="1800" i="1" dirty="0"/>
              <a:t>Výrazy, rovnice, nerovnice a jejich soustavy: sbírka úloh k opakování a procvičování učiva matematiky střední školy</a:t>
            </a:r>
            <a:r>
              <a:rPr lang="cs-CZ" sz="1800" dirty="0"/>
              <a:t>. 3. </a:t>
            </a:r>
            <a:r>
              <a:rPr lang="cs-CZ" sz="1800" dirty="0" err="1"/>
              <a:t>přeprac</a:t>
            </a:r>
            <a:r>
              <a:rPr lang="cs-CZ" sz="1800" dirty="0"/>
              <a:t>. vyd. Praha: Prometheus, 1995, 194 s. Pomocné knihy pro žáky (Prometheus). ISBN 80-719-6096-9.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09600" indent="-60960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609600" lvl="0" indent="-609600">
              <a:buNone/>
              <a:defRPr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>
                <a:latin typeface="Arial" charset="0"/>
                <a:cs typeface="Arial" charset="0"/>
              </a:rPr>
              <a:t>LINEÁRNÍ S NEZNÁMOU VE </a:t>
            </a:r>
            <a:r>
              <a:rPr lang="cs-CZ" sz="1800" dirty="0" smtClean="0">
                <a:latin typeface="Arial" charset="0"/>
                <a:cs typeface="Arial" charset="0"/>
              </a:rPr>
              <a:t>JMENOVATELI</a:t>
            </a:r>
            <a:endParaRPr lang="cs-CZ" sz="1800" dirty="0" smtClean="0">
              <a:latin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prosinec 2013                                                                                             </a:t>
            </a:r>
          </a:p>
          <a:p>
            <a:pPr marL="0" indent="0">
              <a:spcBef>
                <a:spcPts val="12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1802</TotalTime>
  <Words>641</Words>
  <Application>Microsoft Office PowerPoint</Application>
  <PresentationFormat>Předvádění na obrazovce (4:3)</PresentationFormat>
  <Paragraphs>134</Paragraphs>
  <Slides>20</Slides>
  <Notes>18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Rovnice</vt:lpstr>
      <vt:lpstr>Obchodní akademie, Střední odborná škola  a Jazyková škola s právem státní jazykové zkoušky,  Hradec Králové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Lineární rovnice s neznámou  ve jmenovateli 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222</cp:revision>
  <dcterms:created xsi:type="dcterms:W3CDTF">2012-11-30T22:17:21Z</dcterms:created>
  <dcterms:modified xsi:type="dcterms:W3CDTF">2014-06-22T17:53:09Z</dcterms:modified>
</cp:coreProperties>
</file>