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6" r:id="rId2"/>
    <p:sldId id="276" r:id="rId3"/>
    <p:sldId id="277" r:id="rId4"/>
    <p:sldId id="278" r:id="rId5"/>
    <p:sldId id="279" r:id="rId6"/>
    <p:sldId id="283" r:id="rId7"/>
    <p:sldId id="284" r:id="rId8"/>
    <p:sldId id="280" r:id="rId9"/>
    <p:sldId id="281" r:id="rId10"/>
    <p:sldId id="282" r:id="rId11"/>
    <p:sldId id="285" r:id="rId12"/>
    <p:sldId id="286" r:id="rId13"/>
    <p:sldId id="287" r:id="rId14"/>
    <p:sldId id="288" r:id="rId15"/>
    <p:sldId id="289" r:id="rId16"/>
    <p:sldId id="290" r:id="rId17"/>
    <p:sldId id="291" r:id="rId18"/>
    <p:sldId id="292" r:id="rId19"/>
    <p:sldId id="272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4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4" Type="http://schemas.openxmlformats.org/officeDocument/2006/relationships/image" Target="../media/image14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image" Target="../media/image15.wmf"/><Relationship Id="rId4" Type="http://schemas.openxmlformats.org/officeDocument/2006/relationships/image" Target="../media/image18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BFE5-EE55-4C45-B634-C8DE55FED3B6}" type="datetimeFigureOut">
              <a:rPr lang="cs-CZ" smtClean="0"/>
              <a:t>21.5.2014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2183D-9A93-4086-8A98-2146ADCFA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13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2.bin"/><Relationship Id="rId10" Type="http://schemas.openxmlformats.org/officeDocument/2006/relationships/image" Target="../media/image6.wmf"/><Relationship Id="rId4" Type="http://schemas.openxmlformats.org/officeDocument/2006/relationships/image" Target="../media/image3.wmf"/><Relationship Id="rId9" Type="http://schemas.openxmlformats.org/officeDocument/2006/relationships/oleObject" Target="../embeddings/oleObject4.bin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oleObject" Target="../embeddings/oleObject5.bin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6.bin"/><Relationship Id="rId10" Type="http://schemas.openxmlformats.org/officeDocument/2006/relationships/image" Target="../media/image10.wmf"/><Relationship Id="rId4" Type="http://schemas.openxmlformats.org/officeDocument/2006/relationships/image" Target="../media/image7.wmf"/><Relationship Id="rId9" Type="http://schemas.openxmlformats.org/officeDocument/2006/relationships/oleObject" Target="../embeddings/oleObject8.bin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2.wmf"/><Relationship Id="rId5" Type="http://schemas.openxmlformats.org/officeDocument/2006/relationships/oleObject" Target="../embeddings/oleObject10.bin"/><Relationship Id="rId10" Type="http://schemas.openxmlformats.org/officeDocument/2006/relationships/image" Target="../media/image14.wmf"/><Relationship Id="rId4" Type="http://schemas.openxmlformats.org/officeDocument/2006/relationships/image" Target="../media/image11.wmf"/><Relationship Id="rId9" Type="http://schemas.openxmlformats.org/officeDocument/2006/relationships/oleObject" Target="../embeddings/oleObject12.bin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oleObject" Target="../embeddings/oleObject13.bin"/><Relationship Id="rId7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6.wmf"/><Relationship Id="rId5" Type="http://schemas.openxmlformats.org/officeDocument/2006/relationships/oleObject" Target="../embeddings/oleObject14.bin"/><Relationship Id="rId10" Type="http://schemas.openxmlformats.org/officeDocument/2006/relationships/image" Target="../media/image18.wmf"/><Relationship Id="rId4" Type="http://schemas.openxmlformats.org/officeDocument/2006/relationships/image" Target="../media/image15.wmf"/><Relationship Id="rId9" Type="http://schemas.openxmlformats.org/officeDocument/2006/relationships/oleObject" Target="../embeddings/oleObject16.bin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0203942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Vladimíra Houšková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VY_32_INOVACE_7_ROVNICE_05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Grafické řešení soustavy dvou lineárních rovnic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Rovnice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1.–4.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Rovnice o dvou neznámých, grafické řešení soustavy dvou rovnic o dvou neznámých.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řešení rovnice o dvou neznámých, výklad a procvičování řešení soustavy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rovnic graficky.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Grafické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řešení soustavy dvou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Obecný zápis soustavy dvou rovnic o dvou neznámých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Grafické řešení jedné rovnice o dvou neznámých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Vzájemná poloha dvou přímek v rovině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Řešené příklady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Cvičení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dvou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příklad obecného zápisu 2 rovnic o 2 neznámých	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	</a:t>
            </a:r>
            <a:endParaRPr lang="cs-CZ" sz="2400" i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pt-BR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a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pt-BR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b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</a:b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21</a:t>
            </a:r>
            <a:r>
              <a:rPr lang="pt-BR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a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22</a:t>
            </a:r>
            <a:r>
              <a:rPr lang="pt-BR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b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aseline="-25000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baseline="-25000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neznámé</a:t>
            </a:r>
            <a:endParaRPr lang="cs-CZ" sz="2400" i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21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22</a:t>
            </a:r>
            <a:r>
              <a:rPr lang="cs-CZ" sz="2400" dirty="0"/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</a:t>
            </a:r>
            <a:r>
              <a:rPr lang="cs-CZ" sz="2400" dirty="0"/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koeficienty soustavy rovnic</a:t>
            </a:r>
          </a:p>
          <a:p>
            <a:pPr marL="0" indent="0" eaLnBrk="1" hangingPunct="1">
              <a:buNone/>
            </a:pP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absolutní členy</a:t>
            </a:r>
          </a:p>
        </p:txBody>
      </p:sp>
    </p:spTree>
    <p:extLst>
      <p:ext uri="{BB962C8B-B14F-4D97-AF65-F5344CB8AC3E}">
        <p14:creationId xmlns:p14="http://schemas.microsoft.com/office/powerpoint/2010/main" val="875622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dvou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nebo 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	</a:t>
            </a:r>
            <a:endParaRPr lang="cs-CZ" sz="2400" i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pt-BR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pt-BR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pt-BR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pt-BR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pt-BR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pt-BR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= b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</a:br>
            <a:r>
              <a:rPr lang="pt-BR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pt-BR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21</a:t>
            </a:r>
            <a:r>
              <a:rPr lang="pt-BR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+ a</a:t>
            </a:r>
            <a:r>
              <a:rPr lang="pt-BR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22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pt-BR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= b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aseline="-25000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baseline="-25000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neznámé</a:t>
            </a:r>
            <a:endParaRPr lang="cs-CZ" sz="2400" i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21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22</a:t>
            </a:r>
            <a:r>
              <a:rPr lang="cs-CZ" sz="2400" dirty="0"/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</a:t>
            </a:r>
            <a:r>
              <a:rPr lang="cs-CZ" sz="2400" dirty="0"/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koeficienty soustavy rovnic</a:t>
            </a:r>
          </a:p>
          <a:p>
            <a:pPr marL="0" indent="0" eaLnBrk="1" hangingPunct="1">
              <a:buNone/>
            </a:pP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absolutní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členy</a:t>
            </a:r>
          </a:p>
          <a:p>
            <a:pPr marL="0" indent="0" eaLnBrk="1" hangingPunct="1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příklad s konkrétními koeficienty</a:t>
            </a:r>
          </a:p>
          <a:p>
            <a:pPr marL="0" indent="0" eaLnBrk="1" hangingPunct="1">
              <a:spcBef>
                <a:spcPts val="1800"/>
              </a:spcBef>
              <a:buNone/>
            </a:pP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+ 4 = 0  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nebo 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cs-CZ" sz="2400" i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= 4   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nebo   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cs-CZ" sz="2400" i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+ 4 = 0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cs-CZ" sz="24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– 1 = 0            4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– 2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= 4                     4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– 2</a:t>
            </a:r>
            <a:r>
              <a:rPr lang="cs-CZ" sz="2400" i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= 8  </a:t>
            </a:r>
          </a:p>
          <a:p>
            <a:pPr marL="0" indent="0" eaLnBrk="1" hangingPunct="1">
              <a:spcBef>
                <a:spcPts val="1800"/>
              </a:spcBef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3511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dvěma neznámými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Rovnice s neznámými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tvaru  </a:t>
            </a:r>
            <a:r>
              <a:rPr lang="pt-BR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pt-BR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pt-BR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+ c = 0,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kde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a, b, c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jsou reálná čísla a </a:t>
            </a:r>
            <a:r>
              <a:rPr lang="cs-CZ" sz="2400" dirty="0" err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Arial"/>
                <a:cs typeface="Arial"/>
              </a:rPr>
              <a:t>≠ 0, b ≠0, </a:t>
            </a:r>
            <a:r>
              <a:rPr lang="cs-CZ" sz="2400" dirty="0" smtClean="0">
                <a:latin typeface="Arial"/>
                <a:cs typeface="Arial"/>
              </a:rPr>
              <a:t>se nazývá lineární rovnice o dvou neznámých</a:t>
            </a:r>
            <a:r>
              <a:rPr lang="cs-CZ" sz="2400" dirty="0" smtClean="0">
                <a:solidFill>
                  <a:srgbClr val="00B0F0"/>
                </a:solidFill>
                <a:latin typeface="Arial"/>
                <a:cs typeface="Arial"/>
              </a:rPr>
              <a:t> </a:t>
            </a:r>
            <a:r>
              <a:rPr lang="cs-CZ" sz="2400" i="1" dirty="0" smtClean="0">
                <a:solidFill>
                  <a:srgbClr val="00B0F0"/>
                </a:solidFill>
                <a:latin typeface="Arial"/>
                <a:cs typeface="Arial"/>
              </a:rPr>
              <a:t>x</a:t>
            </a:r>
            <a:r>
              <a:rPr lang="cs-CZ" sz="2400" dirty="0" smtClean="0">
                <a:solidFill>
                  <a:srgbClr val="00B0F0"/>
                </a:solidFill>
                <a:latin typeface="Arial"/>
                <a:cs typeface="Arial"/>
              </a:rPr>
              <a:t>, </a:t>
            </a:r>
            <a:r>
              <a:rPr lang="cs-CZ" sz="2400" i="1" dirty="0" smtClean="0">
                <a:solidFill>
                  <a:srgbClr val="00B0F0"/>
                </a:solidFill>
                <a:latin typeface="Arial"/>
                <a:cs typeface="Arial"/>
              </a:rPr>
              <a:t>y</a:t>
            </a:r>
            <a:r>
              <a:rPr lang="cs-CZ" sz="2400" dirty="0" smtClean="0">
                <a:solidFill>
                  <a:srgbClr val="00B0F0"/>
                </a:solidFill>
                <a:latin typeface="Arial"/>
                <a:cs typeface="Arial"/>
              </a:rPr>
              <a:t>. </a:t>
            </a:r>
            <a:r>
              <a:rPr lang="cs-CZ" sz="2400" dirty="0" smtClean="0">
                <a:latin typeface="Arial"/>
                <a:cs typeface="Arial"/>
              </a:rPr>
              <a:t>Čísla</a:t>
            </a:r>
            <a:r>
              <a:rPr lang="cs-CZ" sz="2400" dirty="0" smtClean="0">
                <a:solidFill>
                  <a:srgbClr val="00B0F0"/>
                </a:solidFill>
                <a:latin typeface="Arial"/>
                <a:cs typeface="Arial"/>
              </a:rPr>
              <a:t> a, b </a:t>
            </a:r>
            <a:r>
              <a:rPr lang="cs-CZ" sz="2400" dirty="0" smtClean="0">
                <a:latin typeface="Arial"/>
                <a:cs typeface="Arial"/>
              </a:rPr>
              <a:t>se nazývají koeficienty neznámých, číslo</a:t>
            </a:r>
            <a:r>
              <a:rPr lang="cs-CZ" sz="2400" dirty="0" smtClean="0">
                <a:solidFill>
                  <a:srgbClr val="00B0F0"/>
                </a:solidFill>
                <a:latin typeface="Arial"/>
                <a:cs typeface="Arial"/>
              </a:rPr>
              <a:t> c </a:t>
            </a:r>
            <a:r>
              <a:rPr lang="cs-CZ" sz="2400" dirty="0" smtClean="0">
                <a:latin typeface="Arial"/>
                <a:cs typeface="Arial"/>
              </a:rPr>
              <a:t>je absolutní člen.</a:t>
            </a:r>
            <a:r>
              <a:rPr lang="pt-BR" sz="2400" dirty="0">
                <a:latin typeface="Arial" pitchFamily="34" charset="0"/>
                <a:cs typeface="Arial" pitchFamily="34" charset="0"/>
              </a:rPr>
              <a:t/>
            </a:r>
            <a:br>
              <a:rPr lang="pt-BR" sz="2400" dirty="0">
                <a:latin typeface="Arial" pitchFamily="34" charset="0"/>
                <a:cs typeface="Arial" pitchFamily="34" charset="0"/>
              </a:rPr>
            </a:b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Lineární rovnici vyhovuje nekonečně mnoho uspořádaných dvojic kořenů </a:t>
            </a:r>
            <a:r>
              <a:rPr lang="en-US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en-US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; 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hodnota neznámé 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hodnota neznámé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y.</a:t>
            </a:r>
          </a:p>
          <a:p>
            <a:pPr marL="0" indent="0" eaLnBrk="1" hangingPunct="1"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Nekonečně mnoho dvojic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neznamená, že 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každá dvojice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čísel 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vyhovuje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rovnici.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Vyhovují ji jen ty dvojice, pro které je po dosazení L = P. Jsou to dvojice:</a:t>
            </a:r>
          </a:p>
          <a:p>
            <a:pPr marL="0" indent="0" eaLnBrk="1" hangingPunct="1">
              <a:buNone/>
            </a:pPr>
            <a:r>
              <a:rPr lang="en-US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t, (–</a:t>
            </a:r>
            <a:r>
              <a:rPr lang="cs-CZ" sz="2400" dirty="0" err="1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– c)/b</a:t>
            </a:r>
            <a:r>
              <a:rPr lang="en-US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 = t →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dosadíme do rovnice a vyjádříme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nebo</a:t>
            </a:r>
          </a:p>
          <a:p>
            <a:pPr marL="0" indent="0" eaLnBrk="1" hangingPunct="1">
              <a:buNone/>
            </a:pPr>
            <a:r>
              <a:rPr lang="en-US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(–</a:t>
            </a:r>
            <a:r>
              <a:rPr lang="cs-CZ" sz="2400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bs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– c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)/a, s</a:t>
            </a:r>
            <a:r>
              <a:rPr lang="en-US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 = s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→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dosadíme do rovnice a vyjádříme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 </a:t>
            </a:r>
            <a:endParaRPr lang="cs-CZ" sz="2400" i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1506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dvěma neznámými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856984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grafem lineární rovnice o dvou neznámých 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pt-BR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+ c = 0</a:t>
            </a:r>
            <a:endParaRPr lang="cs-CZ" sz="2400" dirty="0"/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přímka o rovnici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solidFill>
                  <a:srgbClr val="33CC33"/>
                </a:solidFill>
                <a:latin typeface="Arial" pitchFamily="34" charset="0"/>
                <a:cs typeface="Arial" pitchFamily="34" charset="0"/>
              </a:rPr>
              <a:t>y = (−</a:t>
            </a:r>
            <a:r>
              <a:rPr lang="cs-CZ" sz="2400" dirty="0" err="1" smtClean="0">
                <a:solidFill>
                  <a:srgbClr val="33CC33"/>
                </a:solidFill>
                <a:latin typeface="Arial" pitchFamily="34" charset="0"/>
                <a:cs typeface="Arial" pitchFamily="34" charset="0"/>
              </a:rPr>
              <a:t>ax</a:t>
            </a:r>
            <a:r>
              <a:rPr lang="cs-CZ" sz="2400" dirty="0" smtClean="0">
                <a:solidFill>
                  <a:srgbClr val="33CC33"/>
                </a:solidFill>
                <a:latin typeface="Arial" pitchFamily="34" charset="0"/>
                <a:cs typeface="Arial" pitchFamily="34" charset="0"/>
              </a:rPr>
              <a:t> − c)/b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(z rovnice vyjádříme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0" indent="0" eaLnBrk="1" hangingPunct="1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 graficky znázorníme – pomocí průsečíků s osami</a:t>
            </a:r>
          </a:p>
          <a:p>
            <a:pPr marL="0" indent="0" eaLnBrk="1" hangingPunct="1">
              <a:buNone/>
            </a:pPr>
            <a:r>
              <a:rPr lang="cs-CZ" sz="2400" i="1" dirty="0" err="1">
                <a:latin typeface="Arial" pitchFamily="34" charset="0"/>
                <a:cs typeface="Arial" pitchFamily="34" charset="0"/>
              </a:rPr>
              <a:t>P</a:t>
            </a:r>
            <a:r>
              <a:rPr lang="cs-CZ" sz="2400" i="1" baseline="-25000" dirty="0" err="1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=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?; ?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(body, které leží na ose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mají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ovou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souřadnici nulovou)</a:t>
            </a:r>
          </a:p>
          <a:p>
            <a:pPr marL="0" indent="0" eaLnBrk="1" hangingPunct="1">
              <a:buNone/>
            </a:pPr>
            <a:r>
              <a:rPr lang="cs-CZ" sz="2400" i="1" dirty="0" err="1">
                <a:latin typeface="Arial" pitchFamily="34" charset="0"/>
                <a:cs typeface="Arial" pitchFamily="34" charset="0"/>
              </a:rPr>
              <a:t>P</a:t>
            </a:r>
            <a:r>
              <a:rPr lang="cs-CZ" sz="2400" i="1" baseline="-25000" dirty="0" err="1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=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?; 0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→ dosadíme do rovnice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0 a vyjádříme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x</a:t>
            </a:r>
          </a:p>
          <a:p>
            <a:pPr marL="0" indent="0" eaLnBrk="1" hangingPunct="1">
              <a:buNone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· 0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+ c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0 →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–c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→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x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–c/a; </a:t>
            </a:r>
            <a:r>
              <a:rPr lang="cs-CZ" sz="2400" i="1" dirty="0" err="1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400" i="1" baseline="-25000" dirty="0" err="1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–c/a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;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0</a:t>
            </a:r>
            <a:r>
              <a:rPr lang="en-US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]</a:t>
            </a:r>
            <a:endParaRPr lang="cs-CZ" sz="24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i="1" dirty="0" err="1">
                <a:latin typeface="Arial" pitchFamily="34" charset="0"/>
                <a:cs typeface="Arial" pitchFamily="34" charset="0"/>
              </a:rPr>
              <a:t>P</a:t>
            </a:r>
            <a:r>
              <a:rPr lang="cs-CZ" sz="2400" i="1" baseline="-25000" dirty="0" err="1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=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?; ?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(body, které leží na ose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mají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-ovou souřadnici nulovou)</a:t>
            </a:r>
          </a:p>
          <a:p>
            <a:pPr marL="0" indent="0" eaLnBrk="1" hangingPunct="1">
              <a:buNone/>
            </a:pPr>
            <a:r>
              <a:rPr lang="cs-CZ" sz="2400" i="1" dirty="0" err="1">
                <a:latin typeface="Arial" pitchFamily="34" charset="0"/>
                <a:cs typeface="Arial" pitchFamily="34" charset="0"/>
              </a:rPr>
              <a:t>P</a:t>
            </a:r>
            <a:r>
              <a:rPr lang="cs-CZ" sz="2400" i="1" baseline="-25000" dirty="0" err="1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=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0; ?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→ dosadíme do rovnice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x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0 a vyjádříme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y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· 0 +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+ c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0 →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–c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→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–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c/b; </a:t>
            </a:r>
            <a:r>
              <a:rPr lang="cs-CZ" sz="2400" i="1" dirty="0" err="1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400" i="1" baseline="-25000" dirty="0" err="1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en-US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0; –c/b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]</a:t>
            </a:r>
            <a:endParaRPr lang="cs-CZ" sz="24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pt-BR" sz="2400" dirty="0">
                <a:latin typeface="Arial" pitchFamily="34" charset="0"/>
                <a:cs typeface="Arial" pitchFamily="34" charset="0"/>
              </a:rPr>
              <a:t/>
            </a:r>
            <a:br>
              <a:rPr lang="pt-BR" sz="2400" dirty="0">
                <a:latin typeface="Arial" pitchFamily="34" charset="0"/>
                <a:cs typeface="Arial" pitchFamily="34" charset="0"/>
              </a:rPr>
            </a:b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8209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dvěma neznámými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856984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grafem lineární rovnice o dvou neznámých 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pt-BR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+ c = 0</a:t>
            </a:r>
            <a:endParaRPr lang="cs-CZ" sz="2400" dirty="0"/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přímka o rovnici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 = (−</a:t>
            </a:r>
            <a:r>
              <a:rPr lang="cs-CZ" sz="2400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− c)/b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 průsečíky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 osami</a:t>
            </a:r>
          </a:p>
          <a:p>
            <a:pPr marL="0" indent="0" eaLnBrk="1" hangingPunct="1">
              <a:buNone/>
            </a:pPr>
            <a:r>
              <a:rPr lang="cs-CZ" sz="2400" i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400" i="1" baseline="-25000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–c/a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;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0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; </a:t>
            </a:r>
            <a:r>
              <a:rPr lang="cs-CZ" sz="2400" i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400" i="1" baseline="-25000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en-US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0; –c/b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]</a:t>
            </a:r>
            <a:endParaRPr lang="cs-CZ" sz="24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pt-BR" sz="2400" dirty="0">
                <a:latin typeface="Arial" pitchFamily="34" charset="0"/>
                <a:cs typeface="Arial" pitchFamily="34" charset="0"/>
              </a:rPr>
              <a:t/>
            </a:r>
            <a:br>
              <a:rPr lang="pt-BR" sz="2400" dirty="0">
                <a:latin typeface="Arial" pitchFamily="34" charset="0"/>
                <a:cs typeface="Arial" pitchFamily="34" charset="0"/>
              </a:rPr>
            </a:b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466449" y="4462373"/>
            <a:ext cx="54006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5166749" y="2302133"/>
            <a:ext cx="0" cy="42484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2887608" y="2547382"/>
            <a:ext cx="3370627" cy="295232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700813" y="3370198"/>
            <a:ext cx="6480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latin typeface="Arial" pitchFamily="34" charset="0"/>
                <a:cs typeface="Arial" pitchFamily="34" charset="0"/>
              </a:rPr>
              <a:t>–c/b</a:t>
            </a: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43013" y="4426369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x</a:t>
            </a:r>
            <a:endParaRPr lang="cs-CZ" sz="16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38371" y="2328555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y</a:t>
            </a:r>
            <a:endParaRPr lang="cs-CZ" sz="16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42740" y="4156727"/>
            <a:ext cx="129614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i="1" dirty="0" err="1">
                <a:latin typeface="Arial" pitchFamily="34" charset="0"/>
                <a:cs typeface="Arial" pitchFamily="34" charset="0"/>
              </a:rPr>
              <a:t>P</a:t>
            </a:r>
            <a:r>
              <a:rPr lang="cs-CZ" sz="1000" i="1" baseline="-25000" dirty="0" err="1">
                <a:latin typeface="Arial" pitchFamily="34" charset="0"/>
                <a:cs typeface="Arial" pitchFamily="34" charset="0"/>
              </a:rPr>
              <a:t>x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 = </a:t>
            </a:r>
            <a:r>
              <a:rPr lang="en-US" sz="10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–c/a; 0</a:t>
            </a:r>
            <a:r>
              <a:rPr lang="en-US" sz="1000" dirty="0">
                <a:latin typeface="Arial" pitchFamily="34" charset="0"/>
                <a:cs typeface="Arial" pitchFamily="34" charset="0"/>
              </a:rPr>
              <a:t>]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78956" y="3187962"/>
            <a:ext cx="149178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i="1" dirty="0" err="1">
                <a:latin typeface="Arial" pitchFamily="34" charset="0"/>
                <a:cs typeface="Arial" pitchFamily="34" charset="0"/>
              </a:rPr>
              <a:t>P</a:t>
            </a:r>
            <a:r>
              <a:rPr lang="cs-CZ" sz="1000" i="1" baseline="-25000" dirty="0" err="1">
                <a:latin typeface="Arial" pitchFamily="34" charset="0"/>
                <a:cs typeface="Arial" pitchFamily="34" charset="0"/>
              </a:rPr>
              <a:t>y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 = </a:t>
            </a:r>
            <a:r>
              <a:rPr lang="en-US" sz="10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 0; –c/b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]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13179" y="4477762"/>
            <a:ext cx="6480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i="1" dirty="0" smtClean="0"/>
              <a:t>P</a:t>
            </a:r>
            <a:endParaRPr lang="cs-CZ" sz="10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90812" y="4493476"/>
            <a:ext cx="6480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latin typeface="Arial" pitchFamily="34" charset="0"/>
                <a:cs typeface="Arial" pitchFamily="34" charset="0"/>
              </a:rPr>
              <a:t>–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c/a</a:t>
            </a:r>
            <a:endParaRPr lang="cs-CZ" sz="10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4067944" y="4419761"/>
            <a:ext cx="0" cy="905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112060" y="3501008"/>
            <a:ext cx="12515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8162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dvěma neznámými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Řešte rovnici 3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+ 2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6 = 0: 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početně</a:t>
            </a:r>
          </a:p>
          <a:p>
            <a:pPr marL="0" indent="0" eaLnBrk="1" hangingPunct="1">
              <a:buNone/>
            </a:pPr>
            <a:r>
              <a:rPr lang="en-US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t, (–</a:t>
            </a:r>
            <a:r>
              <a:rPr lang="cs-CZ" sz="2400" dirty="0" err="1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– c)/b</a:t>
            </a:r>
            <a:r>
              <a:rPr lang="en-US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 = t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→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dosadíme do rovnice a vyjádříme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 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+ 2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– 6 =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0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→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y =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t +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6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→ 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(–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t +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6)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/2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en-US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{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t, (– 3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 +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6)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]}</a:t>
            </a:r>
            <a:endParaRPr lang="cs-CZ" sz="24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příklad dvojice: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t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= 2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→ K =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2,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∙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6)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/2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2,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ZK: L =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∙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∙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0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6 = 0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; P =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0;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P</a:t>
            </a:r>
            <a:endParaRPr lang="cs-CZ" sz="2400" i="1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nebo</a:t>
            </a:r>
          </a:p>
          <a:p>
            <a:pPr marL="0" indent="0" eaLnBrk="1" hangingPunct="1">
              <a:buNone/>
            </a:pPr>
            <a:r>
              <a:rPr lang="en-US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(–</a:t>
            </a:r>
            <a:r>
              <a:rPr lang="cs-CZ" sz="2400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bs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– c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)/a, s</a:t>
            </a:r>
            <a:r>
              <a:rPr lang="en-US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 = s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→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dosadíme do rovnice a vyjádříme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 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6 = 0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→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x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s +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→ 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(–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/3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{[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(– 2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 +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6)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, s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]}</a:t>
            </a:r>
            <a:endParaRPr lang="cs-CZ" sz="24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příklad dvojice: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–3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→ K =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∙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(– 3)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6)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/3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–3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4,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–3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i="1" dirty="0">
                <a:latin typeface="Arial" pitchFamily="34" charset="0"/>
                <a:cs typeface="Arial" pitchFamily="34" charset="0"/>
              </a:rPr>
              <a:t>ZK: L =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3 ∙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+ 2 ∙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3)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6 = 0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; P =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0;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=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P</a:t>
            </a:r>
            <a:endParaRPr lang="cs-CZ" sz="2400" i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8681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7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dvěma neznámými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Řešte rovnici 3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+ 2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6 = 0: graficky</a:t>
            </a:r>
          </a:p>
          <a:p>
            <a:pPr marL="0" indent="0" eaLnBrk="1" hangingPunct="1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vyjádříme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tj. určíme rovnici přímky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y =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–3x + 6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→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(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–3x +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6)/2 =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/2 + 3</a:t>
            </a: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 graficky znázorníme – pomocí průsečíků s osami</a:t>
            </a:r>
          </a:p>
          <a:p>
            <a:pPr marL="0" indent="0" eaLnBrk="1" hangingPunct="1">
              <a:buNone/>
            </a:pP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i="1" baseline="-25000" dirty="0" err="1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?; 0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→ dosadíme do rovnice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 0 a vyjádříme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x</a:t>
            </a:r>
          </a:p>
          <a:p>
            <a:pPr marL="0" indent="0" eaLnBrk="1" hangingPunct="1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+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 · 0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6 =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0 → 3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= 6 →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x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 2; </a:t>
            </a:r>
            <a:r>
              <a:rPr lang="cs-CZ" sz="2400" i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400" i="1" baseline="-25000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en-US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2;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0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]</a:t>
            </a:r>
            <a:endParaRPr lang="cs-CZ" sz="24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i="1" baseline="-25000" dirty="0" err="1" smtClean="0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0; ?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→ dosadíme do rovnice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x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0 a vyjádříme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y</a:t>
            </a:r>
            <a:endParaRPr lang="cs-CZ" sz="2400" i="1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3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·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0 + 2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6 = 0 →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6 →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2; </a:t>
            </a:r>
            <a:r>
              <a:rPr lang="cs-CZ" sz="2400" i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400" i="1" baseline="-25000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en-US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0; 3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]</a:t>
            </a:r>
            <a:endParaRPr lang="cs-CZ" sz="24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8211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dvěma neznámými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Řešte rovnici 3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+ 2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6 = 0: graficky</a:t>
            </a:r>
          </a:p>
          <a:p>
            <a:pPr marL="0" indent="0" eaLnBrk="1" hangingPunct="1">
              <a:spcBef>
                <a:spcPts val="1800"/>
              </a:spcBef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(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–3x +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6)/2 =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/2 + 3</a:t>
            </a:r>
          </a:p>
          <a:p>
            <a:pPr marL="0" indent="0" eaLnBrk="1" hangingPunct="1">
              <a:buNone/>
            </a:pPr>
            <a:r>
              <a:rPr lang="cs-CZ" sz="2400" i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400" i="1" baseline="-25000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en-US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2;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0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]</a:t>
            </a:r>
            <a:endParaRPr lang="cs-CZ" sz="24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i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400" i="1" baseline="-25000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en-US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0; 3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]</a:t>
            </a:r>
            <a:endParaRPr lang="cs-CZ" sz="24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34554" y="4257092"/>
            <a:ext cx="6480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2</a:t>
            </a:r>
            <a:endParaRPr lang="cs-CZ" sz="1000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2339752" y="2060848"/>
            <a:ext cx="5724636" cy="4320480"/>
            <a:chOff x="2339752" y="2060848"/>
            <a:chExt cx="5724636" cy="4320480"/>
          </a:xfrm>
        </p:grpSpPr>
        <p:cxnSp>
          <p:nvCxnSpPr>
            <p:cNvPr id="3" name="Přímá spojnice se šipkou 2"/>
            <p:cNvCxnSpPr/>
            <p:nvPr/>
          </p:nvCxnSpPr>
          <p:spPr>
            <a:xfrm>
              <a:off x="2339752" y="4293096"/>
              <a:ext cx="5400600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se šipkou 4"/>
            <p:cNvCxnSpPr/>
            <p:nvPr/>
          </p:nvCxnSpPr>
          <p:spPr>
            <a:xfrm flipV="1">
              <a:off x="5040052" y="2132856"/>
              <a:ext cx="0" cy="4248472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4283968" y="2060848"/>
              <a:ext cx="2232248" cy="37444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4860032" y="3229506"/>
              <a:ext cx="648072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000" dirty="0" smtClean="0"/>
                <a:t>3</a:t>
              </a:r>
              <a:endParaRPr lang="cs-CZ" sz="10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7416316" y="4257092"/>
              <a:ext cx="64807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i="1" dirty="0" smtClean="0"/>
                <a:t>x</a:t>
              </a:r>
              <a:endParaRPr lang="cs-CZ" sz="1600" i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5004731" y="2060848"/>
              <a:ext cx="64807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i="1" dirty="0" smtClean="0"/>
                <a:t>y</a:t>
              </a:r>
              <a:endParaRPr lang="cs-CZ" sz="1600" i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630196" y="4031486"/>
              <a:ext cx="12961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000" i="1" dirty="0" err="1">
                  <a:latin typeface="Arial" pitchFamily="34" charset="0"/>
                  <a:cs typeface="Arial" pitchFamily="34" charset="0"/>
                </a:rPr>
                <a:t>P</a:t>
              </a:r>
              <a:r>
                <a:rPr lang="cs-CZ" sz="1000" i="1" baseline="-25000" dirty="0" err="1">
                  <a:latin typeface="Arial" pitchFamily="34" charset="0"/>
                  <a:cs typeface="Arial" pitchFamily="34" charset="0"/>
                </a:rPr>
                <a:t>x</a:t>
              </a:r>
              <a:r>
                <a:rPr lang="cs-CZ" sz="1000" dirty="0">
                  <a:latin typeface="Arial" pitchFamily="34" charset="0"/>
                  <a:cs typeface="Arial" pitchFamily="34" charset="0"/>
                </a:rPr>
                <a:t> = </a:t>
              </a:r>
              <a:r>
                <a:rPr lang="en-US" sz="1000" dirty="0">
                  <a:latin typeface="Arial" pitchFamily="34" charset="0"/>
                  <a:cs typeface="Arial" pitchFamily="34" charset="0"/>
                </a:rPr>
                <a:t>[</a:t>
              </a:r>
              <a:r>
                <a:rPr lang="cs-CZ" sz="1000" dirty="0">
                  <a:latin typeface="Arial" pitchFamily="34" charset="0"/>
                  <a:cs typeface="Arial" pitchFamily="34" charset="0"/>
                </a:rPr>
                <a:t> 2; 0</a:t>
              </a:r>
              <a:r>
                <a:rPr lang="en-US" sz="1000" dirty="0">
                  <a:latin typeface="Arial" pitchFamily="34" charset="0"/>
                  <a:cs typeface="Arial" pitchFamily="34" charset="0"/>
                </a:rPr>
                <a:t>]</a:t>
              </a:r>
              <a:endParaRPr lang="cs-CZ" sz="1000" dirty="0">
                <a:latin typeface="Arial" pitchFamily="34" charset="0"/>
                <a:cs typeface="Arial" pitchFamily="34" charset="0"/>
              </a:endParaRPr>
            </a:p>
            <a:p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049318" y="3091006"/>
              <a:ext cx="12961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indent="0" eaLnBrk="1" hangingPunct="1">
                <a:buNone/>
              </a:pPr>
              <a:r>
                <a:rPr lang="cs-CZ" sz="1000" i="1" dirty="0" err="1">
                  <a:latin typeface="Arial" pitchFamily="34" charset="0"/>
                  <a:cs typeface="Arial" pitchFamily="34" charset="0"/>
                </a:rPr>
                <a:t>P</a:t>
              </a:r>
              <a:r>
                <a:rPr lang="cs-CZ" sz="1000" i="1" baseline="-25000" dirty="0" err="1">
                  <a:latin typeface="Arial" pitchFamily="34" charset="0"/>
                  <a:cs typeface="Arial" pitchFamily="34" charset="0"/>
                </a:rPr>
                <a:t>y</a:t>
              </a:r>
              <a:r>
                <a:rPr lang="cs-CZ" sz="1000" dirty="0">
                  <a:latin typeface="Arial" pitchFamily="34" charset="0"/>
                  <a:cs typeface="Arial" pitchFamily="34" charset="0"/>
                </a:rPr>
                <a:t> = </a:t>
              </a:r>
              <a:r>
                <a:rPr lang="en-US" sz="1000" dirty="0">
                  <a:latin typeface="Arial" pitchFamily="34" charset="0"/>
                  <a:cs typeface="Arial" pitchFamily="34" charset="0"/>
                </a:rPr>
                <a:t>[</a:t>
              </a:r>
              <a:r>
                <a:rPr lang="cs-CZ" sz="1000" dirty="0">
                  <a:latin typeface="Arial" pitchFamily="34" charset="0"/>
                  <a:cs typeface="Arial" pitchFamily="34" charset="0"/>
                </a:rPr>
                <a:t> 0; 3</a:t>
              </a:r>
              <a:r>
                <a:rPr lang="en-US" sz="1000" dirty="0">
                  <a:latin typeface="Arial" pitchFamily="34" charset="0"/>
                  <a:cs typeface="Arial" pitchFamily="34" charset="0"/>
                </a:rPr>
                <a:t>]</a:t>
              </a:r>
              <a:endParaRPr lang="cs-CZ" sz="1000" dirty="0">
                <a:latin typeface="Arial" pitchFamily="34" charset="0"/>
                <a:cs typeface="Arial" pitchFamily="34" charset="0"/>
              </a:endParaRPr>
            </a:p>
            <a:p>
              <a:endParaRPr lang="cs-CZ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4786482" y="4308485"/>
              <a:ext cx="648072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000" i="1" dirty="0" smtClean="0"/>
                <a:t>P</a:t>
              </a:r>
              <a:endParaRPr lang="cs-CZ" sz="1000" i="1" dirty="0"/>
            </a:p>
          </p:txBody>
        </p:sp>
      </p:grpSp>
    </p:spTree>
    <p:extLst>
      <p:ext uri="{BB962C8B-B14F-4D97-AF65-F5344CB8AC3E}">
        <p14:creationId xmlns:p14="http://schemas.microsoft.com/office/powerpoint/2010/main" val="967556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Vzájemná poloha přímek v rovině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rovnice o dvou neznámých – grafiky systém o dvou souřadnicích → rovina, souřadnicový systém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Pxy</a:t>
            </a: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2339752" y="4293096"/>
            <a:ext cx="54006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V="1">
            <a:off x="5040052" y="2132856"/>
            <a:ext cx="0" cy="42484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7416316" y="4257092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x</a:t>
            </a:r>
            <a:endParaRPr lang="cs-CZ" sz="16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04731" y="2060848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y</a:t>
            </a:r>
            <a:endParaRPr lang="cs-CZ" sz="1600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86482" y="4308485"/>
            <a:ext cx="6480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i="1" dirty="0" smtClean="0"/>
              <a:t>P</a:t>
            </a:r>
            <a:endParaRPr lang="cs-CZ" sz="1000" i="1" dirty="0"/>
          </a:p>
        </p:txBody>
      </p:sp>
    </p:spTree>
    <p:extLst>
      <p:ext uri="{BB962C8B-B14F-4D97-AF65-F5344CB8AC3E}">
        <p14:creationId xmlns:p14="http://schemas.microsoft.com/office/powerpoint/2010/main" val="1513900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Vzájemná poloha přímek v rovině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dvě přímky v rovině – vzájemná poloha – různoběžky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jeden společný bod – průsečík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x;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y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2339752" y="4293096"/>
            <a:ext cx="54006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V="1">
            <a:off x="5040052" y="2132856"/>
            <a:ext cx="0" cy="42484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7416316" y="4257092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x</a:t>
            </a:r>
            <a:endParaRPr lang="cs-CZ" sz="16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04731" y="2060848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y</a:t>
            </a:r>
            <a:endParaRPr lang="cs-CZ" sz="1600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86482" y="4308485"/>
            <a:ext cx="6480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i="1" dirty="0" smtClean="0"/>
              <a:t>P</a:t>
            </a:r>
            <a:endParaRPr lang="cs-CZ" sz="1000" i="1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131840" y="2780928"/>
            <a:ext cx="4176464" cy="2592288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419872" y="2780928"/>
            <a:ext cx="6480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i="1" dirty="0" smtClean="0"/>
              <a:t>y</a:t>
            </a:r>
            <a:r>
              <a:rPr lang="cs-CZ" sz="1000" i="1" baseline="-25000" dirty="0" smtClean="0"/>
              <a:t>1</a:t>
            </a:r>
            <a:endParaRPr lang="cs-CZ" sz="1000" i="1" baseline="-250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4572000" y="3429000"/>
            <a:ext cx="2592288" cy="2520280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711677" y="3717032"/>
            <a:ext cx="6480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i="1" dirty="0" smtClean="0"/>
              <a:t>y</a:t>
            </a:r>
            <a:r>
              <a:rPr lang="cs-CZ" sz="1000" i="1" baseline="-25000" dirty="0" smtClean="0"/>
              <a:t>2</a:t>
            </a:r>
            <a:endParaRPr lang="cs-CZ" sz="1000" i="1" baseline="-25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522" y="4426369"/>
            <a:ext cx="10487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i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 = </a:t>
            </a:r>
            <a:r>
              <a:rPr lang="en-US" sz="10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x; </a:t>
            </a:r>
            <a:r>
              <a:rPr lang="cs-CZ" sz="1000" i="1" dirty="0">
                <a:latin typeface="Arial" pitchFamily="34" charset="0"/>
                <a:cs typeface="Arial" pitchFamily="34" charset="0"/>
              </a:rPr>
              <a:t>y</a:t>
            </a:r>
            <a:r>
              <a:rPr lang="en-US" sz="1000" dirty="0">
                <a:latin typeface="Arial" pitchFamily="34" charset="0"/>
                <a:cs typeface="Arial" pitchFamily="34" charset="0"/>
              </a:rPr>
              <a:t>]</a:t>
            </a:r>
            <a:endParaRPr lang="cs-CZ" sz="1000" dirty="0">
              <a:latin typeface="Arial" pitchFamily="34" charset="0"/>
              <a:cs typeface="Arial" pitchFamily="34" charset="0"/>
            </a:endParaRPr>
          </a:p>
          <a:p>
            <a:endParaRPr lang="cs-CZ" sz="1000" i="1" dirty="0"/>
          </a:p>
        </p:txBody>
      </p:sp>
    </p:spTree>
    <p:extLst>
      <p:ext uri="{BB962C8B-B14F-4D97-AF65-F5344CB8AC3E}">
        <p14:creationId xmlns:p14="http://schemas.microsoft.com/office/powerpoint/2010/main" val="531569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Vzájemná poloha přímek v rovině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dvě přímky v rovině – vzájemná poloha – rovnoběžky různé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nemají společné body</a:t>
            </a:r>
          </a:p>
          <a:p>
            <a:pPr marL="0" indent="0" eaLnBrk="1" hangingPunct="1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2339752" y="4293096"/>
            <a:ext cx="54006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V="1">
            <a:off x="5040052" y="2132856"/>
            <a:ext cx="0" cy="42484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7416316" y="4257092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x</a:t>
            </a:r>
            <a:endParaRPr lang="cs-CZ" sz="16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04731" y="2060848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y</a:t>
            </a:r>
            <a:endParaRPr lang="cs-CZ" sz="1600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86482" y="4308485"/>
            <a:ext cx="6480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i="1" dirty="0" smtClean="0"/>
              <a:t>P</a:t>
            </a:r>
            <a:endParaRPr lang="cs-CZ" sz="1000" i="1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131840" y="2780928"/>
            <a:ext cx="4176464" cy="2592288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419872" y="2780928"/>
            <a:ext cx="6480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i="1" dirty="0" smtClean="0"/>
              <a:t>y</a:t>
            </a:r>
            <a:r>
              <a:rPr lang="cs-CZ" sz="1000" i="1" baseline="-25000" dirty="0" smtClean="0"/>
              <a:t>1</a:t>
            </a:r>
            <a:endParaRPr lang="cs-CZ" sz="1000" i="1" baseline="-25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16821" y="2276291"/>
            <a:ext cx="6480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i="1" dirty="0" smtClean="0"/>
              <a:t>y</a:t>
            </a:r>
            <a:r>
              <a:rPr lang="cs-CZ" sz="1000" i="1" baseline="-25000" dirty="0" smtClean="0"/>
              <a:t>2</a:t>
            </a:r>
            <a:endParaRPr lang="cs-CZ" sz="1000" i="1" baseline="-25000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3564571" y="2399402"/>
            <a:ext cx="4176464" cy="2592288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0634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Vzájemná poloha přímek v rovině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dvě přímky v rovině – vzájemná poloha – rovnoběžky totožné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nekonečně mnoho společných bodů –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t; f(t)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=</a:t>
            </a:r>
          </a:p>
          <a:p>
            <a:pPr marL="0" indent="0" eaLnBrk="1" hangingPunct="1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f(s); s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→ jedna rovnice o dvou neznámých</a:t>
            </a: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2339752" y="4293096"/>
            <a:ext cx="54006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V="1">
            <a:off x="5040052" y="2636912"/>
            <a:ext cx="0" cy="37444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7416316" y="4257092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x</a:t>
            </a:r>
            <a:endParaRPr lang="cs-CZ" sz="16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13172" y="2581935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y</a:t>
            </a:r>
            <a:endParaRPr lang="cs-CZ" sz="1600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86482" y="4308485"/>
            <a:ext cx="6480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i="1" dirty="0" smtClean="0"/>
              <a:t>P</a:t>
            </a:r>
            <a:endParaRPr lang="cs-CZ" sz="1000" i="1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131840" y="2780928"/>
            <a:ext cx="4176464" cy="2592288"/>
          </a:xfrm>
          <a:prstGeom prst="straightConnector1">
            <a:avLst/>
          </a:prstGeom>
          <a:ln w="19050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419872" y="2708920"/>
            <a:ext cx="6480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i="1" dirty="0" smtClean="0"/>
              <a:t>y</a:t>
            </a:r>
            <a:r>
              <a:rPr lang="cs-CZ" sz="1000" i="1" baseline="-25000" dirty="0" smtClean="0"/>
              <a:t>1</a:t>
            </a:r>
            <a:r>
              <a:rPr lang="cs-CZ" sz="1000" i="1" dirty="0" smtClean="0"/>
              <a:t> = y</a:t>
            </a:r>
            <a:r>
              <a:rPr lang="cs-CZ" sz="1000" i="1" baseline="-25000" dirty="0" smtClean="0"/>
              <a:t>2</a:t>
            </a:r>
            <a:r>
              <a:rPr lang="cs-CZ" sz="1000" i="1" dirty="0" smtClean="0"/>
              <a:t> </a:t>
            </a:r>
            <a:endParaRPr lang="cs-CZ" sz="1000" i="1" dirty="0"/>
          </a:p>
        </p:txBody>
      </p:sp>
    </p:spTree>
    <p:extLst>
      <p:ext uri="{BB962C8B-B14F-4D97-AF65-F5344CB8AC3E}">
        <p14:creationId xmlns:p14="http://schemas.microsoft.com/office/powerpoint/2010/main" val="49935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lvl="0"/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Grafické řešení soustavy dvou lineárních rovnic</a:t>
            </a:r>
            <a:endParaRPr lang="cs-CZ" sz="3200" b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0229844"/>
              </p:ext>
            </p:extLst>
          </p:nvPr>
        </p:nvGraphicFramePr>
        <p:xfrm>
          <a:off x="503784" y="6149858"/>
          <a:ext cx="1774825" cy="4079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98" name="Rovnice" r:id="rId3" imgW="939600" imgH="215640" progId="Equation.3">
                  <p:embed/>
                </p:oleObj>
              </mc:Choice>
              <mc:Fallback>
                <p:oleObj name="Rovnice" r:id="rId3" imgW="93960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3784" y="6149858"/>
                        <a:ext cx="1774825" cy="4079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7412257"/>
              </p:ext>
            </p:extLst>
          </p:nvPr>
        </p:nvGraphicFramePr>
        <p:xfrm>
          <a:off x="539552" y="1854599"/>
          <a:ext cx="2460175" cy="10833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99" name="Rovnice" r:id="rId5" imgW="1384200" imgH="609480" progId="Equation.3">
                  <p:embed/>
                </p:oleObj>
              </mc:Choice>
              <mc:Fallback>
                <p:oleObj name="Rovnice" r:id="rId5" imgW="1384200" imgH="609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39552" y="1854599"/>
                        <a:ext cx="2460175" cy="10833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80267855"/>
              </p:ext>
            </p:extLst>
          </p:nvPr>
        </p:nvGraphicFramePr>
        <p:xfrm>
          <a:off x="543583" y="3109415"/>
          <a:ext cx="3035682" cy="143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0" name="Rovnice" r:id="rId7" imgW="1714320" imgH="812520" progId="Equation.3">
                  <p:embed/>
                </p:oleObj>
              </mc:Choice>
              <mc:Fallback>
                <p:oleObj name="Rovnice" r:id="rId7" imgW="1714320" imgH="8125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43583" y="3109415"/>
                        <a:ext cx="3035682" cy="14391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78277633"/>
              </p:ext>
            </p:extLst>
          </p:nvPr>
        </p:nvGraphicFramePr>
        <p:xfrm>
          <a:off x="540346" y="4548553"/>
          <a:ext cx="2664296" cy="1504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1" name="Rovnice" r:id="rId9" imgW="1574640" imgH="888840" progId="Equation.3">
                  <p:embed/>
                </p:oleObj>
              </mc:Choice>
              <mc:Fallback>
                <p:oleObj name="Rovnice" r:id="rId9" imgW="1574640" imgH="8888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540346" y="4548553"/>
                        <a:ext cx="2664296" cy="15040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7" name="Přímá spojnice se šipkou 16"/>
          <p:cNvCxnSpPr>
            <a:cxnSpLocks noChangeShapeType="1"/>
          </p:cNvCxnSpPr>
          <p:nvPr/>
        </p:nvCxnSpPr>
        <p:spPr bwMode="auto">
          <a:xfrm>
            <a:off x="4148614" y="4532422"/>
            <a:ext cx="4109901" cy="0"/>
          </a:xfrm>
          <a:prstGeom prst="straightConnector1">
            <a:avLst/>
          </a:prstGeom>
          <a:noFill/>
          <a:ln w="19050">
            <a:solidFill>
              <a:schemeClr val="tx1">
                <a:lumMod val="100000"/>
                <a:lumOff val="0"/>
              </a:schemeClr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9" name="Přímá spojnice se šipkou 18"/>
          <p:cNvCxnSpPr>
            <a:cxnSpLocks noChangeShapeType="1"/>
          </p:cNvCxnSpPr>
          <p:nvPr/>
        </p:nvCxnSpPr>
        <p:spPr bwMode="auto">
          <a:xfrm flipV="1">
            <a:off x="5871195" y="1111904"/>
            <a:ext cx="0" cy="5467695"/>
          </a:xfrm>
          <a:prstGeom prst="straightConnector1">
            <a:avLst/>
          </a:prstGeom>
          <a:noFill/>
          <a:ln w="19050">
            <a:solidFill>
              <a:schemeClr val="tx1">
                <a:lumMod val="100000"/>
                <a:lumOff val="0"/>
              </a:schemeClr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1" name="Přímá spojnice 20"/>
          <p:cNvCxnSpPr/>
          <p:nvPr/>
        </p:nvCxnSpPr>
        <p:spPr>
          <a:xfrm>
            <a:off x="6449068" y="4475158"/>
            <a:ext cx="0" cy="1467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 pole 13"/>
          <p:cNvSpPr txBox="1"/>
          <p:nvPr/>
        </p:nvSpPr>
        <p:spPr>
          <a:xfrm>
            <a:off x="6394969" y="4239650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 smtClean="0">
                <a:effectLst/>
                <a:ea typeface="Calibri"/>
                <a:cs typeface="Times New Roman"/>
              </a:rPr>
              <a:t>P</a:t>
            </a:r>
            <a:r>
              <a:rPr lang="cs-CZ" sz="1100" baseline="-25000" dirty="0" smtClean="0">
                <a:effectLst/>
                <a:ea typeface="Calibri"/>
                <a:cs typeface="Times New Roman"/>
              </a:rPr>
              <a:t>x1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23" name="Textové pole 14"/>
          <p:cNvSpPr txBox="1"/>
          <p:nvPr/>
        </p:nvSpPr>
        <p:spPr>
          <a:xfrm>
            <a:off x="5918737" y="2331386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 smtClean="0">
                <a:effectLst/>
                <a:ea typeface="Calibri"/>
                <a:cs typeface="Times New Roman"/>
              </a:rPr>
              <a:t>P</a:t>
            </a:r>
            <a:r>
              <a:rPr lang="cs-CZ" sz="1100" baseline="-25000" dirty="0" smtClean="0">
                <a:effectLst/>
                <a:ea typeface="Calibri"/>
                <a:cs typeface="Times New Roman"/>
              </a:rPr>
              <a:t>y1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5797424" y="5297824"/>
            <a:ext cx="122952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254805" y="4475158"/>
            <a:ext cx="0" cy="1467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 pole 17"/>
          <p:cNvSpPr txBox="1"/>
          <p:nvPr/>
        </p:nvSpPr>
        <p:spPr>
          <a:xfrm>
            <a:off x="6127754" y="4621948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P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x2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5823654" y="2506404"/>
            <a:ext cx="122952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 pole 19"/>
          <p:cNvSpPr txBox="1"/>
          <p:nvPr/>
        </p:nvSpPr>
        <p:spPr>
          <a:xfrm>
            <a:off x="5442504" y="5217171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>
                <a:effectLst/>
                <a:ea typeface="Calibri"/>
                <a:cs typeface="Times New Roman"/>
              </a:rPr>
              <a:t>P</a:t>
            </a:r>
            <a:r>
              <a:rPr lang="cs-CZ" sz="1100" baseline="-25000">
                <a:effectLst/>
                <a:ea typeface="Calibri"/>
                <a:cs typeface="Times New Roman"/>
              </a:rPr>
              <a:t>y2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5365454" y="1909568"/>
            <a:ext cx="2209851" cy="43246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 pole 21"/>
          <p:cNvSpPr txBox="1"/>
          <p:nvPr/>
        </p:nvSpPr>
        <p:spPr>
          <a:xfrm>
            <a:off x="5332920" y="1456295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y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1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5497422" y="1111904"/>
            <a:ext cx="1346730" cy="48359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 pole 23"/>
          <p:cNvSpPr txBox="1"/>
          <p:nvPr/>
        </p:nvSpPr>
        <p:spPr>
          <a:xfrm>
            <a:off x="6483937" y="4043423"/>
            <a:ext cx="1567224" cy="320195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P</a:t>
            </a:r>
            <a:r>
              <a:rPr lang="cs-CZ" sz="1100" dirty="0">
                <a:effectLst/>
                <a:ea typeface="Calibri"/>
                <a:cs typeface="Times New Roman"/>
              </a:rPr>
              <a:t>=</a:t>
            </a:r>
            <a:r>
              <a:rPr lang="en-US" sz="1100" dirty="0">
                <a:effectLst/>
                <a:ea typeface="Calibri"/>
                <a:cs typeface="Times New Roman"/>
              </a:rPr>
              <a:t>{</a:t>
            </a:r>
            <a:r>
              <a:rPr lang="cs-CZ" sz="1100" dirty="0">
                <a:effectLst/>
                <a:ea typeface="Calibri"/>
                <a:cs typeface="Times New Roman"/>
              </a:rPr>
              <a:t>[2;1</a:t>
            </a:r>
            <a:r>
              <a:rPr lang="en-US" sz="1100" dirty="0" smtClean="0">
                <a:effectLst/>
                <a:ea typeface="Calibri"/>
                <a:cs typeface="Times New Roman"/>
              </a:rPr>
              <a:t>]}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34" name="Ovál 33"/>
          <p:cNvSpPr/>
          <p:nvPr/>
        </p:nvSpPr>
        <p:spPr>
          <a:xfrm>
            <a:off x="6352346" y="4240456"/>
            <a:ext cx="69673" cy="685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5" name="Textové pole 25"/>
          <p:cNvSpPr txBox="1"/>
          <p:nvPr/>
        </p:nvSpPr>
        <p:spPr>
          <a:xfrm>
            <a:off x="6909783" y="3068960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y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2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36" name="Textové pole 28"/>
          <p:cNvSpPr txBox="1"/>
          <p:nvPr/>
        </p:nvSpPr>
        <p:spPr>
          <a:xfrm>
            <a:off x="8258515" y="4313044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x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37" name="Textové pole 29"/>
          <p:cNvSpPr txBox="1"/>
          <p:nvPr/>
        </p:nvSpPr>
        <p:spPr>
          <a:xfrm>
            <a:off x="5883732" y="1066738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y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5797424" y="4292074"/>
            <a:ext cx="149181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 pole 84"/>
          <p:cNvSpPr txBox="1"/>
          <p:nvPr/>
        </p:nvSpPr>
        <p:spPr>
          <a:xfrm>
            <a:off x="5538406" y="3992043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>
                <a:effectLst/>
                <a:ea typeface="Calibri"/>
                <a:cs typeface="Times New Roman"/>
              </a:rPr>
              <a:t>1</a:t>
            </a:r>
          </a:p>
        </p:txBody>
      </p:sp>
      <p:sp>
        <p:nvSpPr>
          <p:cNvPr id="40" name="Textové pole 92"/>
          <p:cNvSpPr txBox="1"/>
          <p:nvPr/>
        </p:nvSpPr>
        <p:spPr>
          <a:xfrm>
            <a:off x="5299880" y="4478384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>
                <a:effectLst/>
                <a:ea typeface="Calibri"/>
                <a:cs typeface="Times New Roman"/>
              </a:rPr>
              <a:t>-1</a:t>
            </a:r>
          </a:p>
        </p:txBody>
      </p:sp>
      <p:cxnSp>
        <p:nvCxnSpPr>
          <p:cNvPr id="41" name="Přímá spojnice 40"/>
          <p:cNvCxnSpPr/>
          <p:nvPr/>
        </p:nvCxnSpPr>
        <p:spPr>
          <a:xfrm>
            <a:off x="5621194" y="4475158"/>
            <a:ext cx="0" cy="1467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476206" y="141277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Grafick</a:t>
            </a:r>
            <a:r>
              <a:rPr lang="cs-CZ" dirty="0" smtClean="0"/>
              <a:t>y řešte soustavu rovnic: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5878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7" grpId="0"/>
      <p:bldP spid="29" grpId="0"/>
      <p:bldP spid="31" grpId="0"/>
      <p:bldP spid="34" grpId="0" animBg="1"/>
      <p:bldP spid="35" grpId="0"/>
      <p:bldP spid="36" grpId="0"/>
      <p:bldP spid="37" grpId="0"/>
      <p:bldP spid="39" grpId="0"/>
      <p:bldP spid="4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lvl="0"/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Grafické řešení soustavy dvou lineárních rovnic</a:t>
            </a:r>
            <a:endParaRPr lang="cs-CZ" sz="3200" b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36660812"/>
              </p:ext>
            </p:extLst>
          </p:nvPr>
        </p:nvGraphicFramePr>
        <p:xfrm>
          <a:off x="683568" y="4858163"/>
          <a:ext cx="911225" cy="407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2" name="Rovnice" r:id="rId3" imgW="482400" imgH="215640" progId="Equation.3">
                  <p:embed/>
                </p:oleObj>
              </mc:Choice>
              <mc:Fallback>
                <p:oleObj name="Rovnice" r:id="rId3" imgW="48240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83568" y="4858163"/>
                        <a:ext cx="911225" cy="4079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76949036"/>
              </p:ext>
            </p:extLst>
          </p:nvPr>
        </p:nvGraphicFramePr>
        <p:xfrm>
          <a:off x="461963" y="2011363"/>
          <a:ext cx="2617787" cy="768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3" name="Rovnice" r:id="rId5" imgW="1473120" imgH="431640" progId="Equation.3">
                  <p:embed/>
                </p:oleObj>
              </mc:Choice>
              <mc:Fallback>
                <p:oleObj name="Rovnice" r:id="rId5" imgW="147312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61963" y="2011363"/>
                        <a:ext cx="2617787" cy="768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43306651"/>
              </p:ext>
            </p:extLst>
          </p:nvPr>
        </p:nvGraphicFramePr>
        <p:xfrm>
          <a:off x="479282" y="2858925"/>
          <a:ext cx="1439862" cy="809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4" name="Rovnice" r:id="rId7" imgW="812520" imgH="457200" progId="Equation.3">
                  <p:embed/>
                </p:oleObj>
              </mc:Choice>
              <mc:Fallback>
                <p:oleObj name="Rovnice" r:id="rId7" imgW="812520" imgH="4572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79282" y="2858925"/>
                        <a:ext cx="1439862" cy="8096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126225"/>
              </p:ext>
            </p:extLst>
          </p:nvPr>
        </p:nvGraphicFramePr>
        <p:xfrm>
          <a:off x="664868" y="3861984"/>
          <a:ext cx="2513013" cy="825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5" name="Rovnice" r:id="rId9" imgW="1485720" imgH="482400" progId="Equation.3">
                  <p:embed/>
                </p:oleObj>
              </mc:Choice>
              <mc:Fallback>
                <p:oleObj name="Rovnice" r:id="rId9" imgW="1485720" imgH="4824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664868" y="3861984"/>
                        <a:ext cx="2513013" cy="825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7" name="Přímá spojnice se šipkou 16"/>
          <p:cNvCxnSpPr>
            <a:cxnSpLocks noChangeShapeType="1"/>
          </p:cNvCxnSpPr>
          <p:nvPr/>
        </p:nvCxnSpPr>
        <p:spPr bwMode="auto">
          <a:xfrm>
            <a:off x="4148614" y="4532422"/>
            <a:ext cx="4109901" cy="0"/>
          </a:xfrm>
          <a:prstGeom prst="straightConnector1">
            <a:avLst/>
          </a:prstGeom>
          <a:noFill/>
          <a:ln w="19050">
            <a:solidFill>
              <a:schemeClr val="tx1">
                <a:lumMod val="100000"/>
                <a:lumOff val="0"/>
              </a:schemeClr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9" name="Přímá spojnice se šipkou 18"/>
          <p:cNvCxnSpPr>
            <a:cxnSpLocks noChangeShapeType="1"/>
          </p:cNvCxnSpPr>
          <p:nvPr/>
        </p:nvCxnSpPr>
        <p:spPr bwMode="auto">
          <a:xfrm flipV="1">
            <a:off x="5871195" y="1111904"/>
            <a:ext cx="0" cy="5467695"/>
          </a:xfrm>
          <a:prstGeom prst="straightConnector1">
            <a:avLst/>
          </a:prstGeom>
          <a:noFill/>
          <a:ln w="19050">
            <a:solidFill>
              <a:schemeClr val="tx1">
                <a:lumMod val="100000"/>
                <a:lumOff val="0"/>
              </a:schemeClr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1" name="Přímá spojnice 20"/>
          <p:cNvCxnSpPr/>
          <p:nvPr/>
        </p:nvCxnSpPr>
        <p:spPr>
          <a:xfrm>
            <a:off x="4860032" y="4459027"/>
            <a:ext cx="0" cy="1467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 pole 13"/>
          <p:cNvSpPr txBox="1"/>
          <p:nvPr/>
        </p:nvSpPr>
        <p:spPr>
          <a:xfrm>
            <a:off x="4538718" y="4224492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P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x1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23" name="Textové pole 14"/>
          <p:cNvSpPr txBox="1"/>
          <p:nvPr/>
        </p:nvSpPr>
        <p:spPr>
          <a:xfrm>
            <a:off x="5975547" y="2918927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P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y1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5823654" y="5373216"/>
            <a:ext cx="122952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504722" y="4475158"/>
            <a:ext cx="0" cy="1467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 pole 17"/>
          <p:cNvSpPr txBox="1"/>
          <p:nvPr/>
        </p:nvSpPr>
        <p:spPr>
          <a:xfrm>
            <a:off x="6514831" y="4604559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P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x2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5823654" y="3068960"/>
            <a:ext cx="122952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 pole 19"/>
          <p:cNvSpPr txBox="1"/>
          <p:nvPr/>
        </p:nvSpPr>
        <p:spPr>
          <a:xfrm>
            <a:off x="5451617" y="5263338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P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y2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5148065" y="2420888"/>
            <a:ext cx="2926218" cy="39604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 pole 21"/>
          <p:cNvSpPr txBox="1"/>
          <p:nvPr/>
        </p:nvSpPr>
        <p:spPr>
          <a:xfrm>
            <a:off x="6240136" y="2420888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y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1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 flipH="1">
            <a:off x="4059933" y="1677279"/>
            <a:ext cx="2846454" cy="39594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 pole 25"/>
          <p:cNvSpPr txBox="1"/>
          <p:nvPr/>
        </p:nvSpPr>
        <p:spPr>
          <a:xfrm>
            <a:off x="7143247" y="3047313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y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2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36" name="Textové pole 28"/>
          <p:cNvSpPr txBox="1"/>
          <p:nvPr/>
        </p:nvSpPr>
        <p:spPr>
          <a:xfrm>
            <a:off x="8258515" y="4313044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x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37" name="Textové pole 29"/>
          <p:cNvSpPr txBox="1"/>
          <p:nvPr/>
        </p:nvSpPr>
        <p:spPr>
          <a:xfrm>
            <a:off x="5883732" y="1066738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y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5797424" y="4292074"/>
            <a:ext cx="149181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 pole 84"/>
          <p:cNvSpPr txBox="1"/>
          <p:nvPr/>
        </p:nvSpPr>
        <p:spPr>
          <a:xfrm>
            <a:off x="5538406" y="3992043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>
                <a:effectLst/>
                <a:ea typeface="Calibri"/>
                <a:cs typeface="Times New Roman"/>
              </a:rPr>
              <a:t>1</a:t>
            </a:r>
          </a:p>
        </p:txBody>
      </p:sp>
      <p:sp>
        <p:nvSpPr>
          <p:cNvPr id="40" name="Textové pole 92"/>
          <p:cNvSpPr txBox="1"/>
          <p:nvPr/>
        </p:nvSpPr>
        <p:spPr>
          <a:xfrm>
            <a:off x="5299880" y="4478384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>
                <a:effectLst/>
                <a:ea typeface="Calibri"/>
                <a:cs typeface="Times New Roman"/>
              </a:rPr>
              <a:t>-1</a:t>
            </a:r>
          </a:p>
        </p:txBody>
      </p:sp>
      <p:cxnSp>
        <p:nvCxnSpPr>
          <p:cNvPr id="41" name="Přímá spojnice 40"/>
          <p:cNvCxnSpPr/>
          <p:nvPr/>
        </p:nvCxnSpPr>
        <p:spPr>
          <a:xfrm>
            <a:off x="5621194" y="4475158"/>
            <a:ext cx="0" cy="1467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476206" y="141277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Grafick</a:t>
            </a:r>
            <a:r>
              <a:rPr lang="cs-CZ" dirty="0" smtClean="0"/>
              <a:t>y řešte soustavu rovnic:</a:t>
            </a:r>
            <a:endParaRPr lang="cs-CZ" dirty="0"/>
          </a:p>
        </p:txBody>
      </p:sp>
      <p:sp>
        <p:nvSpPr>
          <p:cNvPr id="2" name="Pravá složená závorka 1"/>
          <p:cNvSpPr/>
          <p:nvPr/>
        </p:nvSpPr>
        <p:spPr>
          <a:xfrm>
            <a:off x="1921375" y="2975620"/>
            <a:ext cx="260690" cy="532946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82065" y="2918927"/>
            <a:ext cx="23179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rovnoběžky, protože mají shodné </a:t>
            </a:r>
            <a:r>
              <a:rPr lang="cs-CZ" i="1" dirty="0" smtClean="0"/>
              <a:t>a</a:t>
            </a:r>
            <a:endParaRPr lang="cs-CZ" i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11560" y="5283563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soustava nemá řešení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192219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7" grpId="0"/>
      <p:bldP spid="29" grpId="0"/>
      <p:bldP spid="31" grpId="0"/>
      <p:bldP spid="35" grpId="0"/>
      <p:bldP spid="36" grpId="0"/>
      <p:bldP spid="37" grpId="0"/>
      <p:bldP spid="39" grpId="0"/>
      <p:bldP spid="40" grpId="0"/>
      <p:bldP spid="2" grpId="0" animBg="1"/>
      <p:bldP spid="3" grpId="0"/>
      <p:bldP spid="4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lvl="0"/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Grafické řešení soustavy dvou lineárních rovnic</a:t>
            </a:r>
            <a:endParaRPr lang="cs-CZ" sz="3200" b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2999810"/>
              </p:ext>
            </p:extLst>
          </p:nvPr>
        </p:nvGraphicFramePr>
        <p:xfrm>
          <a:off x="720570" y="4887435"/>
          <a:ext cx="2973388" cy="407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0" name="Rovnice" r:id="rId3" imgW="1574640" imgH="215640" progId="Equation.3">
                  <p:embed/>
                </p:oleObj>
              </mc:Choice>
              <mc:Fallback>
                <p:oleObj name="Rovnice" r:id="rId3" imgW="157464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20570" y="4887435"/>
                        <a:ext cx="2973388" cy="4079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60799727"/>
              </p:ext>
            </p:extLst>
          </p:nvPr>
        </p:nvGraphicFramePr>
        <p:xfrm>
          <a:off x="731838" y="2011363"/>
          <a:ext cx="2076450" cy="768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1" name="Rovnice" r:id="rId5" imgW="1168200" imgH="431640" progId="Equation.3">
                  <p:embed/>
                </p:oleObj>
              </mc:Choice>
              <mc:Fallback>
                <p:oleObj name="Rovnice" r:id="rId5" imgW="116820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31838" y="2011363"/>
                        <a:ext cx="2076450" cy="768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86012623"/>
              </p:ext>
            </p:extLst>
          </p:nvPr>
        </p:nvGraphicFramePr>
        <p:xfrm>
          <a:off x="715385" y="2858579"/>
          <a:ext cx="1597025" cy="809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2" name="Rovnice" r:id="rId7" imgW="901440" imgH="457200" progId="Equation.3">
                  <p:embed/>
                </p:oleObj>
              </mc:Choice>
              <mc:Fallback>
                <p:oleObj name="Rovnice" r:id="rId7" imgW="901440" imgH="4572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715385" y="2858579"/>
                        <a:ext cx="1597025" cy="8096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10874321"/>
              </p:ext>
            </p:extLst>
          </p:nvPr>
        </p:nvGraphicFramePr>
        <p:xfrm>
          <a:off x="771525" y="3862388"/>
          <a:ext cx="2298700" cy="825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3" name="Rovnice" r:id="rId9" imgW="1358640" imgH="482400" progId="Equation.3">
                  <p:embed/>
                </p:oleObj>
              </mc:Choice>
              <mc:Fallback>
                <p:oleObj name="Rovnice" r:id="rId9" imgW="1358640" imgH="4824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771525" y="3862388"/>
                        <a:ext cx="2298700" cy="825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7" name="Přímá spojnice se šipkou 16"/>
          <p:cNvCxnSpPr>
            <a:cxnSpLocks noChangeShapeType="1"/>
          </p:cNvCxnSpPr>
          <p:nvPr/>
        </p:nvCxnSpPr>
        <p:spPr bwMode="auto">
          <a:xfrm>
            <a:off x="4148614" y="4532422"/>
            <a:ext cx="4109901" cy="0"/>
          </a:xfrm>
          <a:prstGeom prst="straightConnector1">
            <a:avLst/>
          </a:prstGeom>
          <a:noFill/>
          <a:ln w="19050">
            <a:solidFill>
              <a:schemeClr val="tx1">
                <a:lumMod val="100000"/>
                <a:lumOff val="0"/>
              </a:schemeClr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9" name="Přímá spojnice se šipkou 18"/>
          <p:cNvCxnSpPr>
            <a:cxnSpLocks noChangeShapeType="1"/>
          </p:cNvCxnSpPr>
          <p:nvPr/>
        </p:nvCxnSpPr>
        <p:spPr bwMode="auto">
          <a:xfrm flipV="1">
            <a:off x="5871195" y="1111904"/>
            <a:ext cx="0" cy="5467695"/>
          </a:xfrm>
          <a:prstGeom prst="straightConnector1">
            <a:avLst/>
          </a:prstGeom>
          <a:noFill/>
          <a:ln w="19050">
            <a:solidFill>
              <a:schemeClr val="tx1">
                <a:lumMod val="100000"/>
                <a:lumOff val="0"/>
              </a:schemeClr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1" name="Přímá spojnice 20"/>
          <p:cNvCxnSpPr/>
          <p:nvPr/>
        </p:nvCxnSpPr>
        <p:spPr>
          <a:xfrm>
            <a:off x="6948264" y="4480953"/>
            <a:ext cx="0" cy="1467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 pole 13"/>
          <p:cNvSpPr txBox="1"/>
          <p:nvPr/>
        </p:nvSpPr>
        <p:spPr>
          <a:xfrm>
            <a:off x="6732240" y="4500556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P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x1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23" name="Textové pole 14"/>
          <p:cNvSpPr txBox="1"/>
          <p:nvPr/>
        </p:nvSpPr>
        <p:spPr>
          <a:xfrm>
            <a:off x="5975547" y="2918927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P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y1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27" name="Textové pole 17"/>
          <p:cNvSpPr txBox="1"/>
          <p:nvPr/>
        </p:nvSpPr>
        <p:spPr>
          <a:xfrm>
            <a:off x="6914982" y="4238186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P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x2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5823654" y="3068960"/>
            <a:ext cx="122952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 pole 19"/>
          <p:cNvSpPr txBox="1"/>
          <p:nvPr/>
        </p:nvSpPr>
        <p:spPr>
          <a:xfrm>
            <a:off x="5465725" y="2919721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P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y2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4932040" y="1617780"/>
            <a:ext cx="2910057" cy="4147786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 pole 21"/>
          <p:cNvSpPr txBox="1"/>
          <p:nvPr/>
        </p:nvSpPr>
        <p:spPr>
          <a:xfrm>
            <a:off x="4826751" y="1782108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y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1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860032" y="1597442"/>
            <a:ext cx="2925842" cy="414778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 pole 25"/>
          <p:cNvSpPr txBox="1"/>
          <p:nvPr/>
        </p:nvSpPr>
        <p:spPr>
          <a:xfrm>
            <a:off x="7236296" y="4733119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y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2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36" name="Textové pole 28"/>
          <p:cNvSpPr txBox="1"/>
          <p:nvPr/>
        </p:nvSpPr>
        <p:spPr>
          <a:xfrm>
            <a:off x="8258515" y="4313044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x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37" name="Textové pole 29"/>
          <p:cNvSpPr txBox="1"/>
          <p:nvPr/>
        </p:nvSpPr>
        <p:spPr>
          <a:xfrm>
            <a:off x="5883732" y="1066738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y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5797424" y="4292074"/>
            <a:ext cx="149181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 pole 84"/>
          <p:cNvSpPr txBox="1"/>
          <p:nvPr/>
        </p:nvSpPr>
        <p:spPr>
          <a:xfrm>
            <a:off x="5538406" y="3992043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>
                <a:effectLst/>
                <a:ea typeface="Calibri"/>
                <a:cs typeface="Times New Roman"/>
              </a:rPr>
              <a:t>1</a:t>
            </a:r>
          </a:p>
        </p:txBody>
      </p:sp>
      <p:sp>
        <p:nvSpPr>
          <p:cNvPr id="40" name="Textové pole 92"/>
          <p:cNvSpPr txBox="1"/>
          <p:nvPr/>
        </p:nvSpPr>
        <p:spPr>
          <a:xfrm>
            <a:off x="5299880" y="4478384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>
                <a:effectLst/>
                <a:ea typeface="Calibri"/>
                <a:cs typeface="Times New Roman"/>
              </a:rPr>
              <a:t>-1</a:t>
            </a:r>
          </a:p>
        </p:txBody>
      </p:sp>
      <p:cxnSp>
        <p:nvCxnSpPr>
          <p:cNvPr id="41" name="Přímá spojnice 40"/>
          <p:cNvCxnSpPr/>
          <p:nvPr/>
        </p:nvCxnSpPr>
        <p:spPr>
          <a:xfrm>
            <a:off x="5621194" y="4475158"/>
            <a:ext cx="0" cy="1467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476206" y="141277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Grafick</a:t>
            </a:r>
            <a:r>
              <a:rPr lang="cs-CZ" dirty="0" smtClean="0"/>
              <a:t>y řešte soustavu rovnic:</a:t>
            </a:r>
            <a:endParaRPr lang="cs-CZ" dirty="0"/>
          </a:p>
        </p:txBody>
      </p:sp>
      <p:sp>
        <p:nvSpPr>
          <p:cNvPr id="2" name="Pravá složená závorka 1"/>
          <p:cNvSpPr/>
          <p:nvPr/>
        </p:nvSpPr>
        <p:spPr>
          <a:xfrm>
            <a:off x="2411759" y="2975617"/>
            <a:ext cx="260690" cy="532946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42104" y="2918925"/>
            <a:ext cx="23179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totožné přímky, mají shodné </a:t>
            </a:r>
            <a:r>
              <a:rPr lang="cs-CZ" i="1" dirty="0" smtClean="0"/>
              <a:t>a </a:t>
            </a:r>
            <a:r>
              <a:rPr lang="cs-CZ" dirty="0" err="1" smtClean="0"/>
              <a:t>a</a:t>
            </a:r>
            <a:r>
              <a:rPr lang="cs-CZ" i="1" dirty="0" smtClean="0"/>
              <a:t> b</a:t>
            </a:r>
            <a:endParaRPr lang="cs-CZ" i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11560" y="5283563"/>
            <a:ext cx="2664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soustava má  nekonečně mnoho řešení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957832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7" grpId="0"/>
      <p:bldP spid="29" grpId="0"/>
      <p:bldP spid="31" grpId="0"/>
      <p:bldP spid="35" grpId="0"/>
      <p:bldP spid="36" grpId="0"/>
      <p:bldP spid="37" grpId="0"/>
      <p:bldP spid="39" grpId="0"/>
      <p:bldP spid="40" grpId="0"/>
      <p:bldP spid="2" grpId="0" animBg="1"/>
      <p:bldP spid="3" grpId="0"/>
      <p:bldP spid="4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lvl="0"/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Grafické řešení soustavy dvou lineárních rovnic</a:t>
            </a:r>
            <a:endParaRPr lang="cs-CZ" sz="3200" b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5956448"/>
              </p:ext>
            </p:extLst>
          </p:nvPr>
        </p:nvGraphicFramePr>
        <p:xfrm>
          <a:off x="611560" y="5834988"/>
          <a:ext cx="1965325" cy="407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0" name="Rovnice" r:id="rId3" imgW="1041120" imgH="215640" progId="Equation.3">
                  <p:embed/>
                </p:oleObj>
              </mc:Choice>
              <mc:Fallback>
                <p:oleObj name="Rovnice" r:id="rId3" imgW="1041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11560" y="5834988"/>
                        <a:ext cx="1965325" cy="4079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84344357"/>
              </p:ext>
            </p:extLst>
          </p:nvPr>
        </p:nvGraphicFramePr>
        <p:xfrm>
          <a:off x="595313" y="2011363"/>
          <a:ext cx="2347912" cy="768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1" name="Rovnice" r:id="rId5" imgW="1320480" imgH="431640" progId="Equation.3">
                  <p:embed/>
                </p:oleObj>
              </mc:Choice>
              <mc:Fallback>
                <p:oleObj name="Rovnice" r:id="rId5" imgW="132048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95313" y="2011363"/>
                        <a:ext cx="2347912" cy="768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33374793"/>
              </p:ext>
            </p:extLst>
          </p:nvPr>
        </p:nvGraphicFramePr>
        <p:xfrm>
          <a:off x="611560" y="2853799"/>
          <a:ext cx="1889125" cy="1438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2" name="Rovnice" r:id="rId7" imgW="1066680" imgH="812520" progId="Equation.3">
                  <p:embed/>
                </p:oleObj>
              </mc:Choice>
              <mc:Fallback>
                <p:oleObj name="Rovnice" r:id="rId7" imgW="1066680" imgH="8125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11560" y="2853799"/>
                        <a:ext cx="1889125" cy="14382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05063195"/>
              </p:ext>
            </p:extLst>
          </p:nvPr>
        </p:nvGraphicFramePr>
        <p:xfrm>
          <a:off x="611188" y="4249738"/>
          <a:ext cx="2620962" cy="1504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3" name="Rovnice" r:id="rId9" imgW="1549080" imgH="888840" progId="Equation.3">
                  <p:embed/>
                </p:oleObj>
              </mc:Choice>
              <mc:Fallback>
                <p:oleObj name="Rovnice" r:id="rId9" imgW="1549080" imgH="8888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611188" y="4249738"/>
                        <a:ext cx="2620962" cy="15049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7" name="Přímá spojnice se šipkou 16"/>
          <p:cNvCxnSpPr>
            <a:cxnSpLocks noChangeShapeType="1"/>
          </p:cNvCxnSpPr>
          <p:nvPr/>
        </p:nvCxnSpPr>
        <p:spPr bwMode="auto">
          <a:xfrm>
            <a:off x="4148614" y="4532422"/>
            <a:ext cx="4109901" cy="0"/>
          </a:xfrm>
          <a:prstGeom prst="straightConnector1">
            <a:avLst/>
          </a:prstGeom>
          <a:noFill/>
          <a:ln w="19050">
            <a:solidFill>
              <a:schemeClr val="tx1">
                <a:lumMod val="100000"/>
                <a:lumOff val="0"/>
              </a:schemeClr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9" name="Přímá spojnice se šipkou 18"/>
          <p:cNvCxnSpPr>
            <a:cxnSpLocks noChangeShapeType="1"/>
          </p:cNvCxnSpPr>
          <p:nvPr/>
        </p:nvCxnSpPr>
        <p:spPr bwMode="auto">
          <a:xfrm flipV="1">
            <a:off x="5871195" y="1111904"/>
            <a:ext cx="0" cy="5467695"/>
          </a:xfrm>
          <a:prstGeom prst="straightConnector1">
            <a:avLst/>
          </a:prstGeom>
          <a:noFill/>
          <a:ln w="19050">
            <a:solidFill>
              <a:schemeClr val="tx1">
                <a:lumMod val="100000"/>
                <a:lumOff val="0"/>
              </a:schemeClr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1" name="Přímá spojnice 20"/>
          <p:cNvCxnSpPr/>
          <p:nvPr/>
        </p:nvCxnSpPr>
        <p:spPr>
          <a:xfrm>
            <a:off x="6526359" y="4475158"/>
            <a:ext cx="0" cy="1467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 pole 13"/>
          <p:cNvSpPr txBox="1"/>
          <p:nvPr/>
        </p:nvSpPr>
        <p:spPr>
          <a:xfrm>
            <a:off x="6372200" y="4575521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 smtClean="0">
                <a:effectLst/>
                <a:ea typeface="Calibri"/>
                <a:cs typeface="Times New Roman"/>
              </a:rPr>
              <a:t>P</a:t>
            </a:r>
            <a:r>
              <a:rPr lang="cs-CZ" sz="1100" baseline="-25000" dirty="0" smtClean="0">
                <a:effectLst/>
                <a:ea typeface="Calibri"/>
                <a:cs typeface="Times New Roman"/>
              </a:rPr>
              <a:t>x1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23" name="Textové pole 14"/>
          <p:cNvSpPr txBox="1"/>
          <p:nvPr/>
        </p:nvSpPr>
        <p:spPr>
          <a:xfrm>
            <a:off x="5848247" y="3885177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 smtClean="0">
                <a:effectLst/>
                <a:ea typeface="Calibri"/>
                <a:cs typeface="Times New Roman"/>
              </a:rPr>
              <a:t>P</a:t>
            </a:r>
            <a:r>
              <a:rPr lang="cs-CZ" sz="1100" baseline="-25000" dirty="0" smtClean="0">
                <a:effectLst/>
                <a:ea typeface="Calibri"/>
                <a:cs typeface="Times New Roman"/>
              </a:rPr>
              <a:t>y1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5809719" y="4274734"/>
            <a:ext cx="122952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085131" y="4434427"/>
            <a:ext cx="0" cy="1467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 pole 17"/>
          <p:cNvSpPr txBox="1"/>
          <p:nvPr/>
        </p:nvSpPr>
        <p:spPr>
          <a:xfrm>
            <a:off x="5845607" y="4621947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P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x2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5819555" y="4180613"/>
            <a:ext cx="122952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 pole 19"/>
          <p:cNvSpPr txBox="1"/>
          <p:nvPr/>
        </p:nvSpPr>
        <p:spPr>
          <a:xfrm>
            <a:off x="5441247" y="4118265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>
                <a:effectLst/>
                <a:ea typeface="Calibri"/>
                <a:cs typeface="Times New Roman"/>
              </a:rPr>
              <a:t>P</a:t>
            </a:r>
            <a:r>
              <a:rPr lang="cs-CZ" sz="1100" baseline="-25000">
                <a:effectLst/>
                <a:ea typeface="Calibri"/>
                <a:cs typeface="Times New Roman"/>
              </a:rPr>
              <a:t>y2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3995936" y="2276872"/>
            <a:ext cx="3312368" cy="3600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 pole 21"/>
          <p:cNvSpPr txBox="1"/>
          <p:nvPr/>
        </p:nvSpPr>
        <p:spPr>
          <a:xfrm>
            <a:off x="4148614" y="3229528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y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1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995936" y="3140968"/>
            <a:ext cx="3888432" cy="21568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 pole 23"/>
          <p:cNvSpPr txBox="1"/>
          <p:nvPr/>
        </p:nvSpPr>
        <p:spPr>
          <a:xfrm>
            <a:off x="5819555" y="3752794"/>
            <a:ext cx="1567224" cy="320195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P</a:t>
            </a:r>
            <a:r>
              <a:rPr lang="cs-CZ" sz="1100" dirty="0">
                <a:effectLst/>
                <a:ea typeface="Calibri"/>
                <a:cs typeface="Times New Roman"/>
              </a:rPr>
              <a:t>=</a:t>
            </a:r>
            <a:r>
              <a:rPr lang="en-US" sz="1100" dirty="0">
                <a:effectLst/>
                <a:ea typeface="Calibri"/>
                <a:cs typeface="Times New Roman"/>
              </a:rPr>
              <a:t>{</a:t>
            </a:r>
            <a:r>
              <a:rPr lang="cs-CZ" sz="1100" dirty="0" smtClean="0">
                <a:effectLst/>
                <a:ea typeface="Calibri"/>
                <a:cs typeface="Times New Roman"/>
              </a:rPr>
              <a:t>[-1; 2</a:t>
            </a:r>
            <a:r>
              <a:rPr lang="en-US" sz="1100" dirty="0" smtClean="0">
                <a:effectLst/>
                <a:ea typeface="Calibri"/>
                <a:cs typeface="Times New Roman"/>
              </a:rPr>
              <a:t>]}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34" name="Ovál 33"/>
          <p:cNvSpPr/>
          <p:nvPr/>
        </p:nvSpPr>
        <p:spPr>
          <a:xfrm>
            <a:off x="5607575" y="4018755"/>
            <a:ext cx="69673" cy="685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5" name="Textové pole 25"/>
          <p:cNvSpPr txBox="1"/>
          <p:nvPr/>
        </p:nvSpPr>
        <p:spPr>
          <a:xfrm>
            <a:off x="4572000" y="2663257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y</a:t>
            </a:r>
            <a:r>
              <a:rPr lang="cs-CZ" sz="1100" baseline="-25000" dirty="0">
                <a:effectLst/>
                <a:ea typeface="Calibri"/>
                <a:cs typeface="Times New Roman"/>
              </a:rPr>
              <a:t>2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36" name="Textové pole 28"/>
          <p:cNvSpPr txBox="1"/>
          <p:nvPr/>
        </p:nvSpPr>
        <p:spPr>
          <a:xfrm>
            <a:off x="8258515" y="4313044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x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37" name="Textové pole 29"/>
          <p:cNvSpPr txBox="1"/>
          <p:nvPr/>
        </p:nvSpPr>
        <p:spPr>
          <a:xfrm>
            <a:off x="5883732" y="1066738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ea typeface="Calibri"/>
                <a:cs typeface="Times New Roman"/>
              </a:rPr>
              <a:t>y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5797424" y="4292074"/>
            <a:ext cx="149181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 pole 84"/>
          <p:cNvSpPr txBox="1"/>
          <p:nvPr/>
        </p:nvSpPr>
        <p:spPr>
          <a:xfrm>
            <a:off x="5538406" y="3992043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>
                <a:effectLst/>
                <a:ea typeface="Calibri"/>
                <a:cs typeface="Times New Roman"/>
              </a:rPr>
              <a:t>1</a:t>
            </a:r>
          </a:p>
        </p:txBody>
      </p:sp>
      <p:sp>
        <p:nvSpPr>
          <p:cNvPr id="40" name="Textové pole 92"/>
          <p:cNvSpPr txBox="1"/>
          <p:nvPr/>
        </p:nvSpPr>
        <p:spPr>
          <a:xfrm>
            <a:off x="5299880" y="4478384"/>
            <a:ext cx="642627" cy="389557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>
                <a:effectLst/>
                <a:ea typeface="Calibri"/>
                <a:cs typeface="Times New Roman"/>
              </a:rPr>
              <a:t>-1</a:t>
            </a:r>
          </a:p>
        </p:txBody>
      </p:sp>
      <p:cxnSp>
        <p:nvCxnSpPr>
          <p:cNvPr id="41" name="Přímá spojnice 40"/>
          <p:cNvCxnSpPr/>
          <p:nvPr/>
        </p:nvCxnSpPr>
        <p:spPr>
          <a:xfrm>
            <a:off x="5621194" y="4475158"/>
            <a:ext cx="0" cy="1467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476206" y="141277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Grafick</a:t>
            </a:r>
            <a:r>
              <a:rPr lang="cs-CZ" dirty="0" smtClean="0"/>
              <a:t>y řešte soustavu rovnic: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8538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7" grpId="0"/>
      <p:bldP spid="29" grpId="0"/>
      <p:bldP spid="31" grpId="0"/>
      <p:bldP spid="34" grpId="0" animBg="1"/>
      <p:bldP spid="35" grpId="0"/>
      <p:bldP spid="36" grpId="0"/>
      <p:bldP spid="37" grpId="0"/>
      <p:bldP spid="39" grpId="0"/>
      <p:bldP spid="4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Zdroje:</a:t>
            </a:r>
          </a:p>
          <a:p>
            <a:pPr marL="0" indent="0" eaLnBrk="1" hangingPunct="1">
              <a:buNone/>
            </a:pPr>
            <a:r>
              <a:rPr lang="cs-CZ" sz="1800" dirty="0"/>
              <a:t>MIKULČÁK, Jiří. </a:t>
            </a:r>
            <a:r>
              <a:rPr lang="cs-CZ" sz="1800" i="1" dirty="0"/>
              <a:t>Přehled učiva matematiky základní školy</a:t>
            </a:r>
            <a:r>
              <a:rPr lang="cs-CZ" sz="1800" dirty="0"/>
              <a:t>. 1. vyd. Praha: Státní pedagogické nakladatelství, 1993, 257 s. Pomocné knihy pro žáky (Státní pedagogické nakladatelství). ISBN 80-042-6357-7. </a:t>
            </a:r>
          </a:p>
          <a:p>
            <a:pPr marL="0" indent="0" eaLnBrk="1" hangingPunct="1">
              <a:buNone/>
            </a:pPr>
            <a:r>
              <a:rPr lang="cs-CZ" sz="1800" dirty="0"/>
              <a:t>JANEČEK, František. </a:t>
            </a:r>
            <a:r>
              <a:rPr lang="cs-CZ" sz="1800" i="1" dirty="0"/>
              <a:t>Výrazy, rovnice, nerovnice a jejich soustavy: sbírka úloh k opakování a procvičování učiva matematiky střední školy</a:t>
            </a:r>
            <a:r>
              <a:rPr lang="cs-CZ" sz="1800" dirty="0"/>
              <a:t>. 3. </a:t>
            </a:r>
            <a:r>
              <a:rPr lang="cs-CZ" sz="1800" dirty="0" err="1"/>
              <a:t>přeprac</a:t>
            </a:r>
            <a:r>
              <a:rPr lang="cs-CZ" sz="1800" dirty="0"/>
              <a:t>. vyd. Praha: Prometheus, 1995, 194 s. Pomocné knihy pro žáky (Prometheus). ISBN 80-719-6096-9. 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spcBef>
                <a:spcPts val="1200"/>
              </a:spcBef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Autor: Mgr. Vladimíra Houšková</a:t>
            </a:r>
          </a:p>
          <a:p>
            <a:pPr marL="609600" lvl="0" indent="-609600">
              <a:buNone/>
              <a:defRPr/>
            </a:pPr>
            <a:r>
              <a:rPr lang="cs-CZ" sz="1800" dirty="0" smtClean="0">
                <a:latin typeface="Arial" charset="0"/>
              </a:rPr>
              <a:t>Název díla: </a:t>
            </a:r>
            <a:r>
              <a:rPr lang="cs-CZ" sz="1800" dirty="0">
                <a:latin typeface="Arial" charset="0"/>
                <a:cs typeface="Arial" charset="0"/>
              </a:rPr>
              <a:t>Grafické řešení soustavy dvou lineárních rovnic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Datum vzniku: listopad 2013                                                                                             </a:t>
            </a:r>
          </a:p>
          <a:p>
            <a:pPr marL="0" indent="0">
              <a:spcBef>
                <a:spcPts val="1200"/>
              </a:spcBef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1756</TotalTime>
  <Words>1274</Words>
  <Application>Microsoft Office PowerPoint</Application>
  <PresentationFormat>Předvádění na obrazovce (4:3)</PresentationFormat>
  <Paragraphs>225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sady Office</vt:lpstr>
      <vt:lpstr>Rovnice</vt:lpstr>
      <vt:lpstr>Obchodní akademie, Střední odborná škola  a Jazyková škola s právem státní jazykové zkoušky,  Hradec Králové</vt:lpstr>
      <vt:lpstr>Grafické řešení soustavy dvou lineárních rovnic</vt:lpstr>
      <vt:lpstr>Soustava dvou lineárních rovnic</vt:lpstr>
      <vt:lpstr>Soustava dvou lineárních rovnic</vt:lpstr>
      <vt:lpstr>Lineární rovnice s dvěma neznámými</vt:lpstr>
      <vt:lpstr>Lineární rovnice s dvěma neznámými</vt:lpstr>
      <vt:lpstr>Lineární rovnice s dvěma neznámými</vt:lpstr>
      <vt:lpstr>Lineární rovnice s dvěma neznámými</vt:lpstr>
      <vt:lpstr>Lineární rovnice s dvěma neznámými</vt:lpstr>
      <vt:lpstr>Lineární rovnice s dvěma neznámými</vt:lpstr>
      <vt:lpstr>Vzájemná poloha přímek v rovině</vt:lpstr>
      <vt:lpstr>Vzájemná poloha přímek v rovině</vt:lpstr>
      <vt:lpstr>Vzájemná poloha přímek v rovině</vt:lpstr>
      <vt:lpstr>Vzájemná poloha přímek v rovině</vt:lpstr>
      <vt:lpstr>Grafické řešení soustavy dvou lineárních rovnic</vt:lpstr>
      <vt:lpstr>Grafické řešení soustavy dvou lineárních rovnic</vt:lpstr>
      <vt:lpstr>Grafické řešení soustavy dvou lineárních rovnic</vt:lpstr>
      <vt:lpstr>Grafické řešení soustavy dvou lineárních rovnic</vt:lpstr>
      <vt:lpstr>     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194</cp:revision>
  <dcterms:created xsi:type="dcterms:W3CDTF">2012-11-30T22:17:21Z</dcterms:created>
  <dcterms:modified xsi:type="dcterms:W3CDTF">2014-05-21T04:00:43Z</dcterms:modified>
</cp:coreProperties>
</file>